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5" r:id="rId5"/>
    <p:sldId id="260" r:id="rId6"/>
    <p:sldId id="266" r:id="rId7"/>
    <p:sldId id="267" r:id="rId8"/>
    <p:sldId id="261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5" d="100"/>
          <a:sy n="9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17C911A6-B2D4-4862-83F8-8D2DC17DCE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B80D3DD-EBFF-4002-8A77-DFED3119573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3733-67A4-45AD-A252-2D722F458A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D9D7-FF05-402B-98A0-E9CDAA982AD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4208-0E46-4BBD-8A36-076D7E0158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93095-033D-4424-AD2B-537F9876A6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11E1E-D760-4C47-AC83-B651E3A0944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D2BAF-3C6A-4B71-8F09-1370274D9C8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6B247-3C9F-4CBE-A3C5-14D93D2549B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17A27-1B1C-47F4-99C4-B1412224CD3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D0826-D705-4515-81DB-2D755E4CBD2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F4F9-3FF0-4395-AEB6-E73D3FEF55E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5C48-7F89-4A61-87C6-1D61906E1BF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JO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/>
              <a:t>انقر لتحرير أنماط النص الرئيسي</a:t>
            </a:r>
          </a:p>
          <a:p>
            <a:pPr lvl="1"/>
            <a:r>
              <a:rPr lang="ar-JO"/>
              <a:t>المستوى الثاني</a:t>
            </a:r>
          </a:p>
          <a:p>
            <a:pPr lvl="2"/>
            <a:r>
              <a:rPr lang="ar-JO"/>
              <a:t>المستوى الثالث</a:t>
            </a:r>
          </a:p>
          <a:p>
            <a:pPr lvl="3"/>
            <a:r>
              <a:rPr lang="ar-JO"/>
              <a:t>المستوى الرابع</a:t>
            </a:r>
          </a:p>
          <a:p>
            <a:pPr lvl="4"/>
            <a:r>
              <a:rPr lang="ar-JO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4CD44A3D-8B49-4052-806E-32E3F90FDCAC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2063" y="1981200"/>
            <a:ext cx="7196137" cy="762000"/>
          </a:xfrm>
        </p:spPr>
        <p:txBody>
          <a:bodyPr/>
          <a:lstStyle/>
          <a:p>
            <a:pPr algn="l"/>
            <a:r>
              <a:rPr lang="en-US"/>
              <a:t>1-Bit Comparator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11413" y="4221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output is 1 when the inputs are equal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3124200" cy="11334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11413" y="260350"/>
            <a:ext cx="475297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FFFF99"/>
                </a:solidFill>
              </a:rPr>
              <a:t>Comparators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42988" y="90805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000"/>
              <a:t>The function of a comparator is to compare the magnitudes of two binary numbers to determine the relationship between them. In the simplest form, a comparator can test for equality using XNOR gates.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5089-0D51-FD3E-C1AA-F2DD7DAF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1030" name="Picture 6" descr="Gray to Binary and Binary to Gray conversion - GeeksforGeeks">
            <a:extLst>
              <a:ext uri="{FF2B5EF4-FFF2-40B4-BE49-F238E27FC236}">
                <a16:creationId xmlns:a16="http://schemas.microsoft.com/office/drawing/2014/main" id="{72EB77B0-78EE-932D-0D5E-F33D7535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245174" cy="36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2F145E-26AD-92CD-C862-962533F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6000"/>
            <a:ext cx="86868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39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5334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/>
              <a:t>Binary-Gray conversions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6324600" y="838200"/>
            <a:ext cx="2417763" cy="50292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57200" y="1828800"/>
            <a:ext cx="5791200" cy="4191000"/>
            <a:chOff x="288" y="1152"/>
            <a:chExt cx="3648" cy="2640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88" y="1152"/>
              <a:ext cx="3648" cy="2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2064"/>
              <a:ext cx="1680" cy="1660"/>
            </a:xfrm>
            <a:prstGeom prst="rect">
              <a:avLst/>
            </a:prstGeom>
            <a:noFill/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200"/>
              <a:ext cx="1728" cy="14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7196137" cy="762000"/>
          </a:xfrm>
        </p:spPr>
        <p:txBody>
          <a:bodyPr/>
          <a:lstStyle/>
          <a:p>
            <a:pPr algn="l"/>
            <a:r>
              <a:rPr lang="en-US" dirty="0"/>
              <a:t>2-Bit Comparator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02444"/>
            <a:ext cx="2895600" cy="13255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3568" y="2759074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output is 1 when A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B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AND A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B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EE0E8-6D99-47D1-D939-EDB3E471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73016"/>
            <a:ext cx="8096250" cy="281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620000" cy="4572000"/>
          </a:xfrm>
        </p:spPr>
        <p:txBody>
          <a:bodyPr/>
          <a:lstStyle/>
          <a:p>
            <a:pPr algn="l" rtl="0"/>
            <a:r>
              <a:rPr lang="en-US" dirty="0"/>
              <a:t>4-Bit Comparator</a:t>
            </a:r>
          </a:p>
          <a:p>
            <a:pPr algn="l" rtl="0"/>
            <a:endParaRPr lang="en-US" dirty="0"/>
          </a:p>
          <a:p>
            <a:pPr lvl="1" algn="l" rtl="0">
              <a:buFontTx/>
              <a:buNone/>
            </a:pPr>
            <a:r>
              <a:rPr lang="en-US" dirty="0"/>
              <a:t>One of three outputs will be HIGH:</a:t>
            </a:r>
          </a:p>
          <a:p>
            <a:pPr lvl="2" algn="l" rtl="0"/>
            <a:r>
              <a:rPr lang="en-US" dirty="0"/>
              <a:t>A greater than B (A &gt; B)</a:t>
            </a:r>
          </a:p>
          <a:p>
            <a:pPr lvl="2" algn="l" rtl="0"/>
            <a:r>
              <a:rPr lang="en-US" dirty="0"/>
              <a:t>A  equal to B (A = B)</a:t>
            </a:r>
          </a:p>
          <a:p>
            <a:pPr lvl="2" algn="l" rtl="0"/>
            <a:r>
              <a:rPr lang="en-US" dirty="0"/>
              <a:t>A less than B (A &lt; B)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2790825" cy="2895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5AC4-85E5-1A98-3012-239879CC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074" name="Picture 2" descr="Binary Comparators using Logic Gates - 101 Computing">
            <a:extLst>
              <a:ext uri="{FF2B5EF4-FFF2-40B4-BE49-F238E27FC236}">
                <a16:creationId xmlns:a16="http://schemas.microsoft.com/office/drawing/2014/main" id="{41D7A7FB-C222-DAEE-AB7F-8FBE6A4276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7" y="1981200"/>
            <a:ext cx="57477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8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2163"/>
            <a:ext cx="7772400" cy="457200"/>
          </a:xfrm>
        </p:spPr>
        <p:txBody>
          <a:bodyPr/>
          <a:lstStyle/>
          <a:p>
            <a:r>
              <a:rPr lang="en-US" sz="4000"/>
              <a:t>Code Converters</a:t>
            </a:r>
            <a:r>
              <a:rPr lang="en-US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BCD-to-binary conversion</a:t>
            </a:r>
          </a:p>
          <a:p>
            <a:pPr algn="l" rtl="0"/>
            <a:r>
              <a:rPr lang="en-US"/>
              <a:t>Binary-Gray conversions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CC12-09E6-30EC-AB90-F679D022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098" name="Picture 2" descr="binary to bcd code converter">
            <a:extLst>
              <a:ext uri="{FF2B5EF4-FFF2-40B4-BE49-F238E27FC236}">
                <a16:creationId xmlns:a16="http://schemas.microsoft.com/office/drawing/2014/main" id="{453EBDD2-E848-F4D5-FF39-011F4E0F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4" y="20934"/>
            <a:ext cx="4464496" cy="50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BAC62958-1D78-F3C5-8512-B5559537C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E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861C6D45-D03B-1964-D3B3-0E0D779C5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492D7-2197-CBA8-C061-F6D20AD2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4" y="5638032"/>
            <a:ext cx="8753597" cy="8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CC2C-B862-E530-1A52-BDEE1F7B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64FCF-1527-3EA3-5D64-C8EBF430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128" name="Picture 8" descr="k map for b4">
            <a:extLst>
              <a:ext uri="{FF2B5EF4-FFF2-40B4-BE49-F238E27FC236}">
                <a16:creationId xmlns:a16="http://schemas.microsoft.com/office/drawing/2014/main" id="{7E4EDCAC-8EA5-1026-718A-EA6FD7E9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0" y="2852392"/>
            <a:ext cx="3469898" cy="2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 map for b5">
            <a:extLst>
              <a:ext uri="{FF2B5EF4-FFF2-40B4-BE49-F238E27FC236}">
                <a16:creationId xmlns:a16="http://schemas.microsoft.com/office/drawing/2014/main" id="{A91194FD-3A3E-E566-61BB-E7D09928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36835"/>
            <a:ext cx="3162322" cy="23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 map for b3">
            <a:extLst>
              <a:ext uri="{FF2B5EF4-FFF2-40B4-BE49-F238E27FC236}">
                <a16:creationId xmlns:a16="http://schemas.microsoft.com/office/drawing/2014/main" id="{9166A2E8-FD2E-ED32-7D0F-8D486494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64" y="78666"/>
            <a:ext cx="3469897" cy="2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 map for b2">
            <a:extLst>
              <a:ext uri="{FF2B5EF4-FFF2-40B4-BE49-F238E27FC236}">
                <a16:creationId xmlns:a16="http://schemas.microsoft.com/office/drawing/2014/main" id="{10C1DCA1-4EEB-5F83-C5DA-9FC0F986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4437"/>
            <a:ext cx="3231533" cy="24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k map for b1">
            <a:extLst>
              <a:ext uri="{FF2B5EF4-FFF2-40B4-BE49-F238E27FC236}">
                <a16:creationId xmlns:a16="http://schemas.microsoft.com/office/drawing/2014/main" id="{17D379F0-F13A-0F97-ACBC-E8B64A5D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7" y="140851"/>
            <a:ext cx="3469897" cy="2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inary to bcd code converter">
            <a:extLst>
              <a:ext uri="{FF2B5EF4-FFF2-40B4-BE49-F238E27FC236}">
                <a16:creationId xmlns:a16="http://schemas.microsoft.com/office/drawing/2014/main" id="{0A49A3EE-AE8D-73EF-FFCE-74AB7004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36" y="3709176"/>
            <a:ext cx="27241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9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algn="l" rtl="0"/>
            <a:r>
              <a:rPr lang="en-US" dirty="0"/>
              <a:t>BCD-to-binary conversion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685800" y="1752600"/>
            <a:ext cx="8077200" cy="33464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181600"/>
            <a:ext cx="4495800" cy="844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F8B8-7304-4EE0-3203-855DDE57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2050" name="Picture 2" descr="Gray to Binary and Binary to Gray conversion - GeeksforGeeks">
            <a:extLst>
              <a:ext uri="{FF2B5EF4-FFF2-40B4-BE49-F238E27FC236}">
                <a16:creationId xmlns:a16="http://schemas.microsoft.com/office/drawing/2014/main" id="{F315E08C-F080-A4A7-05DF-F362177D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79015" cy="39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A9C7736-D605-7861-51D6-5E2D43DC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56" y="222250"/>
            <a:ext cx="85232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503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Code Converters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6</cp:revision>
  <cp:lastPrinted>1601-01-01T00:00:00Z</cp:lastPrinted>
  <dcterms:created xsi:type="dcterms:W3CDTF">1601-01-01T00:00:00Z</dcterms:created>
  <dcterms:modified xsi:type="dcterms:W3CDTF">2024-05-14T13:28:46Z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