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622C1-028B-4A61-977A-9F9CA190C0E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0A20-76A3-4982-A8BC-28084A9A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0A20-76A3-4982-A8BC-28084A9AE9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0E1-A140-4B1E-AF1D-FEB9F3080F58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461-A2B3-4B7C-8F09-068DB5AB5D26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CA8-56DB-4780-BBED-1A112AA1C475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E07-B4FC-47EB-87CD-2F6D7C520555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E8E-F88C-4D01-A037-865BC744FB07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05FA-B54F-4428-B83D-B86CC10E03D3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1336-31EE-4236-9D10-9886A99904D4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4028-9774-48C4-8A76-1D1FC6B7E47B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B759-3853-4454-A7A7-E500172376B2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E647-022C-4EE6-842B-A87834264C67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3242-EC81-4E55-859B-7CF4D1DAF867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63BA-B740-4FDF-93A8-E8BAA30C2C7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172418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8429180"/>
                  </p:ext>
                </p:extLst>
              </p:nvPr>
            </p:nvGraphicFramePr>
            <p:xfrm>
              <a:off x="467544" y="1700808"/>
              <a:ext cx="8229600" cy="4392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25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9248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1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•  a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2   •                          •  c   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3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•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    •  d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One-to-one function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Distinct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elements of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are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sent to </a:t>
                          </a: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  distinct elements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baseline="0" dirty="0"/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1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•   b</a:t>
                          </a:r>
                        </a:p>
                        <a:p>
                          <a:endParaRPr lang="en-US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2   •                           •   d</a:t>
                          </a:r>
                        </a:p>
                        <a:p>
                          <a:endParaRPr lang="en-US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3   •</a:t>
                          </a:r>
                        </a:p>
                        <a:p>
                          <a:endParaRPr lang="en-US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Not one-to-one function</a:t>
                          </a: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Elements 1 and 3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are sent to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the</a:t>
                          </a: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      same point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8429180"/>
                  </p:ext>
                </p:extLst>
              </p:nvPr>
            </p:nvGraphicFramePr>
            <p:xfrm>
              <a:off x="467544" y="1700808"/>
              <a:ext cx="8229600" cy="4392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/>
                    <a:gridCol w="4125144"/>
                  </a:tblGrid>
                  <a:tr h="4392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" r="-100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5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10</a:t>
            </a:fld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1115616" y="2492896"/>
            <a:ext cx="864096" cy="2088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2699792" y="2492896"/>
            <a:ext cx="864096" cy="2088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7164288" y="2492896"/>
            <a:ext cx="864096" cy="2088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5467762" y="2492896"/>
            <a:ext cx="864096" cy="2088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1691680" y="2830664"/>
            <a:ext cx="1368152" cy="526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698008" y="2830664"/>
            <a:ext cx="1368152" cy="526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1691680" y="3933056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6024261" y="2830664"/>
            <a:ext cx="1428059" cy="526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6218087" y="2830664"/>
            <a:ext cx="1234233" cy="526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6093568" y="3356992"/>
            <a:ext cx="136815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8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One-to-one Function on an Infinite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a function defined on an infinite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one-to-one if, and only if, the following universal statement is true: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1845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𝑍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𝑍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/>
                  <a:t>For both, prove if they are one-to-one or not.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mbria Math"/>
                    <a:ea typeface="Cambria Math"/>
                  </a:rPr>
                  <a:t>①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are both integers such that: 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. We must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>
                    <a:latin typeface="Cambria Math"/>
                    <a:ea typeface="Cambria Math"/>
                  </a:rPr>
                  <a:t>⇨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>
                    <a:latin typeface="Cambria Math"/>
                    <a:ea typeface="Cambria Math"/>
                  </a:rPr>
                  <a:t>⇨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; after subtracting 1 from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⇨</m:t>
                    </m:r>
                  </m:oMath>
                </a14:m>
                <a:r>
                  <a:rPr lang="en-US" sz="2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; after dividing by 2 for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⇨</m:t>
                    </m:r>
                  </m:oMath>
                </a14:m>
                <a:r>
                  <a:rPr lang="en-US" sz="2600" dirty="0"/>
                  <a:t>   it is one-to-one function.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184576"/>
              </a:xfrm>
              <a:blipFill rotWithShape="1">
                <a:blip r:embed="rId2"/>
                <a:stretch>
                  <a:fillRect l="-133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②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 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baseline="-50000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baseline="-5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=∓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 ⇨  not one-to-one function because: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17638"/>
                <a:ext cx="8928992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be a function from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to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is onto (or surjective) if, and only if, given any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it is possible to find an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with the property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Symbolically: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is onto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⇔∀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,∃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𝑠𝑢𝑐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negation of that: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𝑜𝑛𝑡𝑜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⇔∃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𝑠𝑢𝑐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This means that, there is some element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that is not the image of any element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17638"/>
                <a:ext cx="8928992" cy="4525963"/>
              </a:xfrm>
              <a:blipFill>
                <a:blip r:embed="rId2"/>
                <a:stretch>
                  <a:fillRect l="-956" t="-1078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27984" y="4869160"/>
            <a:ext cx="2386608" cy="182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JO" dirty="0"/>
              <a:t>كل العناصر الموجودة في ال</a:t>
            </a:r>
            <a:r>
              <a:rPr lang="en-US" dirty="0"/>
              <a:t> </a:t>
            </a:r>
            <a:endParaRPr lang="ar-JO" dirty="0"/>
          </a:p>
          <a:p>
            <a:pPr algn="r" rtl="1"/>
            <a:r>
              <a:rPr lang="en-US" dirty="0"/>
              <a:t>co domain </a:t>
            </a:r>
            <a:endParaRPr lang="ar-JO" dirty="0"/>
          </a:p>
          <a:p>
            <a:pPr algn="r" rtl="1"/>
            <a:endParaRPr lang="ar-JO" dirty="0"/>
          </a:p>
          <a:p>
            <a:pPr algn="r" rtl="1"/>
            <a:r>
              <a:rPr lang="ar-JO" dirty="0"/>
              <a:t>يصلها سهم من </a:t>
            </a:r>
          </a:p>
          <a:p>
            <a:pPr algn="r"/>
            <a:r>
              <a:rPr lang="en-US" dirty="0"/>
              <a:t>domain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1191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dirty="0"/>
              <a:t>Onto Functions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dirty="0"/>
              <a:t>A function is onto if each element of the co-domain has an arrow pointing to it from element of the domain. And a function is not onto if at least one element in its co-domain does not have an arrow pointing to it. </a:t>
            </a:r>
          </a:p>
          <a:p>
            <a:r>
              <a:rPr lang="en-US" sz="2400" dirty="0"/>
              <a:t>When a function is onto, its range is equal to its co-domain.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207456"/>
                  </p:ext>
                </p:extLst>
              </p:nvPr>
            </p:nvGraphicFramePr>
            <p:xfrm>
              <a:off x="971600" y="3284984"/>
              <a:ext cx="770485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2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524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8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Onto Function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Not Onto Function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6583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groupCh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               </a:t>
                          </a:r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•                             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•                                  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•                                 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    •                         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•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  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groupCh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                 </a:t>
                          </a:r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•                             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                                       </a:t>
                          </a:r>
                          <a:r>
                            <a:rPr lang="en-US" sz="2000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a:t>•</a:t>
                          </a: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•                               •</a:t>
                          </a:r>
                        </a:p>
                        <a:p>
                          <a:endParaRPr lang="en-US" dirty="0"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dirty="0">
                              <a:latin typeface="Cambria Math"/>
                              <a:ea typeface="Cambria Math"/>
                            </a:rPr>
                            <a:t>                    •                               •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207456"/>
                  </p:ext>
                </p:extLst>
              </p:nvPr>
            </p:nvGraphicFramePr>
            <p:xfrm>
              <a:off x="971600" y="3284984"/>
              <a:ext cx="770485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2428"/>
                    <a:gridCol w="3852428"/>
                  </a:tblGrid>
                  <a:tr h="558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Onto Function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Not Onto Function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2465835"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4010" r="-100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4010" r="-1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شكل بيضاوي 7"/>
          <p:cNvSpPr/>
          <p:nvPr/>
        </p:nvSpPr>
        <p:spPr>
          <a:xfrm>
            <a:off x="1403648" y="4293096"/>
            <a:ext cx="864096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3131840" y="4293096"/>
            <a:ext cx="864096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5436096" y="4293096"/>
            <a:ext cx="864096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7074285" y="4293096"/>
            <a:ext cx="864096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1979712" y="4689140"/>
            <a:ext cx="15121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928324" y="4689140"/>
            <a:ext cx="1563556" cy="2520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629275" y="4941168"/>
            <a:ext cx="2078629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2089310" y="5229200"/>
            <a:ext cx="140257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724128" y="5229200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1906859" y="5517232"/>
            <a:ext cx="1585021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5868144" y="4689140"/>
            <a:ext cx="1638189" cy="184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5994165" y="5789277"/>
            <a:ext cx="16603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2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Which of the arrow diagrams below define onto functions?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659104"/>
                  </p:ext>
                </p:extLst>
              </p:nvPr>
            </p:nvGraphicFramePr>
            <p:xfrm>
              <a:off x="683568" y="1628801"/>
              <a:ext cx="7344816" cy="4673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0093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groupCh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     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Not onto function</a:t>
                          </a:r>
                        </a:p>
                        <a:p>
                          <a:endParaRPr lang="en-US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𝑎𝑛𝑦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</m:groupCh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Onto function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946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659104"/>
                  </p:ext>
                </p:extLst>
              </p:nvPr>
            </p:nvGraphicFramePr>
            <p:xfrm>
              <a:off x="683568" y="1628801"/>
              <a:ext cx="7344816" cy="4673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/>
                    <a:gridCol w="3672408"/>
                  </a:tblGrid>
                  <a:tr h="4307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99834" b="-8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6" b="-848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شكل بيضاوي 7"/>
          <p:cNvSpPr/>
          <p:nvPr/>
        </p:nvSpPr>
        <p:spPr>
          <a:xfrm>
            <a:off x="971600" y="2204864"/>
            <a:ext cx="1008112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2627784" y="2204864"/>
            <a:ext cx="1008112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4644008" y="2204864"/>
            <a:ext cx="1008112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6300192" y="2204864"/>
            <a:ext cx="1008112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1614901" y="2757321"/>
            <a:ext cx="1444931" cy="2756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691680" y="3032956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691680" y="3270755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691680" y="3254896"/>
            <a:ext cx="1368152" cy="3189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360289" y="3254896"/>
            <a:ext cx="1227935" cy="318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cxnSpLocks/>
          </p:cNvCxnSpPr>
          <p:nvPr/>
        </p:nvCxnSpPr>
        <p:spPr>
          <a:xfrm flipV="1">
            <a:off x="5292080" y="3068960"/>
            <a:ext cx="1296144" cy="2017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5360289" y="2492896"/>
            <a:ext cx="1227935" cy="5400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5360289" y="2797696"/>
            <a:ext cx="1227935" cy="2352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5360289" y="2492896"/>
            <a:ext cx="1227935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1691680" y="2492896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7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𝑌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/>
                  <a:t>. Define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200" dirty="0"/>
                  <a:t> by specifying that: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𝐾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200" dirty="0"/>
                  <a:t> by specifying that: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200" dirty="0"/>
                  <a:t> Are either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200" dirty="0"/>
                  <a:t> represent onto functions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  <a:blipFill>
                <a:blip r:embed="rId2"/>
                <a:stretch>
                  <a:fillRect l="-963" t="-81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124420"/>
                  </p:ext>
                </p:extLst>
              </p:nvPr>
            </p:nvGraphicFramePr>
            <p:xfrm>
              <a:off x="179512" y="2564905"/>
              <a:ext cx="8784976" cy="3751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9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2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2839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𝑐𝑜𝑑𝑜𝑚𝑎𝑖𝑛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𝑜𝑓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groupCh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  •   b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  •   c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</a:t>
                          </a: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    onto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function 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𝑐𝑜𝑑𝑜𝑚𝑎𝑖𝑛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𝑜𝑓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groupCh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c</a:t>
                          </a:r>
                        </a:p>
                        <a:p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</a:t>
                          </a: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Not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onto function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𝑎𝑛𝑦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    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124420"/>
                  </p:ext>
                </p:extLst>
              </p:nvPr>
            </p:nvGraphicFramePr>
            <p:xfrm>
              <a:off x="179512" y="2564905"/>
              <a:ext cx="8784976" cy="3751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92488"/>
                    <a:gridCol w="4392488"/>
                  </a:tblGrid>
                  <a:tr h="3751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" r="-100000" b="-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63" b="-1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شكل بيضاوي 7"/>
          <p:cNvSpPr/>
          <p:nvPr/>
        </p:nvSpPr>
        <p:spPr>
          <a:xfrm>
            <a:off x="827584" y="2996952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2915816" y="2996952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5076056" y="2996952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7164288" y="2996952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1403648" y="3429000"/>
            <a:ext cx="1800200" cy="538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1403648" y="3429000"/>
            <a:ext cx="1800200" cy="236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403648" y="3967826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431395" y="3671627"/>
            <a:ext cx="1772453" cy="538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652120" y="3967826"/>
            <a:ext cx="1800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5652120" y="3733800"/>
            <a:ext cx="1800200" cy="234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cxnSpLocks/>
          </p:cNvCxnSpPr>
          <p:nvPr/>
        </p:nvCxnSpPr>
        <p:spPr>
          <a:xfrm>
            <a:off x="5652120" y="3654373"/>
            <a:ext cx="1800200" cy="47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5652120" y="3429000"/>
            <a:ext cx="1800200" cy="538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2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 on Infinite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is a function from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to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infinite.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is onto function if, and only if, the following universal statement is true: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∃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𝑠𝑢𝑐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6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by the rule: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𝑎𝑙𝑙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onto function.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, we must show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𝑠𝑢𝑐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⇨  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⇨      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is real number     </a:t>
                </a:r>
                <a:r>
                  <a:rPr lang="en-US" sz="2400" dirty="0">
                    <a:latin typeface="Cambria Math"/>
                    <a:ea typeface="Cambria Math"/>
                  </a:rPr>
                  <a:t>⇨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is also real number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is real number.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; by substitution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; by definition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; by basic algebra     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  <a:blipFill rotWithShape="1">
                <a:blip r:embed="rId2"/>
                <a:stretch>
                  <a:fillRect l="-1185" t="-928" b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4764" y="197768"/>
            <a:ext cx="8229600" cy="1143000"/>
          </a:xfrm>
        </p:spPr>
        <p:txBody>
          <a:bodyPr/>
          <a:lstStyle/>
          <a:p>
            <a:r>
              <a:rPr lang="en-US" dirty="0"/>
              <a:t>Binary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24764" y="1207293"/>
                <a:ext cx="8539724" cy="4525963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rgbClr val="000000"/>
                    </a:solidFill>
                    <a:latin typeface="Open Sans" panose="020B0606030504020204" pitchFamily="34" charset="0"/>
                  </a:rPr>
                  <a:t>A binary operation is a special type of function, whose input is two elements of the same set S and whose output also is an element of S. 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A binary operation on a set R is a function f: </a:t>
                </a:r>
                <a:r>
                  <a:rPr lang="en-US" sz="2000" dirty="0" err="1"/>
                  <a:t>RxR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R (f is a function from the </a:t>
                </a:r>
                <a:r>
                  <a:rPr lang="en-US" sz="2000" dirty="0" err="1"/>
                  <a:t>Carterisan</a:t>
                </a:r>
                <a:r>
                  <a:rPr lang="en-US" sz="2000" dirty="0"/>
                  <a:t> product RXR to the same R)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A binary operation takes two elements from the same set and maps it to another element from the same set. </a:t>
                </a:r>
              </a:p>
              <a:p>
                <a:pPr marL="0" indent="0">
                  <a:buNone/>
                </a:pPr>
                <a:r>
                  <a:rPr lang="en-US" sz="2000" u="sng" dirty="0"/>
                  <a:t>Addition</a:t>
                </a:r>
                <a:r>
                  <a:rPr lang="en-US" sz="20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;   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/>
                    <a:ea typeface="Cambria Math"/>
                  </a:rPr>
                  <a:t>①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514350" indent="-514350">
                  <a:buAutoNum type="circleNumDbPlain" startAt="2"/>
                </a:pP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u="sng" dirty="0"/>
                  <a:t>Subtraction</a:t>
                </a:r>
                <a:r>
                  <a:rPr lang="en-US" sz="20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−: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;     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/>
                    <a:ea typeface="Cambria Math"/>
                  </a:rPr>
                  <a:t>①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latin typeface="Cambria Math"/>
                    <a:ea typeface="Cambria Math"/>
                  </a:rPr>
                  <a:t>②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764" y="1207293"/>
                <a:ext cx="8539724" cy="4525963"/>
              </a:xfrm>
              <a:blipFill>
                <a:blip r:embed="rId2"/>
                <a:stretch>
                  <a:fillRect l="-785" t="-674" r="-71" b="-18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4B9CA95D-8EC2-4E1A-B5BD-BCF8AA6369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8229600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400" dirty="0"/>
                  <a:t> by the rule: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not onto function.</a:t>
                </a:r>
              </a:p>
              <a:p>
                <a:pPr marL="0" indent="0">
                  <a:buNone/>
                </a:pPr>
                <a:r>
                  <a:rPr lang="en-US" sz="2400" dirty="0"/>
                  <a:t>The co-domain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But,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/>
                  <a:t> for any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⇨   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/>
                  <a:t>; by definition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⇨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/>
                  <a:t>; by adding 1 to both sides.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</a:t>
                </a:r>
                <a:r>
                  <a:rPr lang="en-US" sz="2400" dirty="0">
                    <a:latin typeface="Cambria Math"/>
                    <a:ea typeface="Cambria Math"/>
                  </a:rPr>
                  <a:t>⇨       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; by dividing both sides by 4.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But,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is not integer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⇨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is not onto function.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8229600" cy="4680520"/>
              </a:xfrm>
              <a:blipFill>
                <a:blip r:embed="rId2"/>
                <a:stretch>
                  <a:fillRect l="-1185" t="-1043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Correspondences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A one-to-one correspondence (or bijective) from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to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is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that is both one-to-one and onto.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• y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 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600200"/>
                <a:ext cx="8229600" cy="4525963"/>
              </a:xfrm>
              <a:blipFill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21</a:t>
            </a:fld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2878885" y="3501008"/>
            <a:ext cx="864096" cy="2376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4499992" y="3501008"/>
            <a:ext cx="864096" cy="2376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548661" y="3804570"/>
            <a:ext cx="12241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3480505" y="4221088"/>
            <a:ext cx="12922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3480505" y="4689140"/>
            <a:ext cx="12922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480505" y="5085184"/>
            <a:ext cx="12922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3393793" y="5589240"/>
            <a:ext cx="15314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52320" y="2564904"/>
            <a:ext cx="28448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لا يجوز أن يكون عنصرين لهما نفس الصورة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8832" y="4484142"/>
            <a:ext cx="280831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JO" dirty="0"/>
              <a:t>كل العناصر الموجودة في ال</a:t>
            </a:r>
            <a:r>
              <a:rPr lang="en-US" dirty="0"/>
              <a:t> </a:t>
            </a:r>
            <a:endParaRPr lang="ar-JO" dirty="0"/>
          </a:p>
          <a:p>
            <a:pPr algn="r" rtl="1"/>
            <a:r>
              <a:rPr lang="en-US" dirty="0"/>
              <a:t>co domain </a:t>
            </a:r>
            <a:endParaRPr lang="ar-JO" dirty="0"/>
          </a:p>
          <a:p>
            <a:pPr algn="r" rtl="1"/>
            <a:endParaRPr lang="ar-JO" dirty="0"/>
          </a:p>
          <a:p>
            <a:pPr algn="r" rtl="1"/>
            <a:r>
              <a:rPr lang="ar-JO" dirty="0"/>
              <a:t>يصلها سهم من </a:t>
            </a:r>
          </a:p>
          <a:p>
            <a:pPr algn="r"/>
            <a:r>
              <a:rPr lang="en-US" dirty="0"/>
              <a:t>domain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1313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the set of all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be the set of all strings of length made 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such that: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29600" cy="4896544"/>
              </a:xfrm>
              <a:blipFill rotWithShape="1">
                <a:blip r:embed="rId2"/>
                <a:stretch>
                  <a:fillRect l="-1185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434430"/>
                  </p:ext>
                </p:extLst>
              </p:nvPr>
            </p:nvGraphicFramePr>
            <p:xfrm>
              <a:off x="1403648" y="3933056"/>
              <a:ext cx="6096000" cy="185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15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Subset  of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Status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dirty="0"/>
                            <a:t>           Status</a:t>
                          </a:r>
                          <a:r>
                            <a:rPr lang="en-US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/>
                                </a:rPr>
                                <m:t>𝒃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String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in                     not 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In                        not 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not in                        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in                            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434430"/>
                  </p:ext>
                </p:extLst>
              </p:nvPr>
            </p:nvGraphicFramePr>
            <p:xfrm>
              <a:off x="1403648" y="3933056"/>
              <a:ext cx="6096000" cy="185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00200"/>
                    <a:gridCol w="2880320"/>
                    <a:gridCol w="1415480"/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97" r="-2393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2368" t="-8197" r="-4926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1034" t="-8197" r="-431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3932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not in                     not 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3932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In                        not 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393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not in                        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8197" r="-2393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in                            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256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represents a one-to-one correspondence?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/>
                          </a:rPr>
                          <m:t>h</m:t>
                        </m:r>
                      </m:e>
                    </m:groupChr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•                    •00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•                   •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•                   • 01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•                  • 11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one-to-one correspondence.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4525963"/>
              </a:xfrm>
              <a:blipFill rotWithShape="1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23</a:t>
            </a:fld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2411760" y="2132856"/>
            <a:ext cx="1152128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4355976" y="2132856"/>
            <a:ext cx="100811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275856" y="2420888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275856" y="2852936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3275856" y="3284984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3275856" y="3717032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8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53285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is a one-to-one correspondence; that is,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is one-to-one and onto. Then, there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that is defined as follows:</a:t>
                </a:r>
              </a:p>
              <a:p>
                <a:pPr marL="0" indent="0">
                  <a:buNone/>
                </a:pPr>
                <a:r>
                  <a:rPr lang="en-US" sz="2400" dirty="0"/>
                  <a:t>Given any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is called the inverse function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𝑑𝑜𝑚𝑎𝑖𝑛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𝑌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𝑐𝑜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𝑑𝑜𝑚𝑎𝑖𝑛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3600" dirty="0"/>
                  <a:t>     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Cambria Math"/>
                    <a:ea typeface="Cambria Math"/>
                  </a:rPr>
                  <a:t>•                            •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3600" dirty="0"/>
                  <a:t>                                 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2400" dirty="0"/>
                  <a:t>      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5328592"/>
              </a:xfrm>
              <a:blipFill rotWithShape="1">
                <a:blip r:embed="rId2"/>
                <a:stretch>
                  <a:fillRect l="-1185" t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24</a:t>
            </a:fld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2195736" y="3573016"/>
            <a:ext cx="1584176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4860032" y="3579227"/>
            <a:ext cx="1584176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8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Define inverse function for the one-to-one correspondence in the previous example.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جدول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57903"/>
                  </p:ext>
                </p:extLst>
              </p:nvPr>
            </p:nvGraphicFramePr>
            <p:xfrm>
              <a:off x="539552" y="2204864"/>
              <a:ext cx="7776864" cy="4032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3244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:  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00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are sets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is one-to-one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and onto, then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is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also one-to-one and onto.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  <m:r>
                                        <a:rPr lang="en-US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∑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groupChr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 00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•    10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 01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      •    11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جدول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57903"/>
                  </p:ext>
                </p:extLst>
              </p:nvPr>
            </p:nvGraphicFramePr>
            <p:xfrm>
              <a:off x="539552" y="2204864"/>
              <a:ext cx="7776864" cy="4032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/>
                    <a:gridCol w="3888432"/>
                  </a:tblGrid>
                  <a:tr h="4032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7" t="-151" r="-100000" b="-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14" t="-151" r="-157" b="-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شكل بيضاوي 8"/>
          <p:cNvSpPr/>
          <p:nvPr/>
        </p:nvSpPr>
        <p:spPr>
          <a:xfrm>
            <a:off x="4716016" y="2996952"/>
            <a:ext cx="1224136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7092280" y="2996952"/>
            <a:ext cx="1130424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5580112" y="3501008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5617081" y="3789040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617081" y="4077072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5580112" y="436510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1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Decoding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84502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messages (sequences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𝑎𝑛𝑑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will be encoded to reduce noise.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u="sng" dirty="0"/>
                  <a:t>Example</a:t>
                </a:r>
                <a:r>
                  <a:rPr lang="en-US" sz="2600" dirty="0"/>
                  <a:t>: </a:t>
                </a:r>
              </a:p>
              <a:p>
                <a:pPr marL="0" indent="0">
                  <a:buNone/>
                </a:pPr>
                <a:r>
                  <a:rPr lang="en-US" sz="2600" dirty="0"/>
                  <a:t>Encoding: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00101111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000000111000111111111111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                                               000000111000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111111111111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Decoding: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000000111000111111111111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00101111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845023"/>
              </a:xfrm>
              <a:blipFill rotWithShape="1">
                <a:blip r:embed="rId2"/>
                <a:stretch>
                  <a:fillRect l="-1111" t="-127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Hamming distance function gives a measure of difference between two strings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that have the same length.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the set of all strings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; </a:t>
                </a:r>
              </a:p>
              <a:p>
                <a:pPr marL="0" indent="0">
                  <a:buNone/>
                </a:pPr>
                <a:r>
                  <a:rPr lang="en-US" dirty="0"/>
                  <a:t>For each pair of strings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the number of positions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have different values.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12975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circleNumDbPlain"/>
                </a:pPr>
                <a:r>
                  <a:rPr lang="en-US" b="0" dirty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11111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00000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dirty="0"/>
              </a:p>
              <a:p>
                <a:pPr marL="514350" indent="-514350">
                  <a:buAutoNum type="circleNumDbPlain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000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00000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514350" indent="-514350">
                  <a:buAutoNum type="circleNumDbPlain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01110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514350" indent="-514350">
                  <a:buAutoNum type="circleNumDbPlain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1000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01111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12975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8104" y="2636912"/>
            <a:ext cx="3183884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200" dirty="0"/>
              <a:t>AHM</a:t>
            </a:r>
            <a:r>
              <a:rPr lang="en-US" sz="7200" dirty="0">
                <a:solidFill>
                  <a:srgbClr val="FF0000"/>
                </a:solidFill>
              </a:rPr>
              <a:t>E</a:t>
            </a:r>
            <a:r>
              <a:rPr lang="en-US" sz="7200" dirty="0"/>
              <a:t>D</a:t>
            </a:r>
          </a:p>
          <a:p>
            <a:r>
              <a:rPr lang="en-US" sz="7200" dirty="0"/>
              <a:t>AHM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D</a:t>
            </a:r>
            <a:endParaRPr lang="ar-JO" sz="7200" dirty="0"/>
          </a:p>
        </p:txBody>
      </p:sp>
    </p:spTree>
    <p:extLst>
      <p:ext uri="{BB962C8B-B14F-4D97-AF65-F5344CB8AC3E}">
        <p14:creationId xmlns:p14="http://schemas.microsoft.com/office/powerpoint/2010/main" val="373032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be a function from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to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one-to-one (</a:t>
                </a:r>
                <a:r>
                  <a:rPr lang="en-US" sz="2400" b="1" dirty="0"/>
                  <a:t>or injective</a:t>
                </a:r>
                <a:r>
                  <a:rPr lang="en-US" sz="2400" dirty="0"/>
                  <a:t>) if, and only if, for all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Or, equivalently: 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Symbolically: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is one-to-one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⇔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is not one-to-one </a:t>
                </a:r>
                <a:r>
                  <a:rPr lang="en-US" sz="2400" dirty="0">
                    <a:latin typeface="Cambria Math"/>
                    <a:ea typeface="Cambria Math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400" dirty="0"/>
                  <a:t>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88449" y="2564904"/>
            <a:ext cx="25982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لا يجوز أن يكون عنصرين لهما نفس الصورة </a:t>
            </a:r>
          </a:p>
        </p:txBody>
      </p:sp>
    </p:spTree>
    <p:extLst>
      <p:ext uri="{BB962C8B-B14F-4D97-AF65-F5344CB8AC3E}">
        <p14:creationId xmlns:p14="http://schemas.microsoft.com/office/powerpoint/2010/main" val="423473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4922908"/>
                  </p:ext>
                </p:extLst>
              </p:nvPr>
            </p:nvGraphicFramePr>
            <p:xfrm>
              <a:off x="457200" y="1600200"/>
              <a:ext cx="8229600" cy="4229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466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       One-to-one function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      Not one-to-one function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20657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𝑑𝑜𝑚𝑎𝑖𝑛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𝑑𝑜𝑚𝑎𝑖𝑛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                            </a:t>
                          </a:r>
                        </a:p>
                        <a:p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                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groupCh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   •</a:t>
                          </a:r>
                          <a:r>
                            <a:rPr lang="en-US" sz="1600" b="1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•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                         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Distinct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elements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are sent to distinct elements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       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𝑑𝑜𝑚𝑎𝑖𝑛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</m:t>
                              </m:r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𝑑𝑜𝑚𝑎𝑖𝑛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</a:t>
                          </a: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</a:rPr>
                                <m:t>   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•</m:t>
                              </m:r>
                            </m:oMath>
                          </a14:m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rPr>
                            <a:t>                   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b="0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endParaRP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Two distinct elements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of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 are  sent to the same element of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4922908"/>
                  </p:ext>
                </p:extLst>
              </p:nvPr>
            </p:nvGraphicFramePr>
            <p:xfrm>
              <a:off x="457200" y="1600200"/>
              <a:ext cx="8229600" cy="4229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60466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       One-to-one function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      Not one-to-one function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624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7508" r="-100000" b="-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7508" b="-1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7</a:t>
            </a:fld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633264" y="3068960"/>
            <a:ext cx="9864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2267744" y="3068960"/>
            <a:ext cx="1008112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6516216" y="3068960"/>
            <a:ext cx="1008112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4860032" y="3068960"/>
            <a:ext cx="1008112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1126468" y="3501008"/>
            <a:ext cx="1357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580112" y="3482524"/>
            <a:ext cx="1152128" cy="522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5580112" y="4065026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225135" y="4221088"/>
            <a:ext cx="12586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2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Which of the arrow diagrams below define one-to-one functions?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452050"/>
                  </p:ext>
                </p:extLst>
              </p:nvPr>
            </p:nvGraphicFramePr>
            <p:xfrm>
              <a:off x="467544" y="1628800"/>
              <a:ext cx="7848872" cy="4680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44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805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/>
                            <a:t>      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dirty="0"/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b  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            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One-to-one function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Distinct elements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are sent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to distinct elements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dirty="0"/>
                            <a:t>         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                       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   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a:t>•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         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Not one-to-one function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Elements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are sent to</a:t>
                          </a:r>
                        </a:p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        the same point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452050"/>
                  </p:ext>
                </p:extLst>
              </p:nvPr>
            </p:nvGraphicFramePr>
            <p:xfrm>
              <a:off x="467544" y="1628800"/>
              <a:ext cx="7848872" cy="4680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/>
                    <a:gridCol w="3924436"/>
                  </a:tblGrid>
                  <a:tr h="468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11" r="-1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شكل بيضاوي 7"/>
          <p:cNvSpPr/>
          <p:nvPr/>
        </p:nvSpPr>
        <p:spPr>
          <a:xfrm>
            <a:off x="1043608" y="2112666"/>
            <a:ext cx="792088" cy="18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2555776" y="2132856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5652120" y="2132856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7164288" y="2132856"/>
            <a:ext cx="79208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1547664" y="2492896"/>
            <a:ext cx="1224136" cy="5299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574118" y="2757878"/>
            <a:ext cx="12241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574118" y="3297938"/>
            <a:ext cx="1224136" cy="2649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1547664" y="3032956"/>
            <a:ext cx="1250590" cy="2649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6148083" y="3032956"/>
            <a:ext cx="12352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6178672" y="3297937"/>
            <a:ext cx="1224136" cy="2649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6153483" y="2492896"/>
            <a:ext cx="1229895" cy="2750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6159242" y="2477837"/>
            <a:ext cx="1224136" cy="5299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1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Define: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2400" b="0" dirty="0">
                    <a:ea typeface="Cambria Math"/>
                  </a:rPr>
                  <a:t>         (1,c)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Define: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sz="2400" dirty="0"/>
                  <a:t>           (1,d)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Are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one-to-one function?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852" t="-96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87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10875</TotalTime>
  <Words>2281</Words>
  <Application>Microsoft Office PowerPoint</Application>
  <PresentationFormat>On-screen Show (4:3)</PresentationFormat>
  <Paragraphs>370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Open Sans</vt:lpstr>
      <vt:lpstr>Wingdings</vt:lpstr>
      <vt:lpstr>نسق Office</vt:lpstr>
      <vt:lpstr>Discrete Mathematics</vt:lpstr>
      <vt:lpstr>Binary Operations</vt:lpstr>
      <vt:lpstr>Encoding and Decoding Functions</vt:lpstr>
      <vt:lpstr>Hamming Distance Function</vt:lpstr>
      <vt:lpstr>Examples </vt:lpstr>
      <vt:lpstr>One-to-one Functions</vt:lpstr>
      <vt:lpstr>One-to-one Functions</vt:lpstr>
      <vt:lpstr>Example </vt:lpstr>
      <vt:lpstr>Example </vt:lpstr>
      <vt:lpstr>Example </vt:lpstr>
      <vt:lpstr>One-to-one Function on an Infinite Sets</vt:lpstr>
      <vt:lpstr>Example </vt:lpstr>
      <vt:lpstr>Example </vt:lpstr>
      <vt:lpstr>Onto Functions</vt:lpstr>
      <vt:lpstr>Onto Functions</vt:lpstr>
      <vt:lpstr>Example </vt:lpstr>
      <vt:lpstr>Example </vt:lpstr>
      <vt:lpstr>Onto Functions on Infinite Sets</vt:lpstr>
      <vt:lpstr>Example </vt:lpstr>
      <vt:lpstr>Example </vt:lpstr>
      <vt:lpstr>One-to-one Correspondences</vt:lpstr>
      <vt:lpstr>Example </vt:lpstr>
      <vt:lpstr>Example </vt:lpstr>
      <vt:lpstr>Inverse Functions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DELL</dc:creator>
  <cp:lastModifiedBy>ديمه الفريحات</cp:lastModifiedBy>
  <cp:revision>686</cp:revision>
  <dcterms:created xsi:type="dcterms:W3CDTF">2020-03-23T08:44:01Z</dcterms:created>
  <dcterms:modified xsi:type="dcterms:W3CDTF">2022-12-16T18:23:48Z</dcterms:modified>
</cp:coreProperties>
</file>