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3692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C2CCB-E497-41D1-899D-587D5306526D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93D7E-2D2E-4202-87E7-3D15AA0E5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979A6DA-C4F7-4AF7-A0F3-0F1A5E6AC63C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C162F-61AD-4B72-8E7D-9C404D5A5D9D}" type="slidenum">
              <a:rPr lang="zh-CN" altLang="en-US" smtClean="0"/>
              <a:pPr/>
              <a:t>2</a:t>
            </a:fld>
            <a:endParaRPr lang="zh-CN" alt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8D98414-A7FC-4D48-AB35-4487C90C9E77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E8C75-F7EA-4A94-9A32-96D05711767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444D7FF-04F3-4230-934E-8A73F86B50B7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74151-449A-456F-A1A2-EAF15E015F9C}" type="slidenum">
              <a:rPr lang="zh-CN" altLang="en-US" smtClean="0"/>
              <a:pPr/>
              <a:t>13</a:t>
            </a:fld>
            <a:endParaRPr lang="zh-CN" alt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D8B16C2-7513-49ED-B503-A2113F784D23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85E6A-486B-4141-9A20-4B922DE89413}" type="slidenum">
              <a:rPr lang="zh-CN" altLang="en-US" smtClean="0"/>
              <a:pPr/>
              <a:t>14</a:t>
            </a:fld>
            <a:endParaRPr lang="zh-CN" alt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5D89ACA-3A46-4864-9A94-9B817E54E8B7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18802-6876-42F5-80AD-3D989B25E289}" type="slidenum">
              <a:rPr lang="zh-CN" altLang="en-US" smtClean="0"/>
              <a:pPr/>
              <a:t>15</a:t>
            </a:fld>
            <a:endParaRPr lang="zh-CN" altLang="en-US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C2C832D-2698-4885-937C-A1924268CB68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7E4D6-E8EC-422F-9D60-47ECFE9E7CBC}" type="slidenum">
              <a:rPr lang="zh-CN" altLang="en-US" smtClean="0"/>
              <a:pPr/>
              <a:t>16</a:t>
            </a:fld>
            <a:endParaRPr lang="zh-CN" alt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372AD10-2C5D-406F-836E-54E2E6151F15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9E28A-A384-4A65-A5C3-7851C958BF3C}" type="slidenum">
              <a:rPr lang="zh-CN" altLang="en-US" smtClean="0"/>
              <a:pPr/>
              <a:t>17</a:t>
            </a:fld>
            <a:endParaRPr lang="zh-CN" alt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D12551B-27CD-4102-8C6D-97FB55137B27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945B0-B1C8-4413-9712-4316A0113E45}" type="slidenum">
              <a:rPr lang="zh-CN" altLang="en-US" smtClean="0"/>
              <a:pPr/>
              <a:t>18</a:t>
            </a:fld>
            <a:endParaRPr lang="zh-CN" alt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93D7E-2D2E-4202-87E7-3D15AA0E50E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FDE052A-8433-4E61-A1C9-B3D7BA5054EA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1FBE8-B70A-4728-9F13-0A91FED92AB2}" type="slidenum">
              <a:rPr lang="zh-CN" altLang="en-US" smtClean="0"/>
              <a:pPr/>
              <a:t>20</a:t>
            </a:fld>
            <a:endParaRPr lang="zh-CN" alt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10E412F-7EDE-46FE-9A11-74CD17C1B057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EC5E3-48D6-4A95-A27A-6EDEF0E08F32}" type="slidenum">
              <a:rPr lang="zh-CN" altLang="en-US" smtClean="0"/>
              <a:pPr/>
              <a:t>21</a:t>
            </a:fld>
            <a:endParaRPr lang="zh-CN" alt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960E5A4-640E-43EB-94DE-08AA65C5363F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03760-39BB-4457-93FA-1A39674368C5}" type="slidenum">
              <a:rPr lang="zh-CN" altLang="en-US" smtClean="0"/>
              <a:pPr/>
              <a:t>3</a:t>
            </a:fld>
            <a:endParaRPr lang="zh-CN" alt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9AF8717-3AA1-4E2A-BAA4-35055523A45E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56C2D-C2D6-4688-9552-A5E2328B476A}" type="slidenum">
              <a:rPr lang="zh-CN" altLang="en-US" smtClean="0"/>
              <a:pPr/>
              <a:t>22</a:t>
            </a:fld>
            <a:endParaRPr lang="zh-CN" alt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F63D4A4-BB41-4B0D-827A-940B069CCFBC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83704-CB27-49F3-BB5C-886E712BB523}" type="slidenum">
              <a:rPr lang="zh-CN" altLang="en-US" smtClean="0"/>
              <a:pPr/>
              <a:t>23</a:t>
            </a:fld>
            <a:endParaRPr lang="zh-CN" alt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D5AFABF-B635-4DCA-8AB9-B2B625CA58A0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A66AD-1825-4744-8DE8-F3A79549D3CC}" type="slidenum">
              <a:rPr lang="zh-CN" altLang="en-US" smtClean="0"/>
              <a:pPr/>
              <a:t>24</a:t>
            </a:fld>
            <a:endParaRPr lang="zh-CN" altLang="en-US" smtClean="0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C34EC92-D8B6-4AAF-AE57-D0B41EC1EF60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77D12-8EC1-49DF-8767-2647FA90BE5B}" type="slidenum">
              <a:rPr lang="zh-CN" altLang="en-US" smtClean="0"/>
              <a:pPr/>
              <a:t>25</a:t>
            </a:fld>
            <a:endParaRPr lang="zh-CN" altLang="en-US" smtClean="0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488" tIns="43245" rIns="86488" bIns="43245"/>
          <a:lstStyle/>
          <a:p>
            <a:pPr eaLnBrk="1" hangingPunct="1"/>
            <a:r>
              <a:rPr lang="en-US" altLang="zh-CN" smtClean="0"/>
              <a:t>Type: Mealy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93D7E-2D2E-4202-87E7-3D15AA0E50E7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93D7E-2D2E-4202-87E7-3D15AA0E50E7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23321E7-4120-4D23-8BA3-339D8946199F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66DFB-52A5-4945-97EC-71071465727E}" type="slidenum">
              <a:rPr lang="zh-CN" altLang="en-US" smtClean="0"/>
              <a:pPr/>
              <a:t>4</a:t>
            </a:fld>
            <a:endParaRPr lang="zh-CN" alt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C3987D0-F4C9-4D99-BC76-B215074FAA56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0F9E2-3C1F-469D-B6F0-5E9A0D5D2812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95D77D4-409A-4832-86AD-1A14A1A1BDA4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5C54B-C8C6-4476-AE84-F22F17355EDF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24DC2-10DF-4457-A15C-9D3F6AF908A9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8576D-98E8-4671-A81A-21CBFC9A079A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12AFE21-2FA3-4A4B-ADF5-BE35B3E776C2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1258-A291-4ED2-BEE8-96D179050003}" type="slidenum">
              <a:rPr lang="zh-CN" altLang="en-US" smtClean="0"/>
              <a:pPr/>
              <a:t>9</a:t>
            </a:fld>
            <a:endParaRPr lang="zh-CN" alt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D283265-59B5-41D5-B94D-306C04988B3E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4BDAA-9C7B-48ED-ACFF-A1B72B0F5665}" type="slidenum">
              <a:rPr lang="zh-CN" altLang="en-US" smtClean="0"/>
              <a:pPr/>
              <a:t>10</a:t>
            </a:fld>
            <a:endParaRPr lang="zh-CN" altLang="en-US" smtClean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BBFDDF2-6141-40BF-9893-D8571A339539}" type="datetime5">
              <a:rPr lang="zh-CN" altLang="en-US" smtClean="0"/>
              <a:pPr/>
              <a:t>2017/5/20</a:t>
            </a:fld>
            <a:endParaRPr lang="en-US" altLang="zh-CN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A54C7-A901-465B-AF90-7F139C47EFCE}" type="slidenum">
              <a:rPr lang="zh-CN" altLang="en-US" smtClean="0"/>
              <a:pPr/>
              <a:t>11</a:t>
            </a:fld>
            <a:endParaRPr lang="zh-CN" alt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1517-EB79-4805-8E15-5CFEF8DB5D08}" type="datetime1">
              <a:rPr lang="en-US" smtClean="0"/>
              <a:t>5/20/2017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9F1E-A204-480D-89A4-C7076279DCC8}" type="datetime1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20B5-38E1-43A7-A0B6-B50BBEBB6CB9}" type="datetime1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50CD6-492E-4835-B1A8-F59982EA2FF4}" type="datetime1">
              <a:rPr lang="en-US" altLang="zh-CN" smtClean="0"/>
              <a:t>5/20/2017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Dr.Faisal Yousef Alzyoud</a:t>
            </a: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 </a:t>
            </a:r>
            <a:r>
              <a:rPr lang="en-US" altLang="zh-CN">
                <a:latin typeface="+mn-lt"/>
              </a:rPr>
              <a:t>PJF - </a:t>
            </a:r>
            <a:fld id="{F6D76869-6A5D-4AF0-A445-9D64FF8BA9D3}" type="slidenum">
              <a:rPr lang="en-US" altLang="zh-CN">
                <a:latin typeface="+mn-lt"/>
              </a:rPr>
              <a:pPr>
                <a:defRPr/>
              </a:pPr>
              <a:t>‹#›</a:t>
            </a:fld>
            <a:endParaRPr lang="en-US" altLang="zh-CN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AEAB-EA9F-4C84-969A-E175BA8604B0}" type="datetime1">
              <a:rPr lang="en-US" smtClean="0"/>
              <a:t>5/20/2017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61A2-3422-4D34-B745-EC496FF41AA3}" type="datetime1">
              <a:rPr lang="en-US" smtClean="0"/>
              <a:t>5/20/2017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55D8-366C-476C-AE6F-14854A7F39E5}" type="datetime1">
              <a:rPr lang="en-US" smtClean="0"/>
              <a:t>5/20/2017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616C-EED0-4470-9755-6C9D204D58A3}" type="datetime1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5656-D7B9-4CE4-9990-9A6D8BCF4559}" type="datetime1">
              <a:rPr lang="en-US" smtClean="0"/>
              <a:t>5/20/2017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11C5-E0F0-495A-B454-7459ADE14F1E}" type="datetime1">
              <a:rPr lang="en-US" smtClean="0"/>
              <a:t>5/20/2017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56E7-F8EF-4C47-9DB6-183EB49F0BBB}" type="datetime1">
              <a:rPr lang="en-US" smtClean="0"/>
              <a:t>5/20/2017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BC76-B7D7-496F-84AA-C3DD241A3A4D}" type="datetime1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C0E6C9-EC79-46F5-BF79-F02BC44CA8AA}" type="datetime1">
              <a:rPr lang="en-US" smtClean="0"/>
              <a:t>5/20/2017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Dr.Faisal Yousef Alzyoud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A23A69-D8FE-49AB-8134-8AFDCCF992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458200" cy="838200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altLang="zh-CN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1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Sequential </a:t>
            </a:r>
            <a:r>
              <a:rPr lang="en-US" altLang="zh-CN" sz="1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Circuits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Combinational Logic: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Output depends only on current input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Has no memory</a:t>
            </a:r>
          </a:p>
          <a:p>
            <a:pPr lvl="1"/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Sequential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Logic: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Output depends not only on current input but also on past input values, e.g., design a counter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Need some type of memory to remember the past input values</a:t>
            </a:r>
          </a:p>
          <a:p>
            <a:pPr lvl="1"/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2DC7-F713-4CA8-A7A2-326AAA38D3B9}" type="datetime1">
              <a:rPr lang="en-US" smtClean="0"/>
              <a:t>5/20/2017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SR Latch (NAND version)</a:t>
            </a:r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752600" y="1905000"/>
            <a:ext cx="2222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S’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1752600" y="3384550"/>
            <a:ext cx="2063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R’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4205288" y="2095500"/>
            <a:ext cx="298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 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4205288" y="3236913"/>
            <a:ext cx="26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 flipH="1">
            <a:off x="2428875" y="207327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0"/>
          <p:cNvSpPr>
            <a:spLocks noChangeShapeType="1"/>
          </p:cNvSpPr>
          <p:nvPr/>
        </p:nvSpPr>
        <p:spPr bwMode="auto">
          <a:xfrm flipH="1">
            <a:off x="2428875" y="2411413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 flipH="1">
            <a:off x="3486150" y="2243138"/>
            <a:ext cx="211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 flipH="1">
            <a:off x="2743200" y="1905000"/>
            <a:ext cx="338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 flipH="1">
            <a:off x="2743200" y="1905000"/>
            <a:ext cx="0" cy="6096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Arc 14"/>
          <p:cNvSpPr>
            <a:spLocks/>
          </p:cNvSpPr>
          <p:nvPr/>
        </p:nvSpPr>
        <p:spPr bwMode="auto">
          <a:xfrm>
            <a:off x="3048000" y="1905000"/>
            <a:ext cx="350838" cy="593725"/>
          </a:xfrm>
          <a:custGeom>
            <a:avLst/>
            <a:gdLst>
              <a:gd name="T0" fmla="*/ 2147483647 w 22339"/>
              <a:gd name="T1" fmla="*/ 2147483647 h 43200"/>
              <a:gd name="T2" fmla="*/ 0 w 22339"/>
              <a:gd name="T3" fmla="*/ 2147483647 h 43200"/>
              <a:gd name="T4" fmla="*/ 2147483647 w 22339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9"/>
              <a:gd name="T10" fmla="*/ 0 h 43200"/>
              <a:gd name="T11" fmla="*/ 22339 w 2233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9" h="43200" fill="none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</a:path>
              <a:path w="22339" h="43200" stroke="0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  <a:lnTo>
                  <a:pt x="739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Oval 15"/>
          <p:cNvSpPr>
            <a:spLocks noChangeArrowheads="1"/>
          </p:cNvSpPr>
          <p:nvPr/>
        </p:nvSpPr>
        <p:spPr bwMode="auto">
          <a:xfrm>
            <a:off x="3411538" y="2209800"/>
            <a:ext cx="85725" cy="8731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H="1">
            <a:off x="2428875" y="3214688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 flipH="1">
            <a:off x="2428875" y="355282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 flipH="1">
            <a:off x="3486150" y="3384550"/>
            <a:ext cx="211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 flipH="1">
            <a:off x="2725738" y="3087688"/>
            <a:ext cx="338137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0"/>
          <p:cNvSpPr>
            <a:spLocks noChangeShapeType="1"/>
          </p:cNvSpPr>
          <p:nvPr/>
        </p:nvSpPr>
        <p:spPr bwMode="auto">
          <a:xfrm>
            <a:off x="2725738" y="3087688"/>
            <a:ext cx="1587" cy="592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1"/>
          <p:cNvSpPr>
            <a:spLocks noChangeShapeType="1"/>
          </p:cNvSpPr>
          <p:nvPr/>
        </p:nvSpPr>
        <p:spPr bwMode="auto">
          <a:xfrm>
            <a:off x="2725738" y="3679825"/>
            <a:ext cx="338137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Arc 22"/>
          <p:cNvSpPr>
            <a:spLocks/>
          </p:cNvSpPr>
          <p:nvPr/>
        </p:nvSpPr>
        <p:spPr bwMode="auto">
          <a:xfrm>
            <a:off x="3063875" y="3097213"/>
            <a:ext cx="350838" cy="593725"/>
          </a:xfrm>
          <a:custGeom>
            <a:avLst/>
            <a:gdLst>
              <a:gd name="T0" fmla="*/ 2147483647 w 22335"/>
              <a:gd name="T1" fmla="*/ 2147483647 h 43200"/>
              <a:gd name="T2" fmla="*/ 0 w 22335"/>
              <a:gd name="T3" fmla="*/ 2147483647 h 43200"/>
              <a:gd name="T4" fmla="*/ 2147483647 w 22335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5"/>
              <a:gd name="T10" fmla="*/ 0 h 43200"/>
              <a:gd name="T11" fmla="*/ 22335 w 2233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5" h="43200" fill="none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</a:path>
              <a:path w="22335" h="43200" stroke="0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  <a:lnTo>
                  <a:pt x="735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Oval 23"/>
          <p:cNvSpPr>
            <a:spLocks noChangeArrowheads="1"/>
          </p:cNvSpPr>
          <p:nvPr/>
        </p:nvSpPr>
        <p:spPr bwMode="auto">
          <a:xfrm>
            <a:off x="3411538" y="3351213"/>
            <a:ext cx="85725" cy="87312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3717925" y="2243138"/>
            <a:ext cx="381000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3717925" y="3384550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047875" y="207327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27"/>
          <p:cNvSpPr>
            <a:spLocks noChangeShapeType="1"/>
          </p:cNvSpPr>
          <p:nvPr/>
        </p:nvSpPr>
        <p:spPr bwMode="auto">
          <a:xfrm>
            <a:off x="2047875" y="355282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2428875" y="2433638"/>
            <a:ext cx="1588" cy="211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428875" y="3003550"/>
            <a:ext cx="1588" cy="21113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3760788" y="2263775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3760788" y="3003550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2"/>
          <p:cNvSpPr>
            <a:spLocks noChangeShapeType="1"/>
          </p:cNvSpPr>
          <p:nvPr/>
        </p:nvSpPr>
        <p:spPr bwMode="auto">
          <a:xfrm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Line 33"/>
          <p:cNvSpPr>
            <a:spLocks noChangeShapeType="1"/>
          </p:cNvSpPr>
          <p:nvPr/>
        </p:nvSpPr>
        <p:spPr bwMode="auto">
          <a:xfrm flipV="1"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1" name="Oval 34"/>
          <p:cNvSpPr>
            <a:spLocks noChangeArrowheads="1"/>
          </p:cNvSpPr>
          <p:nvPr/>
        </p:nvSpPr>
        <p:spPr bwMode="auto">
          <a:xfrm>
            <a:off x="3706813" y="2209800"/>
            <a:ext cx="87312" cy="87313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Oval 35"/>
          <p:cNvSpPr>
            <a:spLocks noChangeArrowheads="1"/>
          </p:cNvSpPr>
          <p:nvPr/>
        </p:nvSpPr>
        <p:spPr bwMode="auto">
          <a:xfrm>
            <a:off x="3727450" y="3351213"/>
            <a:ext cx="87313" cy="87312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Text Box 36"/>
          <p:cNvSpPr txBox="1">
            <a:spLocks noChangeArrowheads="1"/>
          </p:cNvSpPr>
          <p:nvPr/>
        </p:nvSpPr>
        <p:spPr bwMode="auto">
          <a:xfrm>
            <a:off x="5622925" y="2255838"/>
            <a:ext cx="736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0  0</a:t>
            </a:r>
          </a:p>
          <a:p>
            <a:r>
              <a:rPr lang="zh-CN" altLang="en-US" sz="2400">
                <a:latin typeface="Comic Sans MS" pitchFamily="66" charset="0"/>
              </a:rPr>
              <a:t>0  1</a:t>
            </a:r>
          </a:p>
          <a:p>
            <a:r>
              <a:rPr lang="zh-CN" altLang="en-US" sz="2400">
                <a:latin typeface="Comic Sans MS" pitchFamily="66" charset="0"/>
              </a:rPr>
              <a:t>1  0</a:t>
            </a:r>
          </a:p>
          <a:p>
            <a:r>
              <a:rPr lang="zh-CN" altLang="en-US" sz="2400">
                <a:latin typeface="Comic Sans MS" pitchFamily="66" charset="0"/>
              </a:rPr>
              <a:t>1  1</a:t>
            </a:r>
          </a:p>
        </p:txBody>
      </p:sp>
      <p:sp>
        <p:nvSpPr>
          <p:cNvPr id="16424" name="Text Box 37"/>
          <p:cNvSpPr txBox="1">
            <a:spLocks noChangeArrowheads="1"/>
          </p:cNvSpPr>
          <p:nvPr/>
        </p:nvSpPr>
        <p:spPr bwMode="auto">
          <a:xfrm>
            <a:off x="5546725" y="1798638"/>
            <a:ext cx="219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S’   R’    Q   Q’</a:t>
            </a:r>
          </a:p>
        </p:txBody>
      </p:sp>
      <p:sp>
        <p:nvSpPr>
          <p:cNvPr id="16425" name="Line 38"/>
          <p:cNvSpPr>
            <a:spLocks noChangeShapeType="1"/>
          </p:cNvSpPr>
          <p:nvPr/>
        </p:nvSpPr>
        <p:spPr bwMode="auto">
          <a:xfrm>
            <a:off x="54102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Line 39"/>
          <p:cNvSpPr>
            <a:spLocks noChangeShapeType="1"/>
          </p:cNvSpPr>
          <p:nvPr/>
        </p:nvSpPr>
        <p:spPr bwMode="auto">
          <a:xfrm>
            <a:off x="6553200" y="1752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512" name="Text Box 40"/>
          <p:cNvSpPr txBox="1">
            <a:spLocks noChangeArrowheads="1"/>
          </p:cNvSpPr>
          <p:nvPr/>
        </p:nvSpPr>
        <p:spPr bwMode="auto">
          <a:xfrm>
            <a:off x="1203325" y="1874838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3513" name="Text Box 41"/>
          <p:cNvSpPr txBox="1">
            <a:spLocks noChangeArrowheads="1"/>
          </p:cNvSpPr>
          <p:nvPr/>
        </p:nvSpPr>
        <p:spPr bwMode="auto">
          <a:xfrm>
            <a:off x="1203325" y="33321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3514" name="Text Box 42"/>
          <p:cNvSpPr txBox="1">
            <a:spLocks noChangeArrowheads="1"/>
          </p:cNvSpPr>
          <p:nvPr/>
        </p:nvSpPr>
        <p:spPr bwMode="auto">
          <a:xfrm>
            <a:off x="4479925" y="2036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3515" name="Text Box 43"/>
          <p:cNvSpPr txBox="1">
            <a:spLocks noChangeArrowheads="1"/>
          </p:cNvSpPr>
          <p:nvPr/>
        </p:nvSpPr>
        <p:spPr bwMode="auto">
          <a:xfrm>
            <a:off x="4479925" y="3179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6431" name="Text Box 44"/>
          <p:cNvSpPr txBox="1">
            <a:spLocks noChangeArrowheads="1"/>
          </p:cNvSpPr>
          <p:nvPr/>
        </p:nvSpPr>
        <p:spPr bwMode="auto">
          <a:xfrm>
            <a:off x="3811588" y="4500563"/>
            <a:ext cx="14160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 0 0      1</a:t>
            </a:r>
          </a:p>
          <a:p>
            <a:r>
              <a:rPr lang="zh-CN" altLang="en-US" sz="2400">
                <a:latin typeface="Comic Sans MS" pitchFamily="66" charset="0"/>
              </a:rPr>
              <a:t> 0 1      1</a:t>
            </a:r>
          </a:p>
          <a:p>
            <a:r>
              <a:rPr lang="zh-CN" altLang="en-US" sz="2400">
                <a:latin typeface="Comic Sans MS" pitchFamily="66" charset="0"/>
              </a:rPr>
              <a:t> 1 0      1</a:t>
            </a:r>
          </a:p>
          <a:p>
            <a:r>
              <a:rPr lang="zh-CN" altLang="en-US" sz="2400">
                <a:latin typeface="Comic Sans MS" pitchFamily="66" charset="0"/>
              </a:rPr>
              <a:t> 1 1      0</a:t>
            </a:r>
          </a:p>
        </p:txBody>
      </p:sp>
      <p:sp>
        <p:nvSpPr>
          <p:cNvPr id="16432" name="Text Box 45"/>
          <p:cNvSpPr txBox="1">
            <a:spLocks noChangeArrowheads="1"/>
          </p:cNvSpPr>
          <p:nvPr/>
        </p:nvSpPr>
        <p:spPr bwMode="auto">
          <a:xfrm>
            <a:off x="3811588" y="4195763"/>
            <a:ext cx="188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X  Y  NAND</a:t>
            </a:r>
          </a:p>
        </p:txBody>
      </p:sp>
      <p:sp>
        <p:nvSpPr>
          <p:cNvPr id="16433" name="Line 46"/>
          <p:cNvSpPr>
            <a:spLocks noChangeShapeType="1"/>
          </p:cNvSpPr>
          <p:nvPr/>
        </p:nvSpPr>
        <p:spPr bwMode="auto">
          <a:xfrm>
            <a:off x="3733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Line 47"/>
          <p:cNvSpPr>
            <a:spLocks noChangeShapeType="1"/>
          </p:cNvSpPr>
          <p:nvPr/>
        </p:nvSpPr>
        <p:spPr bwMode="auto">
          <a:xfrm>
            <a:off x="4572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Line 48"/>
          <p:cNvSpPr>
            <a:spLocks noChangeShapeType="1"/>
          </p:cNvSpPr>
          <p:nvPr/>
        </p:nvSpPr>
        <p:spPr bwMode="auto">
          <a:xfrm flipH="1">
            <a:off x="2743200" y="2513013"/>
            <a:ext cx="338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521" name="Text Box 49"/>
          <p:cNvSpPr txBox="1">
            <a:spLocks noChangeArrowheads="1"/>
          </p:cNvSpPr>
          <p:nvPr/>
        </p:nvSpPr>
        <p:spPr bwMode="auto">
          <a:xfrm>
            <a:off x="6705600" y="3657600"/>
            <a:ext cx="1739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0  1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16437" name="Text Box 50"/>
          <p:cNvSpPr txBox="1">
            <a:spLocks noChangeArrowheads="1"/>
          </p:cNvSpPr>
          <p:nvPr/>
        </p:nvSpPr>
        <p:spPr bwMode="auto">
          <a:xfrm>
            <a:off x="6705600" y="2590800"/>
            <a:ext cx="1606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Set</a:t>
            </a:r>
          </a:p>
        </p:txBody>
      </p:sp>
      <p:sp>
        <p:nvSpPr>
          <p:cNvPr id="16438" name="Text Box 51"/>
          <p:cNvSpPr txBox="1">
            <a:spLocks noChangeArrowheads="1"/>
          </p:cNvSpPr>
          <p:nvPr/>
        </p:nvSpPr>
        <p:spPr bwMode="auto">
          <a:xfrm>
            <a:off x="6705600" y="2971800"/>
            <a:ext cx="1908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0  1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Reset</a:t>
            </a:r>
          </a:p>
        </p:txBody>
      </p:sp>
      <p:sp>
        <p:nvSpPr>
          <p:cNvPr id="16439" name="Text Box 52"/>
          <p:cNvSpPr txBox="1">
            <a:spLocks noChangeArrowheads="1"/>
          </p:cNvSpPr>
          <p:nvPr/>
        </p:nvSpPr>
        <p:spPr bwMode="auto">
          <a:xfrm>
            <a:off x="6705600" y="3352800"/>
            <a:ext cx="1739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6AE5-748F-4B22-923F-EE9DEDA62472}" type="datetime1">
              <a:rPr lang="en-US" smtClean="0"/>
              <a:t>5/20/2017</a:t>
            </a:fld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10</a:t>
            </a:fld>
            <a:endParaRPr lang="en-US"/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12" grpId="0" build="p" autoUpdateAnimBg="0"/>
      <p:bldP spid="233513" grpId="0" build="p" autoUpdateAnimBg="0"/>
      <p:bldP spid="233514" grpId="0" build="p" autoUpdateAnimBg="0"/>
      <p:bldP spid="233515" grpId="0" build="p" autoUpdateAnimBg="0"/>
      <p:bldP spid="23352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457200"/>
            <a:ext cx="86868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SR Latch (NAND version)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1752600" y="1905000"/>
            <a:ext cx="2222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S’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1752600" y="3384550"/>
            <a:ext cx="2063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R’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4205288" y="2095500"/>
            <a:ext cx="298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 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4205288" y="3236913"/>
            <a:ext cx="26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 flipH="1">
            <a:off x="2428875" y="207327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 flipH="1">
            <a:off x="2428875" y="2411413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1"/>
          <p:cNvSpPr>
            <a:spLocks noChangeShapeType="1"/>
          </p:cNvSpPr>
          <p:nvPr/>
        </p:nvSpPr>
        <p:spPr bwMode="auto">
          <a:xfrm flipH="1">
            <a:off x="3486150" y="2243138"/>
            <a:ext cx="211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2"/>
          <p:cNvSpPr>
            <a:spLocks noChangeShapeType="1"/>
          </p:cNvSpPr>
          <p:nvPr/>
        </p:nvSpPr>
        <p:spPr bwMode="auto">
          <a:xfrm flipH="1">
            <a:off x="2743200" y="1905000"/>
            <a:ext cx="338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3"/>
          <p:cNvSpPr>
            <a:spLocks noChangeShapeType="1"/>
          </p:cNvSpPr>
          <p:nvPr/>
        </p:nvSpPr>
        <p:spPr bwMode="auto">
          <a:xfrm flipH="1">
            <a:off x="2743200" y="1905000"/>
            <a:ext cx="0" cy="6096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Arc 14"/>
          <p:cNvSpPr>
            <a:spLocks/>
          </p:cNvSpPr>
          <p:nvPr/>
        </p:nvSpPr>
        <p:spPr bwMode="auto">
          <a:xfrm>
            <a:off x="3048000" y="1905000"/>
            <a:ext cx="350838" cy="593725"/>
          </a:xfrm>
          <a:custGeom>
            <a:avLst/>
            <a:gdLst>
              <a:gd name="T0" fmla="*/ 2147483647 w 22339"/>
              <a:gd name="T1" fmla="*/ 2147483647 h 43200"/>
              <a:gd name="T2" fmla="*/ 0 w 22339"/>
              <a:gd name="T3" fmla="*/ 2147483647 h 43200"/>
              <a:gd name="T4" fmla="*/ 2147483647 w 22339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9"/>
              <a:gd name="T10" fmla="*/ 0 h 43200"/>
              <a:gd name="T11" fmla="*/ 22339 w 2233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9" h="43200" fill="none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</a:path>
              <a:path w="22339" h="43200" stroke="0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  <a:lnTo>
                  <a:pt x="739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Oval 15"/>
          <p:cNvSpPr>
            <a:spLocks noChangeArrowheads="1"/>
          </p:cNvSpPr>
          <p:nvPr/>
        </p:nvSpPr>
        <p:spPr bwMode="auto">
          <a:xfrm>
            <a:off x="3411538" y="2209800"/>
            <a:ext cx="85725" cy="8731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16"/>
          <p:cNvSpPr>
            <a:spLocks noChangeShapeType="1"/>
          </p:cNvSpPr>
          <p:nvPr/>
        </p:nvSpPr>
        <p:spPr bwMode="auto">
          <a:xfrm flipH="1">
            <a:off x="2428875" y="3214688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17"/>
          <p:cNvSpPr>
            <a:spLocks noChangeShapeType="1"/>
          </p:cNvSpPr>
          <p:nvPr/>
        </p:nvSpPr>
        <p:spPr bwMode="auto">
          <a:xfrm flipH="1">
            <a:off x="2428875" y="355282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18"/>
          <p:cNvSpPr>
            <a:spLocks noChangeShapeType="1"/>
          </p:cNvSpPr>
          <p:nvPr/>
        </p:nvSpPr>
        <p:spPr bwMode="auto">
          <a:xfrm flipH="1">
            <a:off x="3486150" y="3384550"/>
            <a:ext cx="211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19"/>
          <p:cNvSpPr>
            <a:spLocks noChangeShapeType="1"/>
          </p:cNvSpPr>
          <p:nvPr/>
        </p:nvSpPr>
        <p:spPr bwMode="auto">
          <a:xfrm flipH="1">
            <a:off x="2725738" y="3087688"/>
            <a:ext cx="338137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20"/>
          <p:cNvSpPr>
            <a:spLocks noChangeShapeType="1"/>
          </p:cNvSpPr>
          <p:nvPr/>
        </p:nvSpPr>
        <p:spPr bwMode="auto">
          <a:xfrm>
            <a:off x="2725738" y="3087688"/>
            <a:ext cx="1587" cy="592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21"/>
          <p:cNvSpPr>
            <a:spLocks noChangeShapeType="1"/>
          </p:cNvSpPr>
          <p:nvPr/>
        </p:nvSpPr>
        <p:spPr bwMode="auto">
          <a:xfrm>
            <a:off x="2725738" y="3679825"/>
            <a:ext cx="338137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Arc 22"/>
          <p:cNvSpPr>
            <a:spLocks/>
          </p:cNvSpPr>
          <p:nvPr/>
        </p:nvSpPr>
        <p:spPr bwMode="auto">
          <a:xfrm>
            <a:off x="3063875" y="3097213"/>
            <a:ext cx="350838" cy="593725"/>
          </a:xfrm>
          <a:custGeom>
            <a:avLst/>
            <a:gdLst>
              <a:gd name="T0" fmla="*/ 2147483647 w 22335"/>
              <a:gd name="T1" fmla="*/ 2147483647 h 43200"/>
              <a:gd name="T2" fmla="*/ 0 w 22335"/>
              <a:gd name="T3" fmla="*/ 2147483647 h 43200"/>
              <a:gd name="T4" fmla="*/ 2147483647 w 22335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5"/>
              <a:gd name="T10" fmla="*/ 0 h 43200"/>
              <a:gd name="T11" fmla="*/ 22335 w 2233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5" h="43200" fill="none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</a:path>
              <a:path w="22335" h="43200" stroke="0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  <a:lnTo>
                  <a:pt x="735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Oval 23"/>
          <p:cNvSpPr>
            <a:spLocks noChangeArrowheads="1"/>
          </p:cNvSpPr>
          <p:nvPr/>
        </p:nvSpPr>
        <p:spPr bwMode="auto">
          <a:xfrm>
            <a:off x="3411538" y="3351213"/>
            <a:ext cx="85725" cy="87312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24"/>
          <p:cNvSpPr>
            <a:spLocks noChangeShapeType="1"/>
          </p:cNvSpPr>
          <p:nvPr/>
        </p:nvSpPr>
        <p:spPr bwMode="auto">
          <a:xfrm>
            <a:off x="3717925" y="2243138"/>
            <a:ext cx="381000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25"/>
          <p:cNvSpPr>
            <a:spLocks noChangeShapeType="1"/>
          </p:cNvSpPr>
          <p:nvPr/>
        </p:nvSpPr>
        <p:spPr bwMode="auto">
          <a:xfrm>
            <a:off x="3717925" y="3384550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26"/>
          <p:cNvSpPr>
            <a:spLocks noChangeShapeType="1"/>
          </p:cNvSpPr>
          <p:nvPr/>
        </p:nvSpPr>
        <p:spPr bwMode="auto">
          <a:xfrm>
            <a:off x="2047875" y="207327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27"/>
          <p:cNvSpPr>
            <a:spLocks noChangeShapeType="1"/>
          </p:cNvSpPr>
          <p:nvPr/>
        </p:nvSpPr>
        <p:spPr bwMode="auto">
          <a:xfrm>
            <a:off x="2047875" y="355282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28"/>
          <p:cNvSpPr>
            <a:spLocks noChangeShapeType="1"/>
          </p:cNvSpPr>
          <p:nvPr/>
        </p:nvSpPr>
        <p:spPr bwMode="auto">
          <a:xfrm>
            <a:off x="2428875" y="2433638"/>
            <a:ext cx="1588" cy="211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Line 29"/>
          <p:cNvSpPr>
            <a:spLocks noChangeShapeType="1"/>
          </p:cNvSpPr>
          <p:nvPr/>
        </p:nvSpPr>
        <p:spPr bwMode="auto">
          <a:xfrm>
            <a:off x="2428875" y="3003550"/>
            <a:ext cx="1588" cy="21113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Line 30"/>
          <p:cNvSpPr>
            <a:spLocks noChangeShapeType="1"/>
          </p:cNvSpPr>
          <p:nvPr/>
        </p:nvSpPr>
        <p:spPr bwMode="auto">
          <a:xfrm>
            <a:off x="3760788" y="2263775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Line 31"/>
          <p:cNvSpPr>
            <a:spLocks noChangeShapeType="1"/>
          </p:cNvSpPr>
          <p:nvPr/>
        </p:nvSpPr>
        <p:spPr bwMode="auto">
          <a:xfrm>
            <a:off x="3760788" y="3003550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Line 32"/>
          <p:cNvSpPr>
            <a:spLocks noChangeShapeType="1"/>
          </p:cNvSpPr>
          <p:nvPr/>
        </p:nvSpPr>
        <p:spPr bwMode="auto">
          <a:xfrm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4" name="Line 33"/>
          <p:cNvSpPr>
            <a:spLocks noChangeShapeType="1"/>
          </p:cNvSpPr>
          <p:nvPr/>
        </p:nvSpPr>
        <p:spPr bwMode="auto">
          <a:xfrm flipV="1"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5" name="Oval 34"/>
          <p:cNvSpPr>
            <a:spLocks noChangeArrowheads="1"/>
          </p:cNvSpPr>
          <p:nvPr/>
        </p:nvSpPr>
        <p:spPr bwMode="auto">
          <a:xfrm>
            <a:off x="3706813" y="2209800"/>
            <a:ext cx="87312" cy="87313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6" name="Oval 35"/>
          <p:cNvSpPr>
            <a:spLocks noChangeArrowheads="1"/>
          </p:cNvSpPr>
          <p:nvPr/>
        </p:nvSpPr>
        <p:spPr bwMode="auto">
          <a:xfrm>
            <a:off x="3727450" y="3351213"/>
            <a:ext cx="87313" cy="87312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Text Box 36"/>
          <p:cNvSpPr txBox="1">
            <a:spLocks noChangeArrowheads="1"/>
          </p:cNvSpPr>
          <p:nvPr/>
        </p:nvSpPr>
        <p:spPr bwMode="auto">
          <a:xfrm>
            <a:off x="5622925" y="2255838"/>
            <a:ext cx="736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0  0</a:t>
            </a:r>
          </a:p>
          <a:p>
            <a:r>
              <a:rPr lang="zh-CN" altLang="en-US" sz="2400">
                <a:latin typeface="Comic Sans MS" pitchFamily="66" charset="0"/>
              </a:rPr>
              <a:t>0  1</a:t>
            </a:r>
          </a:p>
          <a:p>
            <a:r>
              <a:rPr lang="zh-CN" altLang="en-US" sz="2400">
                <a:latin typeface="Comic Sans MS" pitchFamily="66" charset="0"/>
              </a:rPr>
              <a:t>1  0</a:t>
            </a:r>
          </a:p>
          <a:p>
            <a:r>
              <a:rPr lang="zh-CN" altLang="en-US" sz="2400">
                <a:latin typeface="Comic Sans MS" pitchFamily="66" charset="0"/>
              </a:rPr>
              <a:t>1  1</a:t>
            </a:r>
          </a:p>
        </p:txBody>
      </p:sp>
      <p:sp>
        <p:nvSpPr>
          <p:cNvPr id="17448" name="Text Box 37"/>
          <p:cNvSpPr txBox="1">
            <a:spLocks noChangeArrowheads="1"/>
          </p:cNvSpPr>
          <p:nvPr/>
        </p:nvSpPr>
        <p:spPr bwMode="auto">
          <a:xfrm>
            <a:off x="5546725" y="1798638"/>
            <a:ext cx="219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S’   R’    Q   Q’</a:t>
            </a:r>
          </a:p>
        </p:txBody>
      </p:sp>
      <p:sp>
        <p:nvSpPr>
          <p:cNvPr id="17449" name="Line 38"/>
          <p:cNvSpPr>
            <a:spLocks noChangeShapeType="1"/>
          </p:cNvSpPr>
          <p:nvPr/>
        </p:nvSpPr>
        <p:spPr bwMode="auto">
          <a:xfrm>
            <a:off x="54102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Line 39"/>
          <p:cNvSpPr>
            <a:spLocks noChangeShapeType="1"/>
          </p:cNvSpPr>
          <p:nvPr/>
        </p:nvSpPr>
        <p:spPr bwMode="auto">
          <a:xfrm>
            <a:off x="6553200" y="1752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4536" name="Text Box 40"/>
          <p:cNvSpPr txBox="1">
            <a:spLocks noChangeArrowheads="1"/>
          </p:cNvSpPr>
          <p:nvPr/>
        </p:nvSpPr>
        <p:spPr bwMode="auto">
          <a:xfrm>
            <a:off x="1203325" y="1874838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4537" name="Text Box 41"/>
          <p:cNvSpPr txBox="1">
            <a:spLocks noChangeArrowheads="1"/>
          </p:cNvSpPr>
          <p:nvPr/>
        </p:nvSpPr>
        <p:spPr bwMode="auto">
          <a:xfrm>
            <a:off x="1203325" y="33321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4538" name="Text Box 42"/>
          <p:cNvSpPr txBox="1">
            <a:spLocks noChangeArrowheads="1"/>
          </p:cNvSpPr>
          <p:nvPr/>
        </p:nvSpPr>
        <p:spPr bwMode="auto">
          <a:xfrm>
            <a:off x="4479925" y="2036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4539" name="Text Box 43"/>
          <p:cNvSpPr txBox="1">
            <a:spLocks noChangeArrowheads="1"/>
          </p:cNvSpPr>
          <p:nvPr/>
        </p:nvSpPr>
        <p:spPr bwMode="auto">
          <a:xfrm>
            <a:off x="4479925" y="3179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7455" name="Text Box 44"/>
          <p:cNvSpPr txBox="1">
            <a:spLocks noChangeArrowheads="1"/>
          </p:cNvSpPr>
          <p:nvPr/>
        </p:nvSpPr>
        <p:spPr bwMode="auto">
          <a:xfrm>
            <a:off x="3811588" y="4500563"/>
            <a:ext cx="14160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 0 0      1</a:t>
            </a:r>
          </a:p>
          <a:p>
            <a:r>
              <a:rPr lang="zh-CN" altLang="en-US" sz="2400">
                <a:latin typeface="Comic Sans MS" pitchFamily="66" charset="0"/>
              </a:rPr>
              <a:t> 0 1      1</a:t>
            </a:r>
          </a:p>
          <a:p>
            <a:r>
              <a:rPr lang="zh-CN" altLang="en-US" sz="2400">
                <a:latin typeface="Comic Sans MS" pitchFamily="66" charset="0"/>
              </a:rPr>
              <a:t> 1 0      1</a:t>
            </a:r>
          </a:p>
          <a:p>
            <a:r>
              <a:rPr lang="zh-CN" altLang="en-US" sz="2400">
                <a:latin typeface="Comic Sans MS" pitchFamily="66" charset="0"/>
              </a:rPr>
              <a:t> 1 1      0</a:t>
            </a:r>
          </a:p>
        </p:txBody>
      </p:sp>
      <p:sp>
        <p:nvSpPr>
          <p:cNvPr id="17456" name="Text Box 45"/>
          <p:cNvSpPr txBox="1">
            <a:spLocks noChangeArrowheads="1"/>
          </p:cNvSpPr>
          <p:nvPr/>
        </p:nvSpPr>
        <p:spPr bwMode="auto">
          <a:xfrm>
            <a:off x="3811588" y="4195763"/>
            <a:ext cx="188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X  Y  NAND</a:t>
            </a:r>
          </a:p>
        </p:txBody>
      </p:sp>
      <p:sp>
        <p:nvSpPr>
          <p:cNvPr id="17457" name="Line 46"/>
          <p:cNvSpPr>
            <a:spLocks noChangeShapeType="1"/>
          </p:cNvSpPr>
          <p:nvPr/>
        </p:nvSpPr>
        <p:spPr bwMode="auto">
          <a:xfrm>
            <a:off x="3733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Line 47"/>
          <p:cNvSpPr>
            <a:spLocks noChangeShapeType="1"/>
          </p:cNvSpPr>
          <p:nvPr/>
        </p:nvSpPr>
        <p:spPr bwMode="auto">
          <a:xfrm>
            <a:off x="4572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Line 48"/>
          <p:cNvSpPr>
            <a:spLocks noChangeShapeType="1"/>
          </p:cNvSpPr>
          <p:nvPr/>
        </p:nvSpPr>
        <p:spPr bwMode="auto">
          <a:xfrm flipH="1">
            <a:off x="2743200" y="2513013"/>
            <a:ext cx="338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0" name="Text Box 49"/>
          <p:cNvSpPr txBox="1">
            <a:spLocks noChangeArrowheads="1"/>
          </p:cNvSpPr>
          <p:nvPr/>
        </p:nvSpPr>
        <p:spPr bwMode="auto">
          <a:xfrm>
            <a:off x="6705600" y="3657600"/>
            <a:ext cx="1739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0  1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17461" name="Text Box 50"/>
          <p:cNvSpPr txBox="1">
            <a:spLocks noChangeArrowheads="1"/>
          </p:cNvSpPr>
          <p:nvPr/>
        </p:nvSpPr>
        <p:spPr bwMode="auto">
          <a:xfrm>
            <a:off x="6705600" y="2590800"/>
            <a:ext cx="1606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Set</a:t>
            </a:r>
          </a:p>
        </p:txBody>
      </p:sp>
      <p:sp>
        <p:nvSpPr>
          <p:cNvPr id="17462" name="Text Box 51"/>
          <p:cNvSpPr txBox="1">
            <a:spLocks noChangeArrowheads="1"/>
          </p:cNvSpPr>
          <p:nvPr/>
        </p:nvSpPr>
        <p:spPr bwMode="auto">
          <a:xfrm>
            <a:off x="6705600" y="2971800"/>
            <a:ext cx="1908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0  1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Reset</a:t>
            </a:r>
          </a:p>
        </p:txBody>
      </p:sp>
      <p:sp>
        <p:nvSpPr>
          <p:cNvPr id="17463" name="Text Box 52"/>
          <p:cNvSpPr txBox="1">
            <a:spLocks noChangeArrowheads="1"/>
          </p:cNvSpPr>
          <p:nvPr/>
        </p:nvSpPr>
        <p:spPr bwMode="auto">
          <a:xfrm>
            <a:off x="6705600" y="3332163"/>
            <a:ext cx="1739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234549" name="Text Box 53"/>
          <p:cNvSpPr txBox="1">
            <a:spLocks noChangeArrowheads="1"/>
          </p:cNvSpPr>
          <p:nvPr/>
        </p:nvSpPr>
        <p:spPr bwMode="auto">
          <a:xfrm>
            <a:off x="6705600" y="2193925"/>
            <a:ext cx="2460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1  1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Disallowed</a:t>
            </a: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E1F-C75B-4763-9887-EE9DE138E85B}" type="datetime1">
              <a:rPr lang="en-US" smtClean="0"/>
              <a:t>5/20/2017</a:t>
            </a:fld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11</a:t>
            </a:fld>
            <a:endParaRPr lang="en-US"/>
          </a:p>
        </p:txBody>
      </p:sp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36" grpId="0" build="p" autoUpdateAnimBg="0"/>
      <p:bldP spid="234537" grpId="0" build="p" autoUpdateAnimBg="0"/>
      <p:bldP spid="234538" grpId="0" build="p" autoUpdateAnimBg="0"/>
      <p:bldP spid="234539" grpId="0" build="p" autoUpdateAnimBg="0"/>
      <p:bldP spid="23454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3863" y="1143001"/>
          <a:ext cx="8297862" cy="3733800"/>
        </p:xfrm>
        <a:graphic>
          <a:graphicData uri="http://schemas.openxmlformats.org/presentationml/2006/ole">
            <p:oleObj spid="_x0000_s1026" name="Bitmap Image" r:id="rId4" imgW="8295238" imgH="2943636" progId="PBrush">
              <p:embed/>
            </p:oleObj>
          </a:graphicData>
        </a:graphic>
      </p:graphicFrame>
      <p:sp>
        <p:nvSpPr>
          <p:cNvPr id="211972" name="Rectangle 4"/>
          <p:cNvSpPr>
            <a:spLocks noRot="1"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SR Latch with Clock signal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33400" y="5029200"/>
            <a:ext cx="8229600" cy="461665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altLang="zh-CN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Latch is sensitive to input changes ONLY when C=1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ECDF-6F98-4AF2-8129-5746E1431FA7}" type="datetime1">
              <a:rPr lang="en-US" smtClean="0"/>
              <a:t>5/20/2017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D Latch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en-US" altLang="zh-CN" sz="2800" dirty="0" smtClean="0"/>
              <a:t>One way to eliminate the undesirable indeterminate state in the RS flip flop is to ensure that inputs S and R are never 1 simultaneously. This is done in the </a:t>
            </a:r>
            <a:r>
              <a:rPr lang="en-US" altLang="zh-CN" sz="2800" i="1" dirty="0" smtClean="0"/>
              <a:t>D latch:</a:t>
            </a:r>
            <a:endParaRPr lang="en-US" altLang="zh-CN" sz="2800" dirty="0" smtClean="0"/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3"/>
          <a:srcRect l="32639" t="34259" r="16667" b="41977"/>
          <a:stretch>
            <a:fillRect/>
          </a:stretch>
        </p:blipFill>
        <p:spPr bwMode="auto">
          <a:xfrm>
            <a:off x="457200" y="2819400"/>
            <a:ext cx="5715000" cy="3429000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</p:spPr>
      </p:pic>
      <p:pic>
        <p:nvPicPr>
          <p:cNvPr id="18440" name="Picture 5"/>
          <p:cNvPicPr>
            <a:picLocks noChangeAspect="1" noChangeArrowheads="1"/>
          </p:cNvPicPr>
          <p:nvPr/>
        </p:nvPicPr>
        <p:blipFill>
          <a:blip r:embed="rId3"/>
          <a:srcRect l="47221" t="64815" r="29861" b="19444"/>
          <a:stretch>
            <a:fillRect/>
          </a:stretch>
        </p:blipFill>
        <p:spPr bwMode="auto">
          <a:xfrm>
            <a:off x="6324600" y="3581400"/>
            <a:ext cx="2514600" cy="1828800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933-E5A4-48F9-98C8-A2F2865DD354}" type="datetime1">
              <a:rPr lang="en-US" smtClean="0"/>
              <a:t>5/20/2017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060450" y="1528763"/>
          <a:ext cx="6711950" cy="3348037"/>
        </p:xfrm>
        <a:graphic>
          <a:graphicData uri="http://schemas.openxmlformats.org/presentationml/2006/ole">
            <p:oleObj spid="_x0000_s2050" name="Bitmap Image" r:id="rId4" imgW="8085714" imgH="4105848" progId="PBrush">
              <p:embed/>
            </p:oleObj>
          </a:graphicData>
        </a:graphic>
      </p:graphicFrame>
      <p:sp>
        <p:nvSpPr>
          <p:cNvPr id="219140" name="Rectangle 4"/>
          <p:cNvSpPr>
            <a:spLocks noRot="1" noChangeArrowheads="1"/>
          </p:cNvSpPr>
          <p:nvPr/>
        </p:nvSpPr>
        <p:spPr bwMode="auto">
          <a:xfrm>
            <a:off x="0" y="274638"/>
            <a:ext cx="9144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3600" dirty="0">
                <a:solidFill>
                  <a:srgbClr val="00B050"/>
                </a:solidFill>
                <a:latin typeface="Comic Sans MS" pitchFamily="66" charset="0"/>
              </a:rPr>
              <a:t>D Latch with Transmission Gates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609600" y="5105400"/>
            <a:ext cx="8382000" cy="1040285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C=1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TG1 closes and TG2 opens  Q’=D’ and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Q=D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C=0  TG1 opens and TG2 closes  Hold Q and Q’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5270500" y="336708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/>
              <a:t>2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687763" y="2452688"/>
            <a:ext cx="274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/>
              <a:t>1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CEE-0BAD-44DC-A691-670DE1A8E8C3}" type="datetime1">
              <a:rPr lang="en-US" smtClean="0"/>
              <a:t>5/20/2017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Flip-Flops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86800" cy="524192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state of a latch or flip-flop is switched by a change in the control input. This momentary change is called a trigger and the transition it cause is said to trigger the flip-flop. The D latch with pulses in its control input is essentially a flip-flop that is triggered every time the pulse goes to the logic 1 level.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As long as the pulse input remains in the level, any changes in the data input will change the output and the state of the latch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Latches are “transparent” (= any change on the inputs is seen at the outputs immediately when C=1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causes synchronization problems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use latches to create flip-flops that can respond (update) only on specific times (instead of any time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RS flip-flop and D flip-flop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41D7-2293-4746-B68D-5861D532F02D}" type="datetime1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381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B050"/>
                </a:solidFill>
              </a:rPr>
              <a:t>Master-Slave FF configuration </a:t>
            </a:r>
            <a:br>
              <a:rPr lang="en-US" altLang="zh-CN" sz="2800" dirty="0" smtClean="0">
                <a:solidFill>
                  <a:srgbClr val="00B050"/>
                </a:solidFill>
              </a:rPr>
            </a:br>
            <a:r>
              <a:rPr lang="en-US" altLang="zh-CN" sz="2800" dirty="0" smtClean="0">
                <a:solidFill>
                  <a:srgbClr val="00B050"/>
                </a:solidFill>
              </a:rPr>
              <a:t>using SR latches</a:t>
            </a:r>
          </a:p>
        </p:txBody>
      </p:sp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3"/>
          <a:srcRect l="28473" t="40741" r="13194" b="23148"/>
          <a:stretch>
            <a:fillRect/>
          </a:stretch>
        </p:blipFill>
        <p:spPr bwMode="auto">
          <a:xfrm>
            <a:off x="152400" y="1820863"/>
            <a:ext cx="8991600" cy="4046537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</p:spPr>
      </p:pic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914400" y="5272088"/>
            <a:ext cx="7391400" cy="519112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SzPct val="75000"/>
              <a:defRPr/>
            </a:pPr>
            <a:endParaRPr lang="en-US" altLang="zh-CN" sz="280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748B-1777-4472-884E-EAE2138EB107}" type="datetime1">
              <a:rPr lang="en-US" smtClean="0"/>
              <a:t>5/20/2017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 </a:t>
            </a:r>
            <a:r>
              <a:rPr lang="en-US" altLang="zh-CN">
                <a:latin typeface="Comic Sans MS" pitchFamily="66" charset="0"/>
              </a:rPr>
              <a:t>PJF - </a:t>
            </a:r>
            <a:fld id="{30F363A3-34C6-4701-B155-646A9241C5FF}" type="slidenum">
              <a:rPr lang="en-US" altLang="zh-CN">
                <a:latin typeface="Comic Sans MS" pitchFamily="66" charset="0"/>
              </a:rPr>
              <a:pPr>
                <a:defRPr/>
              </a:pPr>
              <a:t>17</a:t>
            </a:fld>
            <a:endParaRPr lang="en-US" altLang="zh-CN">
              <a:latin typeface="Comic Sans MS" pitchFamily="66" charset="0"/>
            </a:endParaRP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736975"/>
            <a:ext cx="60198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36588" y="1279525"/>
            <a:ext cx="240506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S    R   </a:t>
            </a:r>
            <a:r>
              <a:rPr lang="en-US" altLang="zh-CN">
                <a:latin typeface="Comic Sans MS" pitchFamily="66" charset="0"/>
              </a:rPr>
              <a:t>CLK</a:t>
            </a:r>
            <a:r>
              <a:rPr lang="en-US" altLang="zh-CN" sz="2000">
                <a:latin typeface="Comic Sans MS" pitchFamily="66" charset="0"/>
              </a:rPr>
              <a:t>   Q   Q’</a:t>
            </a:r>
          </a:p>
        </p:txBody>
      </p:sp>
      <p:sp>
        <p:nvSpPr>
          <p:cNvPr id="21511" name="Line 5"/>
          <p:cNvSpPr>
            <a:spLocks noChangeShapeType="1"/>
          </p:cNvSpPr>
          <p:nvPr/>
        </p:nvSpPr>
        <p:spPr bwMode="auto">
          <a:xfrm>
            <a:off x="560388" y="1643063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6"/>
          <p:cNvSpPr>
            <a:spLocks noChangeShapeType="1"/>
          </p:cNvSpPr>
          <p:nvPr/>
        </p:nvSpPr>
        <p:spPr bwMode="auto">
          <a:xfrm>
            <a:off x="2057400" y="1379538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636588" y="1736725"/>
            <a:ext cx="3903662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>
                <a:latin typeface="Comic Sans MS" pitchFamily="66" charset="0"/>
              </a:rPr>
              <a:t>0    0    1     </a:t>
            </a:r>
            <a:r>
              <a:rPr lang="en-US" altLang="zh-CN" sz="2000">
                <a:latin typeface="Comic Sans MS" pitchFamily="66" charset="0"/>
              </a:rPr>
              <a:t>Q</a:t>
            </a:r>
            <a:r>
              <a:rPr lang="en-US" altLang="zh-CN" sz="2000" baseline="-25000">
                <a:latin typeface="Comic Sans MS" pitchFamily="66" charset="0"/>
              </a:rPr>
              <a:t>0</a:t>
            </a:r>
            <a:r>
              <a:rPr lang="en-US" altLang="zh-CN" sz="2000">
                <a:latin typeface="Comic Sans MS" pitchFamily="66" charset="0"/>
              </a:rPr>
              <a:t>  Q</a:t>
            </a:r>
            <a:r>
              <a:rPr lang="en-US" altLang="zh-CN" sz="2000" baseline="-25000">
                <a:latin typeface="Comic Sans MS" pitchFamily="66" charset="0"/>
              </a:rPr>
              <a:t>0</a:t>
            </a:r>
            <a:r>
              <a:rPr lang="en-US" altLang="zh-CN" sz="2000">
                <a:latin typeface="Comic Sans MS" pitchFamily="66" charset="0"/>
              </a:rPr>
              <a:t>’   Store  </a:t>
            </a:r>
          </a:p>
          <a:p>
            <a:r>
              <a:rPr lang="en-US" altLang="zh-CN" sz="2000">
                <a:latin typeface="Comic Sans MS" pitchFamily="66" charset="0"/>
              </a:rPr>
              <a:t>0    1     1     0     1     Reset</a:t>
            </a:r>
          </a:p>
          <a:p>
            <a:r>
              <a:rPr lang="en-US" altLang="zh-CN" sz="2000">
                <a:latin typeface="Comic Sans MS" pitchFamily="66" charset="0"/>
              </a:rPr>
              <a:t>1    0     1     1     0     Set</a:t>
            </a:r>
          </a:p>
          <a:p>
            <a:r>
              <a:rPr lang="en-US" altLang="zh-CN" sz="2000">
                <a:latin typeface="Comic Sans MS" pitchFamily="66" charset="0"/>
              </a:rPr>
              <a:t>1    1     1      1     1     Disallowed</a:t>
            </a:r>
          </a:p>
          <a:p>
            <a:r>
              <a:rPr lang="en-US" altLang="zh-CN" sz="2000">
                <a:latin typeface="Comic Sans MS" pitchFamily="66" charset="0"/>
              </a:rPr>
              <a:t>X   X    0     Q</a:t>
            </a:r>
            <a:r>
              <a:rPr lang="en-US" altLang="zh-CN" sz="2000" baseline="-25000">
                <a:latin typeface="Comic Sans MS" pitchFamily="66" charset="0"/>
              </a:rPr>
              <a:t>0</a:t>
            </a:r>
            <a:r>
              <a:rPr lang="en-US" altLang="zh-CN" sz="2000">
                <a:latin typeface="Comic Sans MS" pitchFamily="66" charset="0"/>
              </a:rPr>
              <a:t>  Q</a:t>
            </a:r>
            <a:r>
              <a:rPr lang="en-US" altLang="zh-CN" sz="2000" baseline="-25000">
                <a:latin typeface="Comic Sans MS" pitchFamily="66" charset="0"/>
              </a:rPr>
              <a:t>0</a:t>
            </a:r>
            <a:r>
              <a:rPr lang="en-US" altLang="zh-CN" sz="2000">
                <a:latin typeface="Comic Sans MS" pitchFamily="66" charset="0"/>
              </a:rPr>
              <a:t>’   Store</a:t>
            </a:r>
          </a:p>
        </p:txBody>
      </p:sp>
      <p:sp>
        <p:nvSpPr>
          <p:cNvPr id="239624" name="Rectangle 8"/>
          <p:cNvSpPr>
            <a:spLocks noRot="1"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2800" b="1" dirty="0">
                <a:solidFill>
                  <a:srgbClr val="00B050"/>
                </a:solidFill>
                <a:latin typeface="Comic Sans MS" pitchFamily="66" charset="0"/>
              </a:rPr>
              <a:t>Master-Slave FF configuration </a:t>
            </a:r>
            <a:br>
              <a:rPr lang="en-US" altLang="zh-CN" sz="2800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n-US" altLang="zh-CN" sz="2800" b="1" dirty="0">
                <a:solidFill>
                  <a:srgbClr val="00B050"/>
                </a:solidFill>
                <a:latin typeface="Comic Sans MS" pitchFamily="66" charset="0"/>
              </a:rPr>
              <a:t>using SR latches (cont.)</a:t>
            </a:r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4648200" y="1524000"/>
            <a:ext cx="434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CN" sz="2000">
                <a:latin typeface="Comic Sans MS" pitchFamily="66" charset="0"/>
              </a:rPr>
              <a:t>When C=1, master is enabled and</a:t>
            </a:r>
            <a:br>
              <a:rPr lang="en-US" altLang="zh-CN" sz="2000">
                <a:latin typeface="Comic Sans MS" pitchFamily="66" charset="0"/>
              </a:rPr>
            </a:br>
            <a:r>
              <a:rPr lang="en-US" altLang="zh-CN" sz="2000">
                <a:latin typeface="Comic Sans MS" pitchFamily="66" charset="0"/>
              </a:rPr>
              <a:t> stores </a:t>
            </a:r>
            <a:r>
              <a:rPr lang="en-US" altLang="zh-CN" sz="2000" i="1">
                <a:latin typeface="Comic Sans MS" pitchFamily="66" charset="0"/>
              </a:rPr>
              <a:t>new</a:t>
            </a:r>
            <a:r>
              <a:rPr lang="en-US" altLang="zh-CN" sz="2000">
                <a:latin typeface="Comic Sans MS" pitchFamily="66" charset="0"/>
              </a:rPr>
              <a:t> data, slave stores </a:t>
            </a:r>
            <a:r>
              <a:rPr lang="en-US" altLang="zh-CN" sz="2000" i="1">
                <a:latin typeface="Comic Sans MS" pitchFamily="66" charset="0"/>
              </a:rPr>
              <a:t>old</a:t>
            </a:r>
            <a:br>
              <a:rPr lang="en-US" altLang="zh-CN" sz="2000" i="1">
                <a:latin typeface="Comic Sans MS" pitchFamily="66" charset="0"/>
              </a:rPr>
            </a:br>
            <a:r>
              <a:rPr lang="en-US" altLang="zh-CN" sz="2000">
                <a:latin typeface="Comic Sans MS" pitchFamily="66" charset="0"/>
              </a:rPr>
              <a:t> data.</a:t>
            </a:r>
          </a:p>
          <a:p>
            <a:pPr>
              <a:buFontTx/>
              <a:buChar char="•"/>
            </a:pPr>
            <a:r>
              <a:rPr lang="en-US" altLang="zh-CN" sz="2000">
                <a:latin typeface="Comic Sans MS" pitchFamily="66" charset="0"/>
              </a:rPr>
              <a:t>When C=0, master’s state passes</a:t>
            </a:r>
            <a:br>
              <a:rPr lang="en-US" altLang="zh-CN" sz="2000">
                <a:latin typeface="Comic Sans MS" pitchFamily="66" charset="0"/>
              </a:rPr>
            </a:br>
            <a:r>
              <a:rPr lang="en-US" altLang="zh-CN" sz="2000">
                <a:latin typeface="Comic Sans MS" pitchFamily="66" charset="0"/>
              </a:rPr>
              <a:t> to enabled slave, master not</a:t>
            </a:r>
            <a:br>
              <a:rPr lang="en-US" altLang="zh-CN" sz="2000">
                <a:latin typeface="Comic Sans MS" pitchFamily="66" charset="0"/>
              </a:rPr>
            </a:br>
            <a:r>
              <a:rPr lang="en-US" altLang="zh-CN" sz="2000">
                <a:latin typeface="Comic Sans MS" pitchFamily="66" charset="0"/>
              </a:rPr>
              <a:t> sensitive to new data (disabled).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9086-1149-467B-8745-EA758E3EC25C}" type="datetime1">
              <a:rPr lang="en-US" smtClean="0"/>
              <a:t>5/20/2017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4111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D Flip-Flop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1219200"/>
            <a:ext cx="8077200" cy="2667000"/>
          </a:xfrm>
          <a:noFill/>
        </p:spPr>
      </p:pic>
      <p:sp>
        <p:nvSpPr>
          <p:cNvPr id="8" name="Rectangle 7"/>
          <p:cNvSpPr/>
          <p:nvPr/>
        </p:nvSpPr>
        <p:spPr>
          <a:xfrm>
            <a:off x="0" y="45720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Defines the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logical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properties of a flip-flop (such as a truth table does for a logic gate).</a:t>
            </a:r>
          </a:p>
          <a:p>
            <a:pPr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Q(t) – present state at time t</a:t>
            </a:r>
          </a:p>
          <a:p>
            <a:pPr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Q(t+1) – next state at time t+1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>
          <a:xfrm>
            <a:off x="-228600" y="4191000"/>
            <a:ext cx="8229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Characteristic Tables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32F6-57EF-4F42-A928-AD91088109EF}" type="datetime1">
              <a:rPr lang="en-US" altLang="zh-CN" smtClean="0"/>
              <a:t>5/20/2017</a:t>
            </a:fld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 </a:t>
            </a:r>
            <a:r>
              <a:rPr lang="en-US" altLang="zh-CN" smtClean="0">
                <a:latin typeface="+mn-lt"/>
              </a:rPr>
              <a:t>PJF - </a:t>
            </a:r>
            <a:fld id="{F6D76869-6A5D-4AF0-A445-9D64FF8BA9D3}" type="slidenum">
              <a:rPr lang="en-US" altLang="zh-CN" smtClean="0">
                <a:latin typeface="+mn-lt"/>
              </a:rPr>
              <a:pPr>
                <a:defRPr/>
              </a:pPr>
              <a:t>18</a:t>
            </a:fld>
            <a:endParaRPr lang="en-US" altLang="zh-CN">
              <a:latin typeface="+mn-lt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Dr.Faisal Yousef Alzyoud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533400" y="457199"/>
          <a:ext cx="8305800" cy="3108960"/>
        </p:xfrm>
        <a:graphic>
          <a:graphicData uri="http://schemas.openxmlformats.org/drawingml/2006/table">
            <a:tbl>
              <a:tblPr/>
              <a:tblGrid>
                <a:gridCol w="1315846"/>
                <a:gridCol w="1114285"/>
                <a:gridCol w="1823550"/>
                <a:gridCol w="4052119"/>
              </a:tblGrid>
              <a:tr h="47089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SR Flip-Flop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Q(t+1)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Operation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Q(t)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No change/Hold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Reset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Set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  <a:ea typeface="宋体" pitchFamily="2" charset="-122"/>
                        </a:rPr>
                        <a:t>Undefined/Invalid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228600" y="3749040"/>
          <a:ext cx="8915400" cy="3108960"/>
        </p:xfrm>
        <a:graphic>
          <a:graphicData uri="http://schemas.openxmlformats.org/drawingml/2006/table">
            <a:tbl>
              <a:tblPr/>
              <a:tblGrid>
                <a:gridCol w="1407624"/>
                <a:gridCol w="295962"/>
                <a:gridCol w="2880664"/>
                <a:gridCol w="4331150"/>
              </a:tblGrid>
              <a:tr h="431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D Flip-Flop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Q(t+1)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Operation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Set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  <a:ea typeface="宋体" pitchFamily="2" charset="-122"/>
                        </a:rPr>
                        <a:t>Reset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457200" y="5943600"/>
            <a:ext cx="6465888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latin typeface="Comic Sans MS" pitchFamily="66" charset="0"/>
              </a:rPr>
              <a:t>Characteristic Equation: Q(t+1) = D(t)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F66121-4321-48E9-A2AE-4770B96C1858}" type="datetime1">
              <a:rPr lang="en-US" altLang="zh-CN" smtClean="0"/>
              <a:t>5/20/2017</a:t>
            </a:fld>
            <a:endParaRPr lang="en-US" altLang="zh-C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 </a:t>
            </a:r>
            <a:r>
              <a:rPr lang="en-US" altLang="zh-CN" smtClean="0">
                <a:latin typeface="+mn-lt"/>
              </a:rPr>
              <a:t>PJF - </a:t>
            </a:r>
            <a:fld id="{F6D76869-6A5D-4AF0-A445-9D64FF8BA9D3}" type="slidenum">
              <a:rPr lang="en-US" altLang="zh-CN" smtClean="0">
                <a:latin typeface="+mn-lt"/>
              </a:rPr>
              <a:pPr>
                <a:defRPr/>
              </a:pPr>
              <a:t>19</a:t>
            </a:fld>
            <a:endParaRPr lang="en-US" altLang="zh-CN">
              <a:latin typeface="+mn-lt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Dr.Faisal Yousef Alzyoud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6868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Sequential Circuits</a:t>
            </a:r>
          </a:p>
        </p:txBody>
      </p:sp>
      <p:pic>
        <p:nvPicPr>
          <p:cNvPr id="819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05200"/>
            <a:ext cx="6850063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Line 5"/>
          <p:cNvSpPr>
            <a:spLocks noChangeShapeType="1"/>
          </p:cNvSpPr>
          <p:nvPr/>
        </p:nvSpPr>
        <p:spPr bwMode="auto">
          <a:xfrm>
            <a:off x="2819400" y="2590800"/>
            <a:ext cx="304800" cy="11430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1752600" y="1708150"/>
            <a:ext cx="24653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Comic Sans MS" pitchFamily="66" charset="0"/>
              </a:rPr>
              <a:t>Circuits that we</a:t>
            </a:r>
          </a:p>
          <a:p>
            <a:r>
              <a:rPr lang="en-US" altLang="zh-CN" sz="2400" dirty="0">
                <a:latin typeface="Comic Sans MS" pitchFamily="66" charset="0"/>
              </a:rPr>
              <a:t>have learned</a:t>
            </a:r>
          </a:p>
          <a:p>
            <a:r>
              <a:rPr lang="en-US" altLang="zh-CN" sz="2400" dirty="0">
                <a:latin typeface="Comic Sans MS" pitchFamily="66" charset="0"/>
              </a:rPr>
              <a:t>so far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 flipH="1">
            <a:off x="5943600" y="2514600"/>
            <a:ext cx="381000" cy="1676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953000" y="1692275"/>
            <a:ext cx="3073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Comic Sans MS" pitchFamily="66" charset="0"/>
              </a:rPr>
              <a:t>Information Storing</a:t>
            </a:r>
          </a:p>
          <a:p>
            <a:pPr algn="ctr"/>
            <a:r>
              <a:rPr lang="en-US" altLang="zh-CN" sz="2400">
                <a:latin typeface="Comic Sans MS" pitchFamily="66" charset="0"/>
              </a:rPr>
              <a:t>Circuits</a:t>
            </a:r>
          </a:p>
        </p:txBody>
      </p:sp>
      <p:sp>
        <p:nvSpPr>
          <p:cNvPr id="8203" name="Oval 9"/>
          <p:cNvSpPr>
            <a:spLocks noChangeArrowheads="1"/>
          </p:cNvSpPr>
          <p:nvPr/>
        </p:nvSpPr>
        <p:spPr bwMode="auto">
          <a:xfrm>
            <a:off x="4038600" y="3962400"/>
            <a:ext cx="990600" cy="685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 flipV="1">
            <a:off x="4267200" y="4800600"/>
            <a:ext cx="76200" cy="914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3200400" y="5638800"/>
            <a:ext cx="2359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</a:rPr>
              <a:t>Timed “States”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DE66-2103-478C-A07D-65ED16137F41}" type="datetime1">
              <a:rPr lang="en-US" smtClean="0"/>
              <a:t>5/20/2017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92D050"/>
                </a:solidFill>
              </a:rPr>
              <a:t>D Flip-Flop Timing Parameters</a:t>
            </a:r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1371600"/>
            <a:ext cx="6553200" cy="2544763"/>
          </a:xfrm>
          <a:noFill/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05000" y="3962400"/>
            <a:ext cx="4038600" cy="2427288"/>
            <a:chOff x="1981200" y="1905000"/>
            <a:chExt cx="4038600" cy="2427288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981200" y="1905000"/>
              <a:ext cx="4038600" cy="2057400"/>
              <a:chOff x="1981200" y="2133600"/>
              <a:chExt cx="2895600" cy="1600200"/>
            </a:xfrm>
          </p:grpSpPr>
          <p:cxnSp>
            <p:nvCxnSpPr>
              <p:cNvPr id="26634" name="Straight Connector 9"/>
              <p:cNvCxnSpPr>
                <a:cxnSpLocks noChangeShapeType="1"/>
              </p:cNvCxnSpPr>
              <p:nvPr/>
            </p:nvCxnSpPr>
            <p:spPr bwMode="auto">
              <a:xfrm>
                <a:off x="1981200" y="3200400"/>
                <a:ext cx="13716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6635" name="Straight Connector 1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09900" y="2857500"/>
                <a:ext cx="685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6636" name="Straight Connector 14"/>
              <p:cNvCxnSpPr>
                <a:cxnSpLocks noChangeShapeType="1"/>
              </p:cNvCxnSpPr>
              <p:nvPr/>
            </p:nvCxnSpPr>
            <p:spPr bwMode="auto">
              <a:xfrm>
                <a:off x="3352800" y="2514600"/>
                <a:ext cx="15240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6637" name="Straight Connector 16"/>
              <p:cNvCxnSpPr>
                <a:cxnSpLocks noChangeShapeType="1"/>
              </p:cNvCxnSpPr>
              <p:nvPr/>
            </p:nvCxnSpPr>
            <p:spPr bwMode="auto">
              <a:xfrm rot="5400000">
                <a:off x="2096294" y="2932906"/>
                <a:ext cx="16002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6638" name="Straight Arrow Connector 19"/>
              <p:cNvCxnSpPr>
                <a:cxnSpLocks noChangeShapeType="1"/>
              </p:cNvCxnSpPr>
              <p:nvPr/>
            </p:nvCxnSpPr>
            <p:spPr bwMode="auto">
              <a:xfrm>
                <a:off x="2895600" y="2971800"/>
                <a:ext cx="457200" cy="1588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</p:grpSp>
        <p:sp>
          <p:nvSpPr>
            <p:cNvPr id="26633" name="TextBox 22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1447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Setup time</a:t>
              </a:r>
            </a:p>
          </p:txBody>
        </p:sp>
      </p:grp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1928-41AD-4A1A-A185-AF435C35B1DC}" type="datetime1">
              <a:rPr lang="en-US" smtClean="0"/>
              <a:t>5/20/2017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92D050"/>
                </a:solidFill>
              </a:rPr>
              <a:t>Sequential Circuit 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b="1" i="1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: Consists of obtaining a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suitable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description that demonstrates the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time sequence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of inputs, outputs, and states.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Logic diagram: Boolean gates, flip-flops (of any kind), and appropriate interconnections.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logic diagram is derived from any of the following: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Boolean Equations (FF-Inputs, Outputs)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State Table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State Diagram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D150-F45D-4E5E-9B52-605E57F3D433}" type="datetime1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92D050"/>
                </a:solidFill>
              </a:rPr>
              <a:t>State Table Characteristics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58900"/>
            <a:ext cx="7772400" cy="4724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State table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– a multiple variable table with the following four sections: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Present 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– the values of the state variables for each allowed state.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– the input combinations allowed.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Next-state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– the value of the state at time (t+1) based on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present 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– the value of the output as a function of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present 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and (sometimes)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From the viewpoint of a truth table: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inputs are Input, Present State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and the outputs are Output, Next State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9C38-F97C-40FE-97D1-C914C842A222}" type="datetime1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8112125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92D050"/>
                </a:solidFill>
              </a:rPr>
              <a:t>Example: State Table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state table can be filled in using the next state and output equations: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A(t+1) = A(t)x(t) + B(t)x(t)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B(t+1) =A (t)x(t);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y(t) =x (t)(B(t) + A(t))</a:t>
            </a:r>
          </a:p>
        </p:txBody>
      </p:sp>
      <p:sp>
        <p:nvSpPr>
          <p:cNvPr id="31751" name="Rectangle 446"/>
          <p:cNvSpPr>
            <a:spLocks noChangeArrowheads="1"/>
          </p:cNvSpPr>
          <p:nvPr/>
        </p:nvSpPr>
        <p:spPr bwMode="auto">
          <a:xfrm>
            <a:off x="2590800" y="3276600"/>
            <a:ext cx="61722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667000" y="3352800"/>
            <a:ext cx="6096000" cy="3200400"/>
            <a:chOff x="1724" y="1920"/>
            <a:chExt cx="3760" cy="2093"/>
          </a:xfrm>
        </p:grpSpPr>
        <p:sp>
          <p:nvSpPr>
            <p:cNvPr id="31753" name="Rectangle 5"/>
            <p:cNvSpPr>
              <a:spLocks noChangeArrowheads="1"/>
            </p:cNvSpPr>
            <p:nvPr/>
          </p:nvSpPr>
          <p:spPr bwMode="auto">
            <a:xfrm>
              <a:off x="1805" y="1939"/>
              <a:ext cx="108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itchFamily="18" charset="0"/>
                </a:rPr>
                <a:t>Present State</a:t>
              </a:r>
              <a:endParaRPr lang="en-US" altLang="zh-CN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54" name="Rectangle 6"/>
            <p:cNvSpPr>
              <a:spLocks noChangeArrowheads="1"/>
            </p:cNvSpPr>
            <p:nvPr/>
          </p:nvSpPr>
          <p:spPr bwMode="auto">
            <a:xfrm>
              <a:off x="2864" y="193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55" name="Rectangle 7"/>
            <p:cNvSpPr>
              <a:spLocks noChangeArrowheads="1"/>
            </p:cNvSpPr>
            <p:nvPr/>
          </p:nvSpPr>
          <p:spPr bwMode="auto">
            <a:xfrm>
              <a:off x="3068" y="1939"/>
              <a:ext cx="45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dirty="0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  <a:endParaRPr lang="en-US" altLang="zh-CN" sz="2400" dirty="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56" name="Rectangle 8"/>
            <p:cNvSpPr>
              <a:spLocks noChangeArrowheads="1"/>
            </p:cNvSpPr>
            <p:nvPr/>
          </p:nvSpPr>
          <p:spPr bwMode="auto">
            <a:xfrm>
              <a:off x="3521" y="193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57" name="Rectangle 9"/>
            <p:cNvSpPr>
              <a:spLocks noChangeArrowheads="1"/>
            </p:cNvSpPr>
            <p:nvPr/>
          </p:nvSpPr>
          <p:spPr bwMode="auto">
            <a:xfrm>
              <a:off x="3781" y="1939"/>
              <a:ext cx="8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 dirty="0">
                  <a:solidFill>
                    <a:srgbClr val="000000"/>
                  </a:solidFill>
                  <a:latin typeface="Times New Roman" pitchFamily="18" charset="0"/>
                </a:rPr>
                <a:t>Next State</a:t>
              </a:r>
              <a:endParaRPr lang="en-US" altLang="zh-CN" sz="2400" dirty="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58" name="Rectangle 10"/>
            <p:cNvSpPr>
              <a:spLocks noChangeArrowheads="1"/>
            </p:cNvSpPr>
            <p:nvPr/>
          </p:nvSpPr>
          <p:spPr bwMode="auto">
            <a:xfrm>
              <a:off x="4612" y="193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59" name="Rectangle 11"/>
            <p:cNvSpPr>
              <a:spLocks noChangeArrowheads="1"/>
            </p:cNvSpPr>
            <p:nvPr/>
          </p:nvSpPr>
          <p:spPr bwMode="auto">
            <a:xfrm>
              <a:off x="4818" y="1939"/>
              <a:ext cx="59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400" b="1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  <a:endParaRPr lang="en-US" altLang="zh-CN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60" name="Rectangle 12"/>
            <p:cNvSpPr>
              <a:spLocks noChangeArrowheads="1"/>
            </p:cNvSpPr>
            <p:nvPr/>
          </p:nvSpPr>
          <p:spPr bwMode="auto">
            <a:xfrm>
              <a:off x="5407" y="1939"/>
              <a:ext cx="4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761" name="Rectangle 13"/>
            <p:cNvSpPr>
              <a:spLocks noChangeArrowheads="1"/>
            </p:cNvSpPr>
            <p:nvPr/>
          </p:nvSpPr>
          <p:spPr bwMode="auto">
            <a:xfrm>
              <a:off x="1724" y="1920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Line 14"/>
            <p:cNvSpPr>
              <a:spLocks noChangeShapeType="1"/>
            </p:cNvSpPr>
            <p:nvPr/>
          </p:nvSpPr>
          <p:spPr bwMode="auto">
            <a:xfrm>
              <a:off x="1724" y="1920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5"/>
            <p:cNvSpPr>
              <a:spLocks noChangeShapeType="1"/>
            </p:cNvSpPr>
            <p:nvPr/>
          </p:nvSpPr>
          <p:spPr bwMode="auto">
            <a:xfrm>
              <a:off x="1724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16"/>
            <p:cNvSpPr>
              <a:spLocks noChangeArrowheads="1"/>
            </p:cNvSpPr>
            <p:nvPr/>
          </p:nvSpPr>
          <p:spPr bwMode="auto">
            <a:xfrm>
              <a:off x="1724" y="1920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17"/>
            <p:cNvSpPr>
              <a:spLocks noChangeShapeType="1"/>
            </p:cNvSpPr>
            <p:nvPr/>
          </p:nvSpPr>
          <p:spPr bwMode="auto">
            <a:xfrm>
              <a:off x="1724" y="1920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18"/>
            <p:cNvSpPr>
              <a:spLocks noChangeShapeType="1"/>
            </p:cNvSpPr>
            <p:nvPr/>
          </p:nvSpPr>
          <p:spPr bwMode="auto">
            <a:xfrm>
              <a:off x="1724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Rectangle 19"/>
            <p:cNvSpPr>
              <a:spLocks noChangeArrowheads="1"/>
            </p:cNvSpPr>
            <p:nvPr/>
          </p:nvSpPr>
          <p:spPr bwMode="auto">
            <a:xfrm>
              <a:off x="1735" y="1920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0"/>
            <p:cNvSpPr>
              <a:spLocks noChangeShapeType="1"/>
            </p:cNvSpPr>
            <p:nvPr/>
          </p:nvSpPr>
          <p:spPr bwMode="auto">
            <a:xfrm>
              <a:off x="1735" y="192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1"/>
            <p:cNvSpPr>
              <a:spLocks noChangeArrowheads="1"/>
            </p:cNvSpPr>
            <p:nvPr/>
          </p:nvSpPr>
          <p:spPr bwMode="auto">
            <a:xfrm>
              <a:off x="2936" y="1920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>
              <a:off x="2936" y="1920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Line 23"/>
            <p:cNvSpPr>
              <a:spLocks noChangeShapeType="1"/>
            </p:cNvSpPr>
            <p:nvPr/>
          </p:nvSpPr>
          <p:spPr bwMode="auto">
            <a:xfrm>
              <a:off x="2936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4"/>
            <p:cNvSpPr>
              <a:spLocks noChangeArrowheads="1"/>
            </p:cNvSpPr>
            <p:nvPr/>
          </p:nvSpPr>
          <p:spPr bwMode="auto">
            <a:xfrm>
              <a:off x="2947" y="1920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25"/>
            <p:cNvSpPr>
              <a:spLocks noChangeShapeType="1"/>
            </p:cNvSpPr>
            <p:nvPr/>
          </p:nvSpPr>
          <p:spPr bwMode="auto">
            <a:xfrm>
              <a:off x="2947" y="1920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26"/>
            <p:cNvSpPr>
              <a:spLocks noChangeArrowheads="1"/>
            </p:cNvSpPr>
            <p:nvPr/>
          </p:nvSpPr>
          <p:spPr bwMode="auto">
            <a:xfrm>
              <a:off x="3644" y="1920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Line 27"/>
            <p:cNvSpPr>
              <a:spLocks noChangeShapeType="1"/>
            </p:cNvSpPr>
            <p:nvPr/>
          </p:nvSpPr>
          <p:spPr bwMode="auto">
            <a:xfrm>
              <a:off x="3644" y="1920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Line 28"/>
            <p:cNvSpPr>
              <a:spLocks noChangeShapeType="1"/>
            </p:cNvSpPr>
            <p:nvPr/>
          </p:nvSpPr>
          <p:spPr bwMode="auto">
            <a:xfrm>
              <a:off x="3644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Rectangle 29"/>
            <p:cNvSpPr>
              <a:spLocks noChangeArrowheads="1"/>
            </p:cNvSpPr>
            <p:nvPr/>
          </p:nvSpPr>
          <p:spPr bwMode="auto">
            <a:xfrm>
              <a:off x="3655" y="1920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Line 30"/>
            <p:cNvSpPr>
              <a:spLocks noChangeShapeType="1"/>
            </p:cNvSpPr>
            <p:nvPr/>
          </p:nvSpPr>
          <p:spPr bwMode="auto">
            <a:xfrm>
              <a:off x="3655" y="1920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Rectangle 31"/>
            <p:cNvSpPr>
              <a:spLocks noChangeArrowheads="1"/>
            </p:cNvSpPr>
            <p:nvPr/>
          </p:nvSpPr>
          <p:spPr bwMode="auto">
            <a:xfrm>
              <a:off x="4740" y="1920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32"/>
            <p:cNvSpPr>
              <a:spLocks noChangeShapeType="1"/>
            </p:cNvSpPr>
            <p:nvPr/>
          </p:nvSpPr>
          <p:spPr bwMode="auto">
            <a:xfrm>
              <a:off x="4740" y="192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33"/>
            <p:cNvSpPr>
              <a:spLocks noChangeShapeType="1"/>
            </p:cNvSpPr>
            <p:nvPr/>
          </p:nvSpPr>
          <p:spPr bwMode="auto">
            <a:xfrm>
              <a:off x="4740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Rectangle 34"/>
            <p:cNvSpPr>
              <a:spLocks noChangeArrowheads="1"/>
            </p:cNvSpPr>
            <p:nvPr/>
          </p:nvSpPr>
          <p:spPr bwMode="auto">
            <a:xfrm>
              <a:off x="4752" y="1920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Line 35"/>
            <p:cNvSpPr>
              <a:spLocks noChangeShapeType="1"/>
            </p:cNvSpPr>
            <p:nvPr/>
          </p:nvSpPr>
          <p:spPr bwMode="auto">
            <a:xfrm>
              <a:off x="4752" y="1920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Rectangle 36"/>
            <p:cNvSpPr>
              <a:spLocks noChangeArrowheads="1"/>
            </p:cNvSpPr>
            <p:nvPr/>
          </p:nvSpPr>
          <p:spPr bwMode="auto">
            <a:xfrm>
              <a:off x="5473" y="1920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5" name="Line 37"/>
            <p:cNvSpPr>
              <a:spLocks noChangeShapeType="1"/>
            </p:cNvSpPr>
            <p:nvPr/>
          </p:nvSpPr>
          <p:spPr bwMode="auto">
            <a:xfrm>
              <a:off x="5473" y="1920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Line 38"/>
            <p:cNvSpPr>
              <a:spLocks noChangeShapeType="1"/>
            </p:cNvSpPr>
            <p:nvPr/>
          </p:nvSpPr>
          <p:spPr bwMode="auto">
            <a:xfrm>
              <a:off x="5473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7" name="Rectangle 39"/>
            <p:cNvSpPr>
              <a:spLocks noChangeArrowheads="1"/>
            </p:cNvSpPr>
            <p:nvPr/>
          </p:nvSpPr>
          <p:spPr bwMode="auto">
            <a:xfrm>
              <a:off x="5473" y="1920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Line 40"/>
            <p:cNvSpPr>
              <a:spLocks noChangeShapeType="1"/>
            </p:cNvSpPr>
            <p:nvPr/>
          </p:nvSpPr>
          <p:spPr bwMode="auto">
            <a:xfrm>
              <a:off x="5473" y="1920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41"/>
            <p:cNvSpPr>
              <a:spLocks noChangeShapeType="1"/>
            </p:cNvSpPr>
            <p:nvPr/>
          </p:nvSpPr>
          <p:spPr bwMode="auto">
            <a:xfrm>
              <a:off x="5473" y="1920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Rectangle 42"/>
            <p:cNvSpPr>
              <a:spLocks noChangeArrowheads="1"/>
            </p:cNvSpPr>
            <p:nvPr/>
          </p:nvSpPr>
          <p:spPr bwMode="auto">
            <a:xfrm>
              <a:off x="1724" y="1931"/>
              <a:ext cx="11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Line 43"/>
            <p:cNvSpPr>
              <a:spLocks noChangeShapeType="1"/>
            </p:cNvSpPr>
            <p:nvPr/>
          </p:nvSpPr>
          <p:spPr bwMode="auto">
            <a:xfrm>
              <a:off x="1724" y="1931"/>
              <a:ext cx="1" cy="2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Rectangle 44"/>
            <p:cNvSpPr>
              <a:spLocks noChangeArrowheads="1"/>
            </p:cNvSpPr>
            <p:nvPr/>
          </p:nvSpPr>
          <p:spPr bwMode="auto">
            <a:xfrm>
              <a:off x="2936" y="1931"/>
              <a:ext cx="11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Line 45"/>
            <p:cNvSpPr>
              <a:spLocks noChangeShapeType="1"/>
            </p:cNvSpPr>
            <p:nvPr/>
          </p:nvSpPr>
          <p:spPr bwMode="auto">
            <a:xfrm>
              <a:off x="2936" y="1931"/>
              <a:ext cx="1" cy="2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Rectangle 46"/>
            <p:cNvSpPr>
              <a:spLocks noChangeArrowheads="1"/>
            </p:cNvSpPr>
            <p:nvPr/>
          </p:nvSpPr>
          <p:spPr bwMode="auto">
            <a:xfrm>
              <a:off x="3644" y="1931"/>
              <a:ext cx="11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Line 47"/>
            <p:cNvSpPr>
              <a:spLocks noChangeShapeType="1"/>
            </p:cNvSpPr>
            <p:nvPr/>
          </p:nvSpPr>
          <p:spPr bwMode="auto">
            <a:xfrm>
              <a:off x="3644" y="1931"/>
              <a:ext cx="1" cy="2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Rectangle 48"/>
            <p:cNvSpPr>
              <a:spLocks noChangeArrowheads="1"/>
            </p:cNvSpPr>
            <p:nvPr/>
          </p:nvSpPr>
          <p:spPr bwMode="auto">
            <a:xfrm>
              <a:off x="4740" y="1931"/>
              <a:ext cx="12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Line 49"/>
            <p:cNvSpPr>
              <a:spLocks noChangeShapeType="1"/>
            </p:cNvSpPr>
            <p:nvPr/>
          </p:nvSpPr>
          <p:spPr bwMode="auto">
            <a:xfrm>
              <a:off x="4740" y="1931"/>
              <a:ext cx="1" cy="2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Rectangle 50"/>
            <p:cNvSpPr>
              <a:spLocks noChangeArrowheads="1"/>
            </p:cNvSpPr>
            <p:nvPr/>
          </p:nvSpPr>
          <p:spPr bwMode="auto">
            <a:xfrm>
              <a:off x="5473" y="1931"/>
              <a:ext cx="11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Line 51"/>
            <p:cNvSpPr>
              <a:spLocks noChangeShapeType="1"/>
            </p:cNvSpPr>
            <p:nvPr/>
          </p:nvSpPr>
          <p:spPr bwMode="auto">
            <a:xfrm>
              <a:off x="5473" y="1931"/>
              <a:ext cx="1" cy="2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Rectangle 52"/>
            <p:cNvSpPr>
              <a:spLocks noChangeArrowheads="1"/>
            </p:cNvSpPr>
            <p:nvPr/>
          </p:nvSpPr>
          <p:spPr bwMode="auto">
            <a:xfrm>
              <a:off x="2028" y="2173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Times New Roman" pitchFamily="18" charset="0"/>
                </a:rPr>
                <a:t>A(t)  B(t)</a:t>
              </a:r>
              <a:endParaRPr lang="en-US" altLang="zh-CN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1" name="Rectangle 53"/>
            <p:cNvSpPr>
              <a:spLocks noChangeArrowheads="1"/>
            </p:cNvSpPr>
            <p:nvPr/>
          </p:nvSpPr>
          <p:spPr bwMode="auto">
            <a:xfrm>
              <a:off x="2643" y="2173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2" name="Rectangle 54"/>
            <p:cNvSpPr>
              <a:spLocks noChangeArrowheads="1"/>
            </p:cNvSpPr>
            <p:nvPr/>
          </p:nvSpPr>
          <p:spPr bwMode="auto">
            <a:xfrm>
              <a:off x="3176" y="2173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Times New Roman" pitchFamily="18" charset="0"/>
                </a:rPr>
                <a:t>x(t)</a:t>
              </a:r>
              <a:endParaRPr lang="en-US" altLang="zh-CN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3" name="Rectangle 55"/>
            <p:cNvSpPr>
              <a:spLocks noChangeArrowheads="1"/>
            </p:cNvSpPr>
            <p:nvPr/>
          </p:nvSpPr>
          <p:spPr bwMode="auto">
            <a:xfrm>
              <a:off x="3411" y="2173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4" name="Rectangle 56"/>
            <p:cNvSpPr>
              <a:spLocks noChangeArrowheads="1"/>
            </p:cNvSpPr>
            <p:nvPr/>
          </p:nvSpPr>
          <p:spPr bwMode="auto">
            <a:xfrm>
              <a:off x="3721" y="2173"/>
              <a:ext cx="9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Times New Roman" pitchFamily="18" charset="0"/>
                </a:rPr>
                <a:t>A(t+1)  B(t+1)</a:t>
              </a:r>
              <a:endParaRPr lang="en-US" altLang="zh-CN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5" name="Rectangle 57"/>
            <p:cNvSpPr>
              <a:spLocks noChangeArrowheads="1"/>
            </p:cNvSpPr>
            <p:nvPr/>
          </p:nvSpPr>
          <p:spPr bwMode="auto">
            <a:xfrm>
              <a:off x="4672" y="2173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6" name="Rectangle 58"/>
            <p:cNvSpPr>
              <a:spLocks noChangeArrowheads="1"/>
            </p:cNvSpPr>
            <p:nvPr/>
          </p:nvSpPr>
          <p:spPr bwMode="auto">
            <a:xfrm>
              <a:off x="4993" y="2173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Times New Roman" pitchFamily="18" charset="0"/>
                </a:rPr>
                <a:t>y(t)</a:t>
              </a:r>
              <a:endParaRPr lang="en-US" altLang="zh-CN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7" name="Rectangle 59"/>
            <p:cNvSpPr>
              <a:spLocks noChangeArrowheads="1"/>
            </p:cNvSpPr>
            <p:nvPr/>
          </p:nvSpPr>
          <p:spPr bwMode="auto">
            <a:xfrm>
              <a:off x="5231" y="2173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08" name="Rectangle 60"/>
            <p:cNvSpPr>
              <a:spLocks noChangeArrowheads="1"/>
            </p:cNvSpPr>
            <p:nvPr/>
          </p:nvSpPr>
          <p:spPr bwMode="auto">
            <a:xfrm>
              <a:off x="1724" y="215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9" name="Line 61"/>
            <p:cNvSpPr>
              <a:spLocks noChangeShapeType="1"/>
            </p:cNvSpPr>
            <p:nvPr/>
          </p:nvSpPr>
          <p:spPr bwMode="auto">
            <a:xfrm>
              <a:off x="1724" y="2154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0" name="Line 62"/>
            <p:cNvSpPr>
              <a:spLocks noChangeShapeType="1"/>
            </p:cNvSpPr>
            <p:nvPr/>
          </p:nvSpPr>
          <p:spPr bwMode="auto">
            <a:xfrm>
              <a:off x="1724" y="215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1" name="Rectangle 63"/>
            <p:cNvSpPr>
              <a:spLocks noChangeArrowheads="1"/>
            </p:cNvSpPr>
            <p:nvPr/>
          </p:nvSpPr>
          <p:spPr bwMode="auto">
            <a:xfrm>
              <a:off x="1735" y="2154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2" name="Line 64"/>
            <p:cNvSpPr>
              <a:spLocks noChangeShapeType="1"/>
            </p:cNvSpPr>
            <p:nvPr/>
          </p:nvSpPr>
          <p:spPr bwMode="auto">
            <a:xfrm>
              <a:off x="1735" y="215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3" name="Rectangle 65"/>
            <p:cNvSpPr>
              <a:spLocks noChangeArrowheads="1"/>
            </p:cNvSpPr>
            <p:nvPr/>
          </p:nvSpPr>
          <p:spPr bwMode="auto">
            <a:xfrm>
              <a:off x="2936" y="215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4" name="Line 66"/>
            <p:cNvSpPr>
              <a:spLocks noChangeShapeType="1"/>
            </p:cNvSpPr>
            <p:nvPr/>
          </p:nvSpPr>
          <p:spPr bwMode="auto">
            <a:xfrm>
              <a:off x="2936" y="2154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5" name="Line 67"/>
            <p:cNvSpPr>
              <a:spLocks noChangeShapeType="1"/>
            </p:cNvSpPr>
            <p:nvPr/>
          </p:nvSpPr>
          <p:spPr bwMode="auto">
            <a:xfrm>
              <a:off x="2936" y="215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6" name="Rectangle 68"/>
            <p:cNvSpPr>
              <a:spLocks noChangeArrowheads="1"/>
            </p:cNvSpPr>
            <p:nvPr/>
          </p:nvSpPr>
          <p:spPr bwMode="auto">
            <a:xfrm>
              <a:off x="2947" y="2154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7" name="Line 69"/>
            <p:cNvSpPr>
              <a:spLocks noChangeShapeType="1"/>
            </p:cNvSpPr>
            <p:nvPr/>
          </p:nvSpPr>
          <p:spPr bwMode="auto">
            <a:xfrm>
              <a:off x="2947" y="2154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8" name="Rectangle 70"/>
            <p:cNvSpPr>
              <a:spLocks noChangeArrowheads="1"/>
            </p:cNvSpPr>
            <p:nvPr/>
          </p:nvSpPr>
          <p:spPr bwMode="auto">
            <a:xfrm>
              <a:off x="3644" y="215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19" name="Line 71"/>
            <p:cNvSpPr>
              <a:spLocks noChangeShapeType="1"/>
            </p:cNvSpPr>
            <p:nvPr/>
          </p:nvSpPr>
          <p:spPr bwMode="auto">
            <a:xfrm>
              <a:off x="3644" y="2154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0" name="Line 72"/>
            <p:cNvSpPr>
              <a:spLocks noChangeShapeType="1"/>
            </p:cNvSpPr>
            <p:nvPr/>
          </p:nvSpPr>
          <p:spPr bwMode="auto">
            <a:xfrm>
              <a:off x="3644" y="215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1" name="Rectangle 73"/>
            <p:cNvSpPr>
              <a:spLocks noChangeArrowheads="1"/>
            </p:cNvSpPr>
            <p:nvPr/>
          </p:nvSpPr>
          <p:spPr bwMode="auto">
            <a:xfrm>
              <a:off x="3655" y="2154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2" name="Line 74"/>
            <p:cNvSpPr>
              <a:spLocks noChangeShapeType="1"/>
            </p:cNvSpPr>
            <p:nvPr/>
          </p:nvSpPr>
          <p:spPr bwMode="auto">
            <a:xfrm>
              <a:off x="3655" y="2154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3" name="Rectangle 75"/>
            <p:cNvSpPr>
              <a:spLocks noChangeArrowheads="1"/>
            </p:cNvSpPr>
            <p:nvPr/>
          </p:nvSpPr>
          <p:spPr bwMode="auto">
            <a:xfrm>
              <a:off x="4740" y="2154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4" name="Line 76"/>
            <p:cNvSpPr>
              <a:spLocks noChangeShapeType="1"/>
            </p:cNvSpPr>
            <p:nvPr/>
          </p:nvSpPr>
          <p:spPr bwMode="auto">
            <a:xfrm>
              <a:off x="4740" y="21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Line 77"/>
            <p:cNvSpPr>
              <a:spLocks noChangeShapeType="1"/>
            </p:cNvSpPr>
            <p:nvPr/>
          </p:nvSpPr>
          <p:spPr bwMode="auto">
            <a:xfrm>
              <a:off x="4740" y="215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6" name="Rectangle 78"/>
            <p:cNvSpPr>
              <a:spLocks noChangeArrowheads="1"/>
            </p:cNvSpPr>
            <p:nvPr/>
          </p:nvSpPr>
          <p:spPr bwMode="auto">
            <a:xfrm>
              <a:off x="4752" y="2154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7" name="Line 79"/>
            <p:cNvSpPr>
              <a:spLocks noChangeShapeType="1"/>
            </p:cNvSpPr>
            <p:nvPr/>
          </p:nvSpPr>
          <p:spPr bwMode="auto">
            <a:xfrm>
              <a:off x="4752" y="2154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8" name="Rectangle 80"/>
            <p:cNvSpPr>
              <a:spLocks noChangeArrowheads="1"/>
            </p:cNvSpPr>
            <p:nvPr/>
          </p:nvSpPr>
          <p:spPr bwMode="auto">
            <a:xfrm>
              <a:off x="5473" y="2154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9" name="Line 81"/>
            <p:cNvSpPr>
              <a:spLocks noChangeShapeType="1"/>
            </p:cNvSpPr>
            <p:nvPr/>
          </p:nvSpPr>
          <p:spPr bwMode="auto">
            <a:xfrm>
              <a:off x="5473" y="2154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0" name="Line 82"/>
            <p:cNvSpPr>
              <a:spLocks noChangeShapeType="1"/>
            </p:cNvSpPr>
            <p:nvPr/>
          </p:nvSpPr>
          <p:spPr bwMode="auto">
            <a:xfrm>
              <a:off x="5473" y="2154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1" name="Rectangle 83"/>
            <p:cNvSpPr>
              <a:spLocks noChangeArrowheads="1"/>
            </p:cNvSpPr>
            <p:nvPr/>
          </p:nvSpPr>
          <p:spPr bwMode="auto">
            <a:xfrm>
              <a:off x="1724" y="2165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2" name="Line 84"/>
            <p:cNvSpPr>
              <a:spLocks noChangeShapeType="1"/>
            </p:cNvSpPr>
            <p:nvPr/>
          </p:nvSpPr>
          <p:spPr bwMode="auto">
            <a:xfrm>
              <a:off x="1724" y="2165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3" name="Rectangle 85"/>
            <p:cNvSpPr>
              <a:spLocks noChangeArrowheads="1"/>
            </p:cNvSpPr>
            <p:nvPr/>
          </p:nvSpPr>
          <p:spPr bwMode="auto">
            <a:xfrm>
              <a:off x="2936" y="2165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4" name="Line 86"/>
            <p:cNvSpPr>
              <a:spLocks noChangeShapeType="1"/>
            </p:cNvSpPr>
            <p:nvPr/>
          </p:nvSpPr>
          <p:spPr bwMode="auto">
            <a:xfrm>
              <a:off x="2936" y="2165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5" name="Rectangle 87"/>
            <p:cNvSpPr>
              <a:spLocks noChangeArrowheads="1"/>
            </p:cNvSpPr>
            <p:nvPr/>
          </p:nvSpPr>
          <p:spPr bwMode="auto">
            <a:xfrm>
              <a:off x="3644" y="2165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6" name="Line 88"/>
            <p:cNvSpPr>
              <a:spLocks noChangeShapeType="1"/>
            </p:cNvSpPr>
            <p:nvPr/>
          </p:nvSpPr>
          <p:spPr bwMode="auto">
            <a:xfrm>
              <a:off x="3644" y="2165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7" name="Rectangle 89"/>
            <p:cNvSpPr>
              <a:spLocks noChangeArrowheads="1"/>
            </p:cNvSpPr>
            <p:nvPr/>
          </p:nvSpPr>
          <p:spPr bwMode="auto">
            <a:xfrm>
              <a:off x="4740" y="2165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8" name="Line 90"/>
            <p:cNvSpPr>
              <a:spLocks noChangeShapeType="1"/>
            </p:cNvSpPr>
            <p:nvPr/>
          </p:nvSpPr>
          <p:spPr bwMode="auto">
            <a:xfrm>
              <a:off x="4740" y="2165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39" name="Rectangle 91"/>
            <p:cNvSpPr>
              <a:spLocks noChangeArrowheads="1"/>
            </p:cNvSpPr>
            <p:nvPr/>
          </p:nvSpPr>
          <p:spPr bwMode="auto">
            <a:xfrm>
              <a:off x="5473" y="2165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0" name="Line 92"/>
            <p:cNvSpPr>
              <a:spLocks noChangeShapeType="1"/>
            </p:cNvSpPr>
            <p:nvPr/>
          </p:nvSpPr>
          <p:spPr bwMode="auto">
            <a:xfrm>
              <a:off x="5473" y="2165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41" name="Rectangle 93"/>
            <p:cNvSpPr>
              <a:spLocks noChangeArrowheads="1"/>
            </p:cNvSpPr>
            <p:nvPr/>
          </p:nvSpPr>
          <p:spPr bwMode="auto">
            <a:xfrm>
              <a:off x="2156" y="2367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0     0</a:t>
              </a:r>
              <a:endParaRPr lang="zh-CN" altLang="en-US" sz="2400" dirty="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2" name="Rectangle 94"/>
            <p:cNvSpPr>
              <a:spLocks noChangeArrowheads="1"/>
            </p:cNvSpPr>
            <p:nvPr/>
          </p:nvSpPr>
          <p:spPr bwMode="auto">
            <a:xfrm>
              <a:off x="2513" y="2367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3" name="Rectangle 95"/>
            <p:cNvSpPr>
              <a:spLocks noChangeArrowheads="1"/>
            </p:cNvSpPr>
            <p:nvPr/>
          </p:nvSpPr>
          <p:spPr bwMode="auto">
            <a:xfrm>
              <a:off x="3255" y="2367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4" name="Rectangle 96"/>
            <p:cNvSpPr>
              <a:spLocks noChangeArrowheads="1"/>
            </p:cNvSpPr>
            <p:nvPr/>
          </p:nvSpPr>
          <p:spPr bwMode="auto">
            <a:xfrm>
              <a:off x="3334" y="2367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5" name="Rectangle 97"/>
            <p:cNvSpPr>
              <a:spLocks noChangeArrowheads="1"/>
            </p:cNvSpPr>
            <p:nvPr/>
          </p:nvSpPr>
          <p:spPr bwMode="auto">
            <a:xfrm>
              <a:off x="3938" y="2367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6" name="Rectangle 98"/>
            <p:cNvSpPr>
              <a:spLocks noChangeArrowheads="1"/>
            </p:cNvSpPr>
            <p:nvPr/>
          </p:nvSpPr>
          <p:spPr bwMode="auto">
            <a:xfrm>
              <a:off x="4453" y="2367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7" name="Rectangle 99"/>
            <p:cNvSpPr>
              <a:spLocks noChangeArrowheads="1"/>
            </p:cNvSpPr>
            <p:nvPr/>
          </p:nvSpPr>
          <p:spPr bwMode="auto">
            <a:xfrm>
              <a:off x="5073" y="2367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8" name="Rectangle 100"/>
            <p:cNvSpPr>
              <a:spLocks noChangeArrowheads="1"/>
            </p:cNvSpPr>
            <p:nvPr/>
          </p:nvSpPr>
          <p:spPr bwMode="auto">
            <a:xfrm>
              <a:off x="5152" y="2367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49" name="Rectangle 101"/>
            <p:cNvSpPr>
              <a:spLocks noChangeArrowheads="1"/>
            </p:cNvSpPr>
            <p:nvPr/>
          </p:nvSpPr>
          <p:spPr bwMode="auto">
            <a:xfrm>
              <a:off x="1724" y="2348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0" name="Line 102"/>
            <p:cNvSpPr>
              <a:spLocks noChangeShapeType="1"/>
            </p:cNvSpPr>
            <p:nvPr/>
          </p:nvSpPr>
          <p:spPr bwMode="auto">
            <a:xfrm>
              <a:off x="1724" y="2348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1" name="Line 103"/>
            <p:cNvSpPr>
              <a:spLocks noChangeShapeType="1"/>
            </p:cNvSpPr>
            <p:nvPr/>
          </p:nvSpPr>
          <p:spPr bwMode="auto">
            <a:xfrm>
              <a:off x="1724" y="234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2" name="Rectangle 104"/>
            <p:cNvSpPr>
              <a:spLocks noChangeArrowheads="1"/>
            </p:cNvSpPr>
            <p:nvPr/>
          </p:nvSpPr>
          <p:spPr bwMode="auto">
            <a:xfrm>
              <a:off x="1735" y="2348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3" name="Line 105"/>
            <p:cNvSpPr>
              <a:spLocks noChangeShapeType="1"/>
            </p:cNvSpPr>
            <p:nvPr/>
          </p:nvSpPr>
          <p:spPr bwMode="auto">
            <a:xfrm>
              <a:off x="1735" y="2348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4" name="Rectangle 106"/>
            <p:cNvSpPr>
              <a:spLocks noChangeArrowheads="1"/>
            </p:cNvSpPr>
            <p:nvPr/>
          </p:nvSpPr>
          <p:spPr bwMode="auto">
            <a:xfrm>
              <a:off x="2936" y="2348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5" name="Line 107"/>
            <p:cNvSpPr>
              <a:spLocks noChangeShapeType="1"/>
            </p:cNvSpPr>
            <p:nvPr/>
          </p:nvSpPr>
          <p:spPr bwMode="auto">
            <a:xfrm>
              <a:off x="2936" y="2348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6" name="Line 108"/>
            <p:cNvSpPr>
              <a:spLocks noChangeShapeType="1"/>
            </p:cNvSpPr>
            <p:nvPr/>
          </p:nvSpPr>
          <p:spPr bwMode="auto">
            <a:xfrm>
              <a:off x="2936" y="234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7" name="Rectangle 109"/>
            <p:cNvSpPr>
              <a:spLocks noChangeArrowheads="1"/>
            </p:cNvSpPr>
            <p:nvPr/>
          </p:nvSpPr>
          <p:spPr bwMode="auto">
            <a:xfrm>
              <a:off x="2947" y="2348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8" name="Line 110"/>
            <p:cNvSpPr>
              <a:spLocks noChangeShapeType="1"/>
            </p:cNvSpPr>
            <p:nvPr/>
          </p:nvSpPr>
          <p:spPr bwMode="auto">
            <a:xfrm>
              <a:off x="2947" y="2348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9" name="Rectangle 111"/>
            <p:cNvSpPr>
              <a:spLocks noChangeArrowheads="1"/>
            </p:cNvSpPr>
            <p:nvPr/>
          </p:nvSpPr>
          <p:spPr bwMode="auto">
            <a:xfrm>
              <a:off x="3644" y="2348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0" name="Line 112"/>
            <p:cNvSpPr>
              <a:spLocks noChangeShapeType="1"/>
            </p:cNvSpPr>
            <p:nvPr/>
          </p:nvSpPr>
          <p:spPr bwMode="auto">
            <a:xfrm>
              <a:off x="3644" y="2348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1" name="Line 113"/>
            <p:cNvSpPr>
              <a:spLocks noChangeShapeType="1"/>
            </p:cNvSpPr>
            <p:nvPr/>
          </p:nvSpPr>
          <p:spPr bwMode="auto">
            <a:xfrm>
              <a:off x="3644" y="234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2" name="Rectangle 114"/>
            <p:cNvSpPr>
              <a:spLocks noChangeArrowheads="1"/>
            </p:cNvSpPr>
            <p:nvPr/>
          </p:nvSpPr>
          <p:spPr bwMode="auto">
            <a:xfrm>
              <a:off x="3655" y="2348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3" name="Line 115"/>
            <p:cNvSpPr>
              <a:spLocks noChangeShapeType="1"/>
            </p:cNvSpPr>
            <p:nvPr/>
          </p:nvSpPr>
          <p:spPr bwMode="auto">
            <a:xfrm>
              <a:off x="3655" y="2348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4" name="Rectangle 116"/>
            <p:cNvSpPr>
              <a:spLocks noChangeArrowheads="1"/>
            </p:cNvSpPr>
            <p:nvPr/>
          </p:nvSpPr>
          <p:spPr bwMode="auto">
            <a:xfrm>
              <a:off x="4740" y="2348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5" name="Line 117"/>
            <p:cNvSpPr>
              <a:spLocks noChangeShapeType="1"/>
            </p:cNvSpPr>
            <p:nvPr/>
          </p:nvSpPr>
          <p:spPr bwMode="auto">
            <a:xfrm>
              <a:off x="4740" y="234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6" name="Line 118"/>
            <p:cNvSpPr>
              <a:spLocks noChangeShapeType="1"/>
            </p:cNvSpPr>
            <p:nvPr/>
          </p:nvSpPr>
          <p:spPr bwMode="auto">
            <a:xfrm>
              <a:off x="4740" y="234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7" name="Rectangle 119"/>
            <p:cNvSpPr>
              <a:spLocks noChangeArrowheads="1"/>
            </p:cNvSpPr>
            <p:nvPr/>
          </p:nvSpPr>
          <p:spPr bwMode="auto">
            <a:xfrm>
              <a:off x="4752" y="2348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8" name="Line 120"/>
            <p:cNvSpPr>
              <a:spLocks noChangeShapeType="1"/>
            </p:cNvSpPr>
            <p:nvPr/>
          </p:nvSpPr>
          <p:spPr bwMode="auto">
            <a:xfrm>
              <a:off x="4752" y="2348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69" name="Rectangle 121"/>
            <p:cNvSpPr>
              <a:spLocks noChangeArrowheads="1"/>
            </p:cNvSpPr>
            <p:nvPr/>
          </p:nvSpPr>
          <p:spPr bwMode="auto">
            <a:xfrm>
              <a:off x="5473" y="2348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0" name="Line 122"/>
            <p:cNvSpPr>
              <a:spLocks noChangeShapeType="1"/>
            </p:cNvSpPr>
            <p:nvPr/>
          </p:nvSpPr>
          <p:spPr bwMode="auto">
            <a:xfrm>
              <a:off x="5473" y="2348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1" name="Line 123"/>
            <p:cNvSpPr>
              <a:spLocks noChangeShapeType="1"/>
            </p:cNvSpPr>
            <p:nvPr/>
          </p:nvSpPr>
          <p:spPr bwMode="auto">
            <a:xfrm>
              <a:off x="5473" y="2348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2" name="Rectangle 124"/>
            <p:cNvSpPr>
              <a:spLocks noChangeArrowheads="1"/>
            </p:cNvSpPr>
            <p:nvPr/>
          </p:nvSpPr>
          <p:spPr bwMode="auto">
            <a:xfrm>
              <a:off x="1724" y="2359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3" name="Line 125"/>
            <p:cNvSpPr>
              <a:spLocks noChangeShapeType="1"/>
            </p:cNvSpPr>
            <p:nvPr/>
          </p:nvSpPr>
          <p:spPr bwMode="auto">
            <a:xfrm>
              <a:off x="1724" y="2359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4" name="Rectangle 126"/>
            <p:cNvSpPr>
              <a:spLocks noChangeArrowheads="1"/>
            </p:cNvSpPr>
            <p:nvPr/>
          </p:nvSpPr>
          <p:spPr bwMode="auto">
            <a:xfrm>
              <a:off x="2936" y="2359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5" name="Line 127"/>
            <p:cNvSpPr>
              <a:spLocks noChangeShapeType="1"/>
            </p:cNvSpPr>
            <p:nvPr/>
          </p:nvSpPr>
          <p:spPr bwMode="auto">
            <a:xfrm>
              <a:off x="2936" y="2359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6" name="Rectangle 128"/>
            <p:cNvSpPr>
              <a:spLocks noChangeArrowheads="1"/>
            </p:cNvSpPr>
            <p:nvPr/>
          </p:nvSpPr>
          <p:spPr bwMode="auto">
            <a:xfrm>
              <a:off x="3644" y="2359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7" name="Line 129"/>
            <p:cNvSpPr>
              <a:spLocks noChangeShapeType="1"/>
            </p:cNvSpPr>
            <p:nvPr/>
          </p:nvSpPr>
          <p:spPr bwMode="auto">
            <a:xfrm>
              <a:off x="3644" y="2359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8" name="Rectangle 130"/>
            <p:cNvSpPr>
              <a:spLocks noChangeArrowheads="1"/>
            </p:cNvSpPr>
            <p:nvPr/>
          </p:nvSpPr>
          <p:spPr bwMode="auto">
            <a:xfrm>
              <a:off x="4740" y="2359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9" name="Rectangle 131"/>
            <p:cNvSpPr>
              <a:spLocks noChangeArrowheads="1"/>
            </p:cNvSpPr>
            <p:nvPr/>
          </p:nvSpPr>
          <p:spPr bwMode="auto">
            <a:xfrm>
              <a:off x="5473" y="2359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0" name="Line 132"/>
            <p:cNvSpPr>
              <a:spLocks noChangeShapeType="1"/>
            </p:cNvSpPr>
            <p:nvPr/>
          </p:nvSpPr>
          <p:spPr bwMode="auto">
            <a:xfrm>
              <a:off x="5473" y="2359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1" name="Rectangle 133"/>
            <p:cNvSpPr>
              <a:spLocks noChangeArrowheads="1"/>
            </p:cNvSpPr>
            <p:nvPr/>
          </p:nvSpPr>
          <p:spPr bwMode="auto">
            <a:xfrm>
              <a:off x="2156" y="2561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2" name="Rectangle 134"/>
            <p:cNvSpPr>
              <a:spLocks noChangeArrowheads="1"/>
            </p:cNvSpPr>
            <p:nvPr/>
          </p:nvSpPr>
          <p:spPr bwMode="auto">
            <a:xfrm>
              <a:off x="2513" y="2561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3" name="Rectangle 135"/>
            <p:cNvSpPr>
              <a:spLocks noChangeArrowheads="1"/>
            </p:cNvSpPr>
            <p:nvPr/>
          </p:nvSpPr>
          <p:spPr bwMode="auto">
            <a:xfrm>
              <a:off x="3255" y="2561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4" name="Rectangle 136"/>
            <p:cNvSpPr>
              <a:spLocks noChangeArrowheads="1"/>
            </p:cNvSpPr>
            <p:nvPr/>
          </p:nvSpPr>
          <p:spPr bwMode="auto">
            <a:xfrm>
              <a:off x="3334" y="2561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5" name="Rectangle 137"/>
            <p:cNvSpPr>
              <a:spLocks noChangeArrowheads="1"/>
            </p:cNvSpPr>
            <p:nvPr/>
          </p:nvSpPr>
          <p:spPr bwMode="auto">
            <a:xfrm>
              <a:off x="3938" y="2561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0         1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6" name="Rectangle 138"/>
            <p:cNvSpPr>
              <a:spLocks noChangeArrowheads="1"/>
            </p:cNvSpPr>
            <p:nvPr/>
          </p:nvSpPr>
          <p:spPr bwMode="auto">
            <a:xfrm>
              <a:off x="4453" y="2561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7" name="Rectangle 139"/>
            <p:cNvSpPr>
              <a:spLocks noChangeArrowheads="1"/>
            </p:cNvSpPr>
            <p:nvPr/>
          </p:nvSpPr>
          <p:spPr bwMode="auto">
            <a:xfrm>
              <a:off x="5073" y="2561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8" name="Rectangle 140"/>
            <p:cNvSpPr>
              <a:spLocks noChangeArrowheads="1"/>
            </p:cNvSpPr>
            <p:nvPr/>
          </p:nvSpPr>
          <p:spPr bwMode="auto">
            <a:xfrm>
              <a:off x="5152" y="2561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889" name="Rectangle 141"/>
            <p:cNvSpPr>
              <a:spLocks noChangeArrowheads="1"/>
            </p:cNvSpPr>
            <p:nvPr/>
          </p:nvSpPr>
          <p:spPr bwMode="auto">
            <a:xfrm>
              <a:off x="1724" y="254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0" name="Line 142"/>
            <p:cNvSpPr>
              <a:spLocks noChangeShapeType="1"/>
            </p:cNvSpPr>
            <p:nvPr/>
          </p:nvSpPr>
          <p:spPr bwMode="auto">
            <a:xfrm>
              <a:off x="1724" y="2542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1" name="Line 143"/>
            <p:cNvSpPr>
              <a:spLocks noChangeShapeType="1"/>
            </p:cNvSpPr>
            <p:nvPr/>
          </p:nvSpPr>
          <p:spPr bwMode="auto">
            <a:xfrm>
              <a:off x="1724" y="254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2" name="Rectangle 144"/>
            <p:cNvSpPr>
              <a:spLocks noChangeArrowheads="1"/>
            </p:cNvSpPr>
            <p:nvPr/>
          </p:nvSpPr>
          <p:spPr bwMode="auto">
            <a:xfrm>
              <a:off x="1735" y="2542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3" name="Line 145"/>
            <p:cNvSpPr>
              <a:spLocks noChangeShapeType="1"/>
            </p:cNvSpPr>
            <p:nvPr/>
          </p:nvSpPr>
          <p:spPr bwMode="auto">
            <a:xfrm>
              <a:off x="1735" y="2542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4" name="Rectangle 146"/>
            <p:cNvSpPr>
              <a:spLocks noChangeArrowheads="1"/>
            </p:cNvSpPr>
            <p:nvPr/>
          </p:nvSpPr>
          <p:spPr bwMode="auto">
            <a:xfrm>
              <a:off x="2936" y="254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5" name="Line 147"/>
            <p:cNvSpPr>
              <a:spLocks noChangeShapeType="1"/>
            </p:cNvSpPr>
            <p:nvPr/>
          </p:nvSpPr>
          <p:spPr bwMode="auto">
            <a:xfrm>
              <a:off x="2936" y="2542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6" name="Line 148"/>
            <p:cNvSpPr>
              <a:spLocks noChangeShapeType="1"/>
            </p:cNvSpPr>
            <p:nvPr/>
          </p:nvSpPr>
          <p:spPr bwMode="auto">
            <a:xfrm>
              <a:off x="2936" y="254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7" name="Rectangle 149"/>
            <p:cNvSpPr>
              <a:spLocks noChangeArrowheads="1"/>
            </p:cNvSpPr>
            <p:nvPr/>
          </p:nvSpPr>
          <p:spPr bwMode="auto">
            <a:xfrm>
              <a:off x="2947" y="2542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8" name="Line 150"/>
            <p:cNvSpPr>
              <a:spLocks noChangeShapeType="1"/>
            </p:cNvSpPr>
            <p:nvPr/>
          </p:nvSpPr>
          <p:spPr bwMode="auto">
            <a:xfrm>
              <a:off x="2947" y="2542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99" name="Rectangle 151"/>
            <p:cNvSpPr>
              <a:spLocks noChangeArrowheads="1"/>
            </p:cNvSpPr>
            <p:nvPr/>
          </p:nvSpPr>
          <p:spPr bwMode="auto">
            <a:xfrm>
              <a:off x="3644" y="254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0" name="Line 152"/>
            <p:cNvSpPr>
              <a:spLocks noChangeShapeType="1"/>
            </p:cNvSpPr>
            <p:nvPr/>
          </p:nvSpPr>
          <p:spPr bwMode="auto">
            <a:xfrm>
              <a:off x="3644" y="2542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1" name="Line 153"/>
            <p:cNvSpPr>
              <a:spLocks noChangeShapeType="1"/>
            </p:cNvSpPr>
            <p:nvPr/>
          </p:nvSpPr>
          <p:spPr bwMode="auto">
            <a:xfrm>
              <a:off x="3644" y="254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2" name="Rectangle 154"/>
            <p:cNvSpPr>
              <a:spLocks noChangeArrowheads="1"/>
            </p:cNvSpPr>
            <p:nvPr/>
          </p:nvSpPr>
          <p:spPr bwMode="auto">
            <a:xfrm>
              <a:off x="3655" y="2542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3" name="Line 155"/>
            <p:cNvSpPr>
              <a:spLocks noChangeShapeType="1"/>
            </p:cNvSpPr>
            <p:nvPr/>
          </p:nvSpPr>
          <p:spPr bwMode="auto">
            <a:xfrm>
              <a:off x="3655" y="2542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4" name="Rectangle 156"/>
            <p:cNvSpPr>
              <a:spLocks noChangeArrowheads="1"/>
            </p:cNvSpPr>
            <p:nvPr/>
          </p:nvSpPr>
          <p:spPr bwMode="auto">
            <a:xfrm>
              <a:off x="4740" y="2542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5" name="Line 157"/>
            <p:cNvSpPr>
              <a:spLocks noChangeShapeType="1"/>
            </p:cNvSpPr>
            <p:nvPr/>
          </p:nvSpPr>
          <p:spPr bwMode="auto">
            <a:xfrm>
              <a:off x="4740" y="254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6" name="Line 158"/>
            <p:cNvSpPr>
              <a:spLocks noChangeShapeType="1"/>
            </p:cNvSpPr>
            <p:nvPr/>
          </p:nvSpPr>
          <p:spPr bwMode="auto">
            <a:xfrm>
              <a:off x="4740" y="254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7" name="Rectangle 159"/>
            <p:cNvSpPr>
              <a:spLocks noChangeArrowheads="1"/>
            </p:cNvSpPr>
            <p:nvPr/>
          </p:nvSpPr>
          <p:spPr bwMode="auto">
            <a:xfrm>
              <a:off x="4752" y="2542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8" name="Line 160"/>
            <p:cNvSpPr>
              <a:spLocks noChangeShapeType="1"/>
            </p:cNvSpPr>
            <p:nvPr/>
          </p:nvSpPr>
          <p:spPr bwMode="auto">
            <a:xfrm>
              <a:off x="4752" y="2542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09" name="Rectangle 161"/>
            <p:cNvSpPr>
              <a:spLocks noChangeArrowheads="1"/>
            </p:cNvSpPr>
            <p:nvPr/>
          </p:nvSpPr>
          <p:spPr bwMode="auto">
            <a:xfrm>
              <a:off x="5473" y="2542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0" name="Line 162"/>
            <p:cNvSpPr>
              <a:spLocks noChangeShapeType="1"/>
            </p:cNvSpPr>
            <p:nvPr/>
          </p:nvSpPr>
          <p:spPr bwMode="auto">
            <a:xfrm>
              <a:off x="5473" y="2542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1" name="Line 163"/>
            <p:cNvSpPr>
              <a:spLocks noChangeShapeType="1"/>
            </p:cNvSpPr>
            <p:nvPr/>
          </p:nvSpPr>
          <p:spPr bwMode="auto">
            <a:xfrm>
              <a:off x="5473" y="2542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2" name="Rectangle 164"/>
            <p:cNvSpPr>
              <a:spLocks noChangeArrowheads="1"/>
            </p:cNvSpPr>
            <p:nvPr/>
          </p:nvSpPr>
          <p:spPr bwMode="auto">
            <a:xfrm>
              <a:off x="1724" y="2553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3" name="Line 165"/>
            <p:cNvSpPr>
              <a:spLocks noChangeShapeType="1"/>
            </p:cNvSpPr>
            <p:nvPr/>
          </p:nvSpPr>
          <p:spPr bwMode="auto">
            <a:xfrm>
              <a:off x="1724" y="2553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4" name="Rectangle 166"/>
            <p:cNvSpPr>
              <a:spLocks noChangeArrowheads="1"/>
            </p:cNvSpPr>
            <p:nvPr/>
          </p:nvSpPr>
          <p:spPr bwMode="auto">
            <a:xfrm>
              <a:off x="2936" y="2553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5" name="Line 167"/>
            <p:cNvSpPr>
              <a:spLocks noChangeShapeType="1"/>
            </p:cNvSpPr>
            <p:nvPr/>
          </p:nvSpPr>
          <p:spPr bwMode="auto">
            <a:xfrm>
              <a:off x="2936" y="2553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6" name="Rectangle 168"/>
            <p:cNvSpPr>
              <a:spLocks noChangeArrowheads="1"/>
            </p:cNvSpPr>
            <p:nvPr/>
          </p:nvSpPr>
          <p:spPr bwMode="auto">
            <a:xfrm>
              <a:off x="3644" y="2553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7" name="Line 169"/>
            <p:cNvSpPr>
              <a:spLocks noChangeShapeType="1"/>
            </p:cNvSpPr>
            <p:nvPr/>
          </p:nvSpPr>
          <p:spPr bwMode="auto">
            <a:xfrm>
              <a:off x="3644" y="2553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8" name="Rectangle 170"/>
            <p:cNvSpPr>
              <a:spLocks noChangeArrowheads="1"/>
            </p:cNvSpPr>
            <p:nvPr/>
          </p:nvSpPr>
          <p:spPr bwMode="auto">
            <a:xfrm>
              <a:off x="4740" y="2553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19" name="Line 171"/>
            <p:cNvSpPr>
              <a:spLocks noChangeShapeType="1"/>
            </p:cNvSpPr>
            <p:nvPr/>
          </p:nvSpPr>
          <p:spPr bwMode="auto">
            <a:xfrm>
              <a:off x="4740" y="2553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0" name="Rectangle 172"/>
            <p:cNvSpPr>
              <a:spLocks noChangeArrowheads="1"/>
            </p:cNvSpPr>
            <p:nvPr/>
          </p:nvSpPr>
          <p:spPr bwMode="auto">
            <a:xfrm>
              <a:off x="5473" y="2553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1" name="Line 173"/>
            <p:cNvSpPr>
              <a:spLocks noChangeShapeType="1"/>
            </p:cNvSpPr>
            <p:nvPr/>
          </p:nvSpPr>
          <p:spPr bwMode="auto">
            <a:xfrm>
              <a:off x="5473" y="2553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22" name="Rectangle 174"/>
            <p:cNvSpPr>
              <a:spLocks noChangeArrowheads="1"/>
            </p:cNvSpPr>
            <p:nvPr/>
          </p:nvSpPr>
          <p:spPr bwMode="auto">
            <a:xfrm>
              <a:off x="2156" y="2755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0     1</a:t>
              </a:r>
              <a:endParaRPr lang="zh-CN" altLang="en-US" sz="2400" dirty="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3" name="Rectangle 175"/>
            <p:cNvSpPr>
              <a:spLocks noChangeArrowheads="1"/>
            </p:cNvSpPr>
            <p:nvPr/>
          </p:nvSpPr>
          <p:spPr bwMode="auto">
            <a:xfrm>
              <a:off x="2513" y="2755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4" name="Rectangle 176"/>
            <p:cNvSpPr>
              <a:spLocks noChangeArrowheads="1"/>
            </p:cNvSpPr>
            <p:nvPr/>
          </p:nvSpPr>
          <p:spPr bwMode="auto">
            <a:xfrm>
              <a:off x="3255" y="2755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5" name="Rectangle 177"/>
            <p:cNvSpPr>
              <a:spLocks noChangeArrowheads="1"/>
            </p:cNvSpPr>
            <p:nvPr/>
          </p:nvSpPr>
          <p:spPr bwMode="auto">
            <a:xfrm>
              <a:off x="3334" y="2755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6" name="Rectangle 178"/>
            <p:cNvSpPr>
              <a:spLocks noChangeArrowheads="1"/>
            </p:cNvSpPr>
            <p:nvPr/>
          </p:nvSpPr>
          <p:spPr bwMode="auto">
            <a:xfrm>
              <a:off x="3938" y="2755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7" name="Rectangle 179"/>
            <p:cNvSpPr>
              <a:spLocks noChangeArrowheads="1"/>
            </p:cNvSpPr>
            <p:nvPr/>
          </p:nvSpPr>
          <p:spPr bwMode="auto">
            <a:xfrm>
              <a:off x="4453" y="2755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8" name="Rectangle 180"/>
            <p:cNvSpPr>
              <a:spLocks noChangeArrowheads="1"/>
            </p:cNvSpPr>
            <p:nvPr/>
          </p:nvSpPr>
          <p:spPr bwMode="auto">
            <a:xfrm>
              <a:off x="5073" y="2755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29" name="Rectangle 181"/>
            <p:cNvSpPr>
              <a:spLocks noChangeArrowheads="1"/>
            </p:cNvSpPr>
            <p:nvPr/>
          </p:nvSpPr>
          <p:spPr bwMode="auto">
            <a:xfrm>
              <a:off x="5152" y="2755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30" name="Rectangle 182"/>
            <p:cNvSpPr>
              <a:spLocks noChangeArrowheads="1"/>
            </p:cNvSpPr>
            <p:nvPr/>
          </p:nvSpPr>
          <p:spPr bwMode="auto">
            <a:xfrm>
              <a:off x="1724" y="2736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1" name="Line 183"/>
            <p:cNvSpPr>
              <a:spLocks noChangeShapeType="1"/>
            </p:cNvSpPr>
            <p:nvPr/>
          </p:nvSpPr>
          <p:spPr bwMode="auto">
            <a:xfrm>
              <a:off x="1724" y="2736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2" name="Line 184"/>
            <p:cNvSpPr>
              <a:spLocks noChangeShapeType="1"/>
            </p:cNvSpPr>
            <p:nvPr/>
          </p:nvSpPr>
          <p:spPr bwMode="auto">
            <a:xfrm>
              <a:off x="1724" y="2736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3" name="Rectangle 185"/>
            <p:cNvSpPr>
              <a:spLocks noChangeArrowheads="1"/>
            </p:cNvSpPr>
            <p:nvPr/>
          </p:nvSpPr>
          <p:spPr bwMode="auto">
            <a:xfrm>
              <a:off x="1735" y="2736"/>
              <a:ext cx="12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4" name="Rectangle 186"/>
            <p:cNvSpPr>
              <a:spLocks noChangeArrowheads="1"/>
            </p:cNvSpPr>
            <p:nvPr/>
          </p:nvSpPr>
          <p:spPr bwMode="auto">
            <a:xfrm>
              <a:off x="2936" y="2736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5" name="Line 187"/>
            <p:cNvSpPr>
              <a:spLocks noChangeShapeType="1"/>
            </p:cNvSpPr>
            <p:nvPr/>
          </p:nvSpPr>
          <p:spPr bwMode="auto">
            <a:xfrm>
              <a:off x="2936" y="2736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6" name="Line 188"/>
            <p:cNvSpPr>
              <a:spLocks noChangeShapeType="1"/>
            </p:cNvSpPr>
            <p:nvPr/>
          </p:nvSpPr>
          <p:spPr bwMode="auto">
            <a:xfrm>
              <a:off x="2936" y="2736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7" name="Rectangle 189"/>
            <p:cNvSpPr>
              <a:spLocks noChangeArrowheads="1"/>
            </p:cNvSpPr>
            <p:nvPr/>
          </p:nvSpPr>
          <p:spPr bwMode="auto">
            <a:xfrm>
              <a:off x="2947" y="2736"/>
              <a:ext cx="697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8" name="Rectangle 190"/>
            <p:cNvSpPr>
              <a:spLocks noChangeArrowheads="1"/>
            </p:cNvSpPr>
            <p:nvPr/>
          </p:nvSpPr>
          <p:spPr bwMode="auto">
            <a:xfrm>
              <a:off x="3644" y="2736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39" name="Line 191"/>
            <p:cNvSpPr>
              <a:spLocks noChangeShapeType="1"/>
            </p:cNvSpPr>
            <p:nvPr/>
          </p:nvSpPr>
          <p:spPr bwMode="auto">
            <a:xfrm>
              <a:off x="3644" y="2736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0" name="Line 192"/>
            <p:cNvSpPr>
              <a:spLocks noChangeShapeType="1"/>
            </p:cNvSpPr>
            <p:nvPr/>
          </p:nvSpPr>
          <p:spPr bwMode="auto">
            <a:xfrm>
              <a:off x="3644" y="2736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1" name="Rectangle 193"/>
            <p:cNvSpPr>
              <a:spLocks noChangeArrowheads="1"/>
            </p:cNvSpPr>
            <p:nvPr/>
          </p:nvSpPr>
          <p:spPr bwMode="auto">
            <a:xfrm>
              <a:off x="3655" y="2736"/>
              <a:ext cx="108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2" name="Rectangle 194"/>
            <p:cNvSpPr>
              <a:spLocks noChangeArrowheads="1"/>
            </p:cNvSpPr>
            <p:nvPr/>
          </p:nvSpPr>
          <p:spPr bwMode="auto">
            <a:xfrm>
              <a:off x="4740" y="2736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3" name="Line 195"/>
            <p:cNvSpPr>
              <a:spLocks noChangeShapeType="1"/>
            </p:cNvSpPr>
            <p:nvPr/>
          </p:nvSpPr>
          <p:spPr bwMode="auto">
            <a:xfrm>
              <a:off x="4740" y="273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4" name="Line 196"/>
            <p:cNvSpPr>
              <a:spLocks noChangeShapeType="1"/>
            </p:cNvSpPr>
            <p:nvPr/>
          </p:nvSpPr>
          <p:spPr bwMode="auto">
            <a:xfrm>
              <a:off x="4740" y="2736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5" name="Rectangle 197"/>
            <p:cNvSpPr>
              <a:spLocks noChangeArrowheads="1"/>
            </p:cNvSpPr>
            <p:nvPr/>
          </p:nvSpPr>
          <p:spPr bwMode="auto">
            <a:xfrm>
              <a:off x="4752" y="2736"/>
              <a:ext cx="72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6" name="Rectangle 198"/>
            <p:cNvSpPr>
              <a:spLocks noChangeArrowheads="1"/>
            </p:cNvSpPr>
            <p:nvPr/>
          </p:nvSpPr>
          <p:spPr bwMode="auto">
            <a:xfrm>
              <a:off x="5473" y="2736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7" name="Line 199"/>
            <p:cNvSpPr>
              <a:spLocks noChangeShapeType="1"/>
            </p:cNvSpPr>
            <p:nvPr/>
          </p:nvSpPr>
          <p:spPr bwMode="auto">
            <a:xfrm>
              <a:off x="5473" y="2736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8" name="Line 200"/>
            <p:cNvSpPr>
              <a:spLocks noChangeShapeType="1"/>
            </p:cNvSpPr>
            <p:nvPr/>
          </p:nvSpPr>
          <p:spPr bwMode="auto">
            <a:xfrm>
              <a:off x="5473" y="2736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49" name="Rectangle 201"/>
            <p:cNvSpPr>
              <a:spLocks noChangeArrowheads="1"/>
            </p:cNvSpPr>
            <p:nvPr/>
          </p:nvSpPr>
          <p:spPr bwMode="auto">
            <a:xfrm>
              <a:off x="1724" y="2748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0" name="Line 202"/>
            <p:cNvSpPr>
              <a:spLocks noChangeShapeType="1"/>
            </p:cNvSpPr>
            <p:nvPr/>
          </p:nvSpPr>
          <p:spPr bwMode="auto">
            <a:xfrm>
              <a:off x="1724" y="2748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1" name="Rectangle 203"/>
            <p:cNvSpPr>
              <a:spLocks noChangeArrowheads="1"/>
            </p:cNvSpPr>
            <p:nvPr/>
          </p:nvSpPr>
          <p:spPr bwMode="auto">
            <a:xfrm>
              <a:off x="2936" y="2748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2" name="Line 204"/>
            <p:cNvSpPr>
              <a:spLocks noChangeShapeType="1"/>
            </p:cNvSpPr>
            <p:nvPr/>
          </p:nvSpPr>
          <p:spPr bwMode="auto">
            <a:xfrm>
              <a:off x="2936" y="2748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3" name="Rectangle 205"/>
            <p:cNvSpPr>
              <a:spLocks noChangeArrowheads="1"/>
            </p:cNvSpPr>
            <p:nvPr/>
          </p:nvSpPr>
          <p:spPr bwMode="auto">
            <a:xfrm>
              <a:off x="3644" y="2748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4" name="Line 206"/>
            <p:cNvSpPr>
              <a:spLocks noChangeShapeType="1"/>
            </p:cNvSpPr>
            <p:nvPr/>
          </p:nvSpPr>
          <p:spPr bwMode="auto">
            <a:xfrm>
              <a:off x="3644" y="2748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5" name="Rectangle 207"/>
            <p:cNvSpPr>
              <a:spLocks noChangeArrowheads="1"/>
            </p:cNvSpPr>
            <p:nvPr/>
          </p:nvSpPr>
          <p:spPr bwMode="auto">
            <a:xfrm>
              <a:off x="4740" y="2748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6" name="Line 208"/>
            <p:cNvSpPr>
              <a:spLocks noChangeShapeType="1"/>
            </p:cNvSpPr>
            <p:nvPr/>
          </p:nvSpPr>
          <p:spPr bwMode="auto">
            <a:xfrm>
              <a:off x="4740" y="2748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7" name="Rectangle 209"/>
            <p:cNvSpPr>
              <a:spLocks noChangeArrowheads="1"/>
            </p:cNvSpPr>
            <p:nvPr/>
          </p:nvSpPr>
          <p:spPr bwMode="auto">
            <a:xfrm>
              <a:off x="5473" y="2748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8" name="Line 210"/>
            <p:cNvSpPr>
              <a:spLocks noChangeShapeType="1"/>
            </p:cNvSpPr>
            <p:nvPr/>
          </p:nvSpPr>
          <p:spPr bwMode="auto">
            <a:xfrm>
              <a:off x="5473" y="2748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9" name="Rectangle 211"/>
            <p:cNvSpPr>
              <a:spLocks noChangeArrowheads="1"/>
            </p:cNvSpPr>
            <p:nvPr/>
          </p:nvSpPr>
          <p:spPr bwMode="auto">
            <a:xfrm>
              <a:off x="2156" y="2949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0" name="Rectangle 212"/>
            <p:cNvSpPr>
              <a:spLocks noChangeArrowheads="1"/>
            </p:cNvSpPr>
            <p:nvPr/>
          </p:nvSpPr>
          <p:spPr bwMode="auto">
            <a:xfrm>
              <a:off x="2513" y="2949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1" name="Rectangle 213"/>
            <p:cNvSpPr>
              <a:spLocks noChangeArrowheads="1"/>
            </p:cNvSpPr>
            <p:nvPr/>
          </p:nvSpPr>
          <p:spPr bwMode="auto">
            <a:xfrm>
              <a:off x="3255" y="2949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2" name="Rectangle 214"/>
            <p:cNvSpPr>
              <a:spLocks noChangeArrowheads="1"/>
            </p:cNvSpPr>
            <p:nvPr/>
          </p:nvSpPr>
          <p:spPr bwMode="auto">
            <a:xfrm>
              <a:off x="3334" y="2949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3" name="Rectangle 215"/>
            <p:cNvSpPr>
              <a:spLocks noChangeArrowheads="1"/>
            </p:cNvSpPr>
            <p:nvPr/>
          </p:nvSpPr>
          <p:spPr bwMode="auto">
            <a:xfrm>
              <a:off x="3938" y="2949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1         1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4" name="Rectangle 216"/>
            <p:cNvSpPr>
              <a:spLocks noChangeArrowheads="1"/>
            </p:cNvSpPr>
            <p:nvPr/>
          </p:nvSpPr>
          <p:spPr bwMode="auto">
            <a:xfrm>
              <a:off x="4453" y="2949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5" name="Rectangle 217"/>
            <p:cNvSpPr>
              <a:spLocks noChangeArrowheads="1"/>
            </p:cNvSpPr>
            <p:nvPr/>
          </p:nvSpPr>
          <p:spPr bwMode="auto">
            <a:xfrm>
              <a:off x="5073" y="2949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6" name="Rectangle 218"/>
            <p:cNvSpPr>
              <a:spLocks noChangeArrowheads="1"/>
            </p:cNvSpPr>
            <p:nvPr/>
          </p:nvSpPr>
          <p:spPr bwMode="auto">
            <a:xfrm>
              <a:off x="5152" y="2949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1967" name="Rectangle 219"/>
            <p:cNvSpPr>
              <a:spLocks noChangeArrowheads="1"/>
            </p:cNvSpPr>
            <p:nvPr/>
          </p:nvSpPr>
          <p:spPr bwMode="auto">
            <a:xfrm>
              <a:off x="1724" y="2931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8" name="Line 220"/>
            <p:cNvSpPr>
              <a:spLocks noChangeShapeType="1"/>
            </p:cNvSpPr>
            <p:nvPr/>
          </p:nvSpPr>
          <p:spPr bwMode="auto">
            <a:xfrm>
              <a:off x="1724" y="293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69" name="Line 221"/>
            <p:cNvSpPr>
              <a:spLocks noChangeShapeType="1"/>
            </p:cNvSpPr>
            <p:nvPr/>
          </p:nvSpPr>
          <p:spPr bwMode="auto">
            <a:xfrm>
              <a:off x="1724" y="2931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0" name="Rectangle 222"/>
            <p:cNvSpPr>
              <a:spLocks noChangeArrowheads="1"/>
            </p:cNvSpPr>
            <p:nvPr/>
          </p:nvSpPr>
          <p:spPr bwMode="auto">
            <a:xfrm>
              <a:off x="1735" y="2931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1" name="Rectangle 223"/>
            <p:cNvSpPr>
              <a:spLocks noChangeArrowheads="1"/>
            </p:cNvSpPr>
            <p:nvPr/>
          </p:nvSpPr>
          <p:spPr bwMode="auto">
            <a:xfrm>
              <a:off x="2936" y="2931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2" name="Line 224"/>
            <p:cNvSpPr>
              <a:spLocks noChangeShapeType="1"/>
            </p:cNvSpPr>
            <p:nvPr/>
          </p:nvSpPr>
          <p:spPr bwMode="auto">
            <a:xfrm>
              <a:off x="2936" y="293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3" name="Line 225"/>
            <p:cNvSpPr>
              <a:spLocks noChangeShapeType="1"/>
            </p:cNvSpPr>
            <p:nvPr/>
          </p:nvSpPr>
          <p:spPr bwMode="auto">
            <a:xfrm>
              <a:off x="2936" y="2931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4" name="Rectangle 226"/>
            <p:cNvSpPr>
              <a:spLocks noChangeArrowheads="1"/>
            </p:cNvSpPr>
            <p:nvPr/>
          </p:nvSpPr>
          <p:spPr bwMode="auto">
            <a:xfrm>
              <a:off x="2947" y="2931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5" name="Line 227"/>
            <p:cNvSpPr>
              <a:spLocks noChangeShapeType="1"/>
            </p:cNvSpPr>
            <p:nvPr/>
          </p:nvSpPr>
          <p:spPr bwMode="auto">
            <a:xfrm>
              <a:off x="2947" y="2931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6" name="Rectangle 228"/>
            <p:cNvSpPr>
              <a:spLocks noChangeArrowheads="1"/>
            </p:cNvSpPr>
            <p:nvPr/>
          </p:nvSpPr>
          <p:spPr bwMode="auto">
            <a:xfrm>
              <a:off x="3644" y="2931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7" name="Line 229"/>
            <p:cNvSpPr>
              <a:spLocks noChangeShapeType="1"/>
            </p:cNvSpPr>
            <p:nvPr/>
          </p:nvSpPr>
          <p:spPr bwMode="auto">
            <a:xfrm>
              <a:off x="3644" y="293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8" name="Line 230"/>
            <p:cNvSpPr>
              <a:spLocks noChangeShapeType="1"/>
            </p:cNvSpPr>
            <p:nvPr/>
          </p:nvSpPr>
          <p:spPr bwMode="auto">
            <a:xfrm>
              <a:off x="3644" y="2931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79" name="Rectangle 231"/>
            <p:cNvSpPr>
              <a:spLocks noChangeArrowheads="1"/>
            </p:cNvSpPr>
            <p:nvPr/>
          </p:nvSpPr>
          <p:spPr bwMode="auto">
            <a:xfrm>
              <a:off x="3655" y="2931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0" name="Line 232"/>
            <p:cNvSpPr>
              <a:spLocks noChangeShapeType="1"/>
            </p:cNvSpPr>
            <p:nvPr/>
          </p:nvSpPr>
          <p:spPr bwMode="auto">
            <a:xfrm>
              <a:off x="3655" y="2931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1" name="Rectangle 233"/>
            <p:cNvSpPr>
              <a:spLocks noChangeArrowheads="1"/>
            </p:cNvSpPr>
            <p:nvPr/>
          </p:nvSpPr>
          <p:spPr bwMode="auto">
            <a:xfrm>
              <a:off x="4740" y="2931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2" name="Line 234"/>
            <p:cNvSpPr>
              <a:spLocks noChangeShapeType="1"/>
            </p:cNvSpPr>
            <p:nvPr/>
          </p:nvSpPr>
          <p:spPr bwMode="auto">
            <a:xfrm>
              <a:off x="4740" y="293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3" name="Line 235"/>
            <p:cNvSpPr>
              <a:spLocks noChangeShapeType="1"/>
            </p:cNvSpPr>
            <p:nvPr/>
          </p:nvSpPr>
          <p:spPr bwMode="auto">
            <a:xfrm>
              <a:off x="4740" y="2931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4" name="Rectangle 236"/>
            <p:cNvSpPr>
              <a:spLocks noChangeArrowheads="1"/>
            </p:cNvSpPr>
            <p:nvPr/>
          </p:nvSpPr>
          <p:spPr bwMode="auto">
            <a:xfrm>
              <a:off x="4752" y="2931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5" name="Line 237"/>
            <p:cNvSpPr>
              <a:spLocks noChangeShapeType="1"/>
            </p:cNvSpPr>
            <p:nvPr/>
          </p:nvSpPr>
          <p:spPr bwMode="auto">
            <a:xfrm>
              <a:off x="4752" y="2931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6" name="Rectangle 238"/>
            <p:cNvSpPr>
              <a:spLocks noChangeArrowheads="1"/>
            </p:cNvSpPr>
            <p:nvPr/>
          </p:nvSpPr>
          <p:spPr bwMode="auto">
            <a:xfrm>
              <a:off x="5473" y="2931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7" name="Line 239"/>
            <p:cNvSpPr>
              <a:spLocks noChangeShapeType="1"/>
            </p:cNvSpPr>
            <p:nvPr/>
          </p:nvSpPr>
          <p:spPr bwMode="auto">
            <a:xfrm>
              <a:off x="5473" y="293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8" name="Line 240"/>
            <p:cNvSpPr>
              <a:spLocks noChangeShapeType="1"/>
            </p:cNvSpPr>
            <p:nvPr/>
          </p:nvSpPr>
          <p:spPr bwMode="auto">
            <a:xfrm>
              <a:off x="5473" y="2931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89" name="Rectangle 241"/>
            <p:cNvSpPr>
              <a:spLocks noChangeArrowheads="1"/>
            </p:cNvSpPr>
            <p:nvPr/>
          </p:nvSpPr>
          <p:spPr bwMode="auto">
            <a:xfrm>
              <a:off x="1724" y="2942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0" name="Line 242"/>
            <p:cNvSpPr>
              <a:spLocks noChangeShapeType="1"/>
            </p:cNvSpPr>
            <p:nvPr/>
          </p:nvSpPr>
          <p:spPr bwMode="auto">
            <a:xfrm>
              <a:off x="1724" y="2942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1" name="Rectangle 243"/>
            <p:cNvSpPr>
              <a:spLocks noChangeArrowheads="1"/>
            </p:cNvSpPr>
            <p:nvPr/>
          </p:nvSpPr>
          <p:spPr bwMode="auto">
            <a:xfrm>
              <a:off x="2936" y="2942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2" name="Line 244"/>
            <p:cNvSpPr>
              <a:spLocks noChangeShapeType="1"/>
            </p:cNvSpPr>
            <p:nvPr/>
          </p:nvSpPr>
          <p:spPr bwMode="auto">
            <a:xfrm>
              <a:off x="2936" y="2942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3" name="Rectangle 245"/>
            <p:cNvSpPr>
              <a:spLocks noChangeArrowheads="1"/>
            </p:cNvSpPr>
            <p:nvPr/>
          </p:nvSpPr>
          <p:spPr bwMode="auto">
            <a:xfrm>
              <a:off x="3644" y="2942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4" name="Line 246"/>
            <p:cNvSpPr>
              <a:spLocks noChangeShapeType="1"/>
            </p:cNvSpPr>
            <p:nvPr/>
          </p:nvSpPr>
          <p:spPr bwMode="auto">
            <a:xfrm>
              <a:off x="3644" y="2942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5" name="Rectangle 247"/>
            <p:cNvSpPr>
              <a:spLocks noChangeArrowheads="1"/>
            </p:cNvSpPr>
            <p:nvPr/>
          </p:nvSpPr>
          <p:spPr bwMode="auto">
            <a:xfrm>
              <a:off x="4740" y="2942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6" name="Line 248"/>
            <p:cNvSpPr>
              <a:spLocks noChangeShapeType="1"/>
            </p:cNvSpPr>
            <p:nvPr/>
          </p:nvSpPr>
          <p:spPr bwMode="auto">
            <a:xfrm>
              <a:off x="4740" y="2942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7" name="Rectangle 249"/>
            <p:cNvSpPr>
              <a:spLocks noChangeArrowheads="1"/>
            </p:cNvSpPr>
            <p:nvPr/>
          </p:nvSpPr>
          <p:spPr bwMode="auto">
            <a:xfrm>
              <a:off x="5473" y="2942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8" name="Line 250"/>
            <p:cNvSpPr>
              <a:spLocks noChangeShapeType="1"/>
            </p:cNvSpPr>
            <p:nvPr/>
          </p:nvSpPr>
          <p:spPr bwMode="auto">
            <a:xfrm>
              <a:off x="5473" y="2942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99" name="Rectangle 251"/>
            <p:cNvSpPr>
              <a:spLocks noChangeArrowheads="1"/>
            </p:cNvSpPr>
            <p:nvPr/>
          </p:nvSpPr>
          <p:spPr bwMode="auto">
            <a:xfrm>
              <a:off x="2156" y="3144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0" name="Rectangle 252"/>
            <p:cNvSpPr>
              <a:spLocks noChangeArrowheads="1"/>
            </p:cNvSpPr>
            <p:nvPr/>
          </p:nvSpPr>
          <p:spPr bwMode="auto">
            <a:xfrm>
              <a:off x="2513" y="3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1" name="Rectangle 253"/>
            <p:cNvSpPr>
              <a:spLocks noChangeArrowheads="1"/>
            </p:cNvSpPr>
            <p:nvPr/>
          </p:nvSpPr>
          <p:spPr bwMode="auto">
            <a:xfrm>
              <a:off x="3255" y="3144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2" name="Rectangle 254"/>
            <p:cNvSpPr>
              <a:spLocks noChangeArrowheads="1"/>
            </p:cNvSpPr>
            <p:nvPr/>
          </p:nvSpPr>
          <p:spPr bwMode="auto">
            <a:xfrm>
              <a:off x="3334" y="3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3" name="Rectangle 255"/>
            <p:cNvSpPr>
              <a:spLocks noChangeArrowheads="1"/>
            </p:cNvSpPr>
            <p:nvPr/>
          </p:nvSpPr>
          <p:spPr bwMode="auto">
            <a:xfrm>
              <a:off x="3938" y="3144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4" name="Rectangle 256"/>
            <p:cNvSpPr>
              <a:spLocks noChangeArrowheads="1"/>
            </p:cNvSpPr>
            <p:nvPr/>
          </p:nvSpPr>
          <p:spPr bwMode="auto">
            <a:xfrm>
              <a:off x="4453" y="3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5" name="Rectangle 257"/>
            <p:cNvSpPr>
              <a:spLocks noChangeArrowheads="1"/>
            </p:cNvSpPr>
            <p:nvPr/>
          </p:nvSpPr>
          <p:spPr bwMode="auto">
            <a:xfrm>
              <a:off x="5073" y="3144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6" name="Rectangle 258"/>
            <p:cNvSpPr>
              <a:spLocks noChangeArrowheads="1"/>
            </p:cNvSpPr>
            <p:nvPr/>
          </p:nvSpPr>
          <p:spPr bwMode="auto">
            <a:xfrm>
              <a:off x="5152" y="3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07" name="Rectangle 259"/>
            <p:cNvSpPr>
              <a:spLocks noChangeArrowheads="1"/>
            </p:cNvSpPr>
            <p:nvPr/>
          </p:nvSpPr>
          <p:spPr bwMode="auto">
            <a:xfrm>
              <a:off x="1724" y="312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8" name="Line 260"/>
            <p:cNvSpPr>
              <a:spLocks noChangeShapeType="1"/>
            </p:cNvSpPr>
            <p:nvPr/>
          </p:nvSpPr>
          <p:spPr bwMode="auto">
            <a:xfrm>
              <a:off x="1724" y="3125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09" name="Line 261"/>
            <p:cNvSpPr>
              <a:spLocks noChangeShapeType="1"/>
            </p:cNvSpPr>
            <p:nvPr/>
          </p:nvSpPr>
          <p:spPr bwMode="auto">
            <a:xfrm>
              <a:off x="1724" y="312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0" name="Rectangle 262"/>
            <p:cNvSpPr>
              <a:spLocks noChangeArrowheads="1"/>
            </p:cNvSpPr>
            <p:nvPr/>
          </p:nvSpPr>
          <p:spPr bwMode="auto">
            <a:xfrm>
              <a:off x="1735" y="3125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1" name="Line 263"/>
            <p:cNvSpPr>
              <a:spLocks noChangeShapeType="1"/>
            </p:cNvSpPr>
            <p:nvPr/>
          </p:nvSpPr>
          <p:spPr bwMode="auto">
            <a:xfrm>
              <a:off x="1735" y="3125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2" name="Rectangle 264"/>
            <p:cNvSpPr>
              <a:spLocks noChangeArrowheads="1"/>
            </p:cNvSpPr>
            <p:nvPr/>
          </p:nvSpPr>
          <p:spPr bwMode="auto">
            <a:xfrm>
              <a:off x="2936" y="312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3" name="Line 265"/>
            <p:cNvSpPr>
              <a:spLocks noChangeShapeType="1"/>
            </p:cNvSpPr>
            <p:nvPr/>
          </p:nvSpPr>
          <p:spPr bwMode="auto">
            <a:xfrm>
              <a:off x="2936" y="3125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4" name="Line 266"/>
            <p:cNvSpPr>
              <a:spLocks noChangeShapeType="1"/>
            </p:cNvSpPr>
            <p:nvPr/>
          </p:nvSpPr>
          <p:spPr bwMode="auto">
            <a:xfrm>
              <a:off x="2936" y="312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5" name="Rectangle 267"/>
            <p:cNvSpPr>
              <a:spLocks noChangeArrowheads="1"/>
            </p:cNvSpPr>
            <p:nvPr/>
          </p:nvSpPr>
          <p:spPr bwMode="auto">
            <a:xfrm>
              <a:off x="2947" y="3125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6" name="Line 268"/>
            <p:cNvSpPr>
              <a:spLocks noChangeShapeType="1"/>
            </p:cNvSpPr>
            <p:nvPr/>
          </p:nvSpPr>
          <p:spPr bwMode="auto">
            <a:xfrm>
              <a:off x="2947" y="3125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7" name="Rectangle 269"/>
            <p:cNvSpPr>
              <a:spLocks noChangeArrowheads="1"/>
            </p:cNvSpPr>
            <p:nvPr/>
          </p:nvSpPr>
          <p:spPr bwMode="auto">
            <a:xfrm>
              <a:off x="3644" y="312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8" name="Line 270"/>
            <p:cNvSpPr>
              <a:spLocks noChangeShapeType="1"/>
            </p:cNvSpPr>
            <p:nvPr/>
          </p:nvSpPr>
          <p:spPr bwMode="auto">
            <a:xfrm>
              <a:off x="3644" y="3125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19" name="Line 271"/>
            <p:cNvSpPr>
              <a:spLocks noChangeShapeType="1"/>
            </p:cNvSpPr>
            <p:nvPr/>
          </p:nvSpPr>
          <p:spPr bwMode="auto">
            <a:xfrm>
              <a:off x="3644" y="312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0" name="Rectangle 272"/>
            <p:cNvSpPr>
              <a:spLocks noChangeArrowheads="1"/>
            </p:cNvSpPr>
            <p:nvPr/>
          </p:nvSpPr>
          <p:spPr bwMode="auto">
            <a:xfrm>
              <a:off x="3655" y="3125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1" name="Line 273"/>
            <p:cNvSpPr>
              <a:spLocks noChangeShapeType="1"/>
            </p:cNvSpPr>
            <p:nvPr/>
          </p:nvSpPr>
          <p:spPr bwMode="auto">
            <a:xfrm>
              <a:off x="3655" y="3125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2" name="Rectangle 274"/>
            <p:cNvSpPr>
              <a:spLocks noChangeArrowheads="1"/>
            </p:cNvSpPr>
            <p:nvPr/>
          </p:nvSpPr>
          <p:spPr bwMode="auto">
            <a:xfrm>
              <a:off x="4740" y="3125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3" name="Line 275"/>
            <p:cNvSpPr>
              <a:spLocks noChangeShapeType="1"/>
            </p:cNvSpPr>
            <p:nvPr/>
          </p:nvSpPr>
          <p:spPr bwMode="auto">
            <a:xfrm>
              <a:off x="4740" y="312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4" name="Line 276"/>
            <p:cNvSpPr>
              <a:spLocks noChangeShapeType="1"/>
            </p:cNvSpPr>
            <p:nvPr/>
          </p:nvSpPr>
          <p:spPr bwMode="auto">
            <a:xfrm>
              <a:off x="4740" y="312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5" name="Rectangle 277"/>
            <p:cNvSpPr>
              <a:spLocks noChangeArrowheads="1"/>
            </p:cNvSpPr>
            <p:nvPr/>
          </p:nvSpPr>
          <p:spPr bwMode="auto">
            <a:xfrm>
              <a:off x="4752" y="3125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6" name="Line 278"/>
            <p:cNvSpPr>
              <a:spLocks noChangeShapeType="1"/>
            </p:cNvSpPr>
            <p:nvPr/>
          </p:nvSpPr>
          <p:spPr bwMode="auto">
            <a:xfrm>
              <a:off x="4752" y="3125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7" name="Rectangle 279"/>
            <p:cNvSpPr>
              <a:spLocks noChangeArrowheads="1"/>
            </p:cNvSpPr>
            <p:nvPr/>
          </p:nvSpPr>
          <p:spPr bwMode="auto">
            <a:xfrm>
              <a:off x="5473" y="3125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8" name="Line 280"/>
            <p:cNvSpPr>
              <a:spLocks noChangeShapeType="1"/>
            </p:cNvSpPr>
            <p:nvPr/>
          </p:nvSpPr>
          <p:spPr bwMode="auto">
            <a:xfrm>
              <a:off x="5473" y="3125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29" name="Line 281"/>
            <p:cNvSpPr>
              <a:spLocks noChangeShapeType="1"/>
            </p:cNvSpPr>
            <p:nvPr/>
          </p:nvSpPr>
          <p:spPr bwMode="auto">
            <a:xfrm>
              <a:off x="5473" y="3125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0" name="Rectangle 282"/>
            <p:cNvSpPr>
              <a:spLocks noChangeArrowheads="1"/>
            </p:cNvSpPr>
            <p:nvPr/>
          </p:nvSpPr>
          <p:spPr bwMode="auto">
            <a:xfrm>
              <a:off x="1724" y="3136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1" name="Line 283"/>
            <p:cNvSpPr>
              <a:spLocks noChangeShapeType="1"/>
            </p:cNvSpPr>
            <p:nvPr/>
          </p:nvSpPr>
          <p:spPr bwMode="auto">
            <a:xfrm>
              <a:off x="1724" y="3136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2" name="Rectangle 284"/>
            <p:cNvSpPr>
              <a:spLocks noChangeArrowheads="1"/>
            </p:cNvSpPr>
            <p:nvPr/>
          </p:nvSpPr>
          <p:spPr bwMode="auto">
            <a:xfrm>
              <a:off x="2936" y="3136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3" name="Line 285"/>
            <p:cNvSpPr>
              <a:spLocks noChangeShapeType="1"/>
            </p:cNvSpPr>
            <p:nvPr/>
          </p:nvSpPr>
          <p:spPr bwMode="auto">
            <a:xfrm>
              <a:off x="2936" y="3136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4" name="Rectangle 286"/>
            <p:cNvSpPr>
              <a:spLocks noChangeArrowheads="1"/>
            </p:cNvSpPr>
            <p:nvPr/>
          </p:nvSpPr>
          <p:spPr bwMode="auto">
            <a:xfrm>
              <a:off x="3644" y="3136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5" name="Line 287"/>
            <p:cNvSpPr>
              <a:spLocks noChangeShapeType="1"/>
            </p:cNvSpPr>
            <p:nvPr/>
          </p:nvSpPr>
          <p:spPr bwMode="auto">
            <a:xfrm>
              <a:off x="3644" y="3136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6" name="Rectangle 288"/>
            <p:cNvSpPr>
              <a:spLocks noChangeArrowheads="1"/>
            </p:cNvSpPr>
            <p:nvPr/>
          </p:nvSpPr>
          <p:spPr bwMode="auto">
            <a:xfrm>
              <a:off x="4740" y="3136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7" name="Line 289"/>
            <p:cNvSpPr>
              <a:spLocks noChangeShapeType="1"/>
            </p:cNvSpPr>
            <p:nvPr/>
          </p:nvSpPr>
          <p:spPr bwMode="auto">
            <a:xfrm>
              <a:off x="4740" y="3136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8" name="Rectangle 290"/>
            <p:cNvSpPr>
              <a:spLocks noChangeArrowheads="1"/>
            </p:cNvSpPr>
            <p:nvPr/>
          </p:nvSpPr>
          <p:spPr bwMode="auto">
            <a:xfrm>
              <a:off x="5473" y="3136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9" name="Line 291"/>
            <p:cNvSpPr>
              <a:spLocks noChangeShapeType="1"/>
            </p:cNvSpPr>
            <p:nvPr/>
          </p:nvSpPr>
          <p:spPr bwMode="auto">
            <a:xfrm>
              <a:off x="5473" y="3136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0" name="Rectangle 292"/>
            <p:cNvSpPr>
              <a:spLocks noChangeArrowheads="1"/>
            </p:cNvSpPr>
            <p:nvPr/>
          </p:nvSpPr>
          <p:spPr bwMode="auto">
            <a:xfrm>
              <a:off x="2156" y="3338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1" name="Rectangle 293"/>
            <p:cNvSpPr>
              <a:spLocks noChangeArrowheads="1"/>
            </p:cNvSpPr>
            <p:nvPr/>
          </p:nvSpPr>
          <p:spPr bwMode="auto">
            <a:xfrm>
              <a:off x="2513" y="3338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2" name="Rectangle 294"/>
            <p:cNvSpPr>
              <a:spLocks noChangeArrowheads="1"/>
            </p:cNvSpPr>
            <p:nvPr/>
          </p:nvSpPr>
          <p:spPr bwMode="auto">
            <a:xfrm>
              <a:off x="3255" y="3338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3" name="Rectangle 295"/>
            <p:cNvSpPr>
              <a:spLocks noChangeArrowheads="1"/>
            </p:cNvSpPr>
            <p:nvPr/>
          </p:nvSpPr>
          <p:spPr bwMode="auto">
            <a:xfrm>
              <a:off x="3334" y="3338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4" name="Rectangle 296"/>
            <p:cNvSpPr>
              <a:spLocks noChangeArrowheads="1"/>
            </p:cNvSpPr>
            <p:nvPr/>
          </p:nvSpPr>
          <p:spPr bwMode="auto">
            <a:xfrm>
              <a:off x="3938" y="3338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5" name="Rectangle 297"/>
            <p:cNvSpPr>
              <a:spLocks noChangeArrowheads="1"/>
            </p:cNvSpPr>
            <p:nvPr/>
          </p:nvSpPr>
          <p:spPr bwMode="auto">
            <a:xfrm>
              <a:off x="4453" y="3338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6" name="Rectangle 298"/>
            <p:cNvSpPr>
              <a:spLocks noChangeArrowheads="1"/>
            </p:cNvSpPr>
            <p:nvPr/>
          </p:nvSpPr>
          <p:spPr bwMode="auto">
            <a:xfrm>
              <a:off x="5073" y="3338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7" name="Rectangle 299"/>
            <p:cNvSpPr>
              <a:spLocks noChangeArrowheads="1"/>
            </p:cNvSpPr>
            <p:nvPr/>
          </p:nvSpPr>
          <p:spPr bwMode="auto">
            <a:xfrm>
              <a:off x="5152" y="3338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48" name="Rectangle 300"/>
            <p:cNvSpPr>
              <a:spLocks noChangeArrowheads="1"/>
            </p:cNvSpPr>
            <p:nvPr/>
          </p:nvSpPr>
          <p:spPr bwMode="auto">
            <a:xfrm>
              <a:off x="1724" y="331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9" name="Line 301"/>
            <p:cNvSpPr>
              <a:spLocks noChangeShapeType="1"/>
            </p:cNvSpPr>
            <p:nvPr/>
          </p:nvSpPr>
          <p:spPr bwMode="auto">
            <a:xfrm>
              <a:off x="1724" y="3319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0" name="Line 302"/>
            <p:cNvSpPr>
              <a:spLocks noChangeShapeType="1"/>
            </p:cNvSpPr>
            <p:nvPr/>
          </p:nvSpPr>
          <p:spPr bwMode="auto">
            <a:xfrm>
              <a:off x="1724" y="3319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1" name="Rectangle 303"/>
            <p:cNvSpPr>
              <a:spLocks noChangeArrowheads="1"/>
            </p:cNvSpPr>
            <p:nvPr/>
          </p:nvSpPr>
          <p:spPr bwMode="auto">
            <a:xfrm>
              <a:off x="1735" y="3319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2" name="Line 304"/>
            <p:cNvSpPr>
              <a:spLocks noChangeShapeType="1"/>
            </p:cNvSpPr>
            <p:nvPr/>
          </p:nvSpPr>
          <p:spPr bwMode="auto">
            <a:xfrm>
              <a:off x="1735" y="3319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3" name="Rectangle 305"/>
            <p:cNvSpPr>
              <a:spLocks noChangeArrowheads="1"/>
            </p:cNvSpPr>
            <p:nvPr/>
          </p:nvSpPr>
          <p:spPr bwMode="auto">
            <a:xfrm>
              <a:off x="2936" y="331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4" name="Line 306"/>
            <p:cNvSpPr>
              <a:spLocks noChangeShapeType="1"/>
            </p:cNvSpPr>
            <p:nvPr/>
          </p:nvSpPr>
          <p:spPr bwMode="auto">
            <a:xfrm>
              <a:off x="2936" y="3319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5" name="Line 307"/>
            <p:cNvSpPr>
              <a:spLocks noChangeShapeType="1"/>
            </p:cNvSpPr>
            <p:nvPr/>
          </p:nvSpPr>
          <p:spPr bwMode="auto">
            <a:xfrm>
              <a:off x="2936" y="3319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6" name="Rectangle 308"/>
            <p:cNvSpPr>
              <a:spLocks noChangeArrowheads="1"/>
            </p:cNvSpPr>
            <p:nvPr/>
          </p:nvSpPr>
          <p:spPr bwMode="auto">
            <a:xfrm>
              <a:off x="2947" y="3319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7" name="Line 309"/>
            <p:cNvSpPr>
              <a:spLocks noChangeShapeType="1"/>
            </p:cNvSpPr>
            <p:nvPr/>
          </p:nvSpPr>
          <p:spPr bwMode="auto">
            <a:xfrm>
              <a:off x="2947" y="3319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8" name="Rectangle 310"/>
            <p:cNvSpPr>
              <a:spLocks noChangeArrowheads="1"/>
            </p:cNvSpPr>
            <p:nvPr/>
          </p:nvSpPr>
          <p:spPr bwMode="auto">
            <a:xfrm>
              <a:off x="3644" y="331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9" name="Line 311"/>
            <p:cNvSpPr>
              <a:spLocks noChangeShapeType="1"/>
            </p:cNvSpPr>
            <p:nvPr/>
          </p:nvSpPr>
          <p:spPr bwMode="auto">
            <a:xfrm>
              <a:off x="3644" y="3319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0" name="Line 312"/>
            <p:cNvSpPr>
              <a:spLocks noChangeShapeType="1"/>
            </p:cNvSpPr>
            <p:nvPr/>
          </p:nvSpPr>
          <p:spPr bwMode="auto">
            <a:xfrm>
              <a:off x="3644" y="3319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1" name="Rectangle 313"/>
            <p:cNvSpPr>
              <a:spLocks noChangeArrowheads="1"/>
            </p:cNvSpPr>
            <p:nvPr/>
          </p:nvSpPr>
          <p:spPr bwMode="auto">
            <a:xfrm>
              <a:off x="3655" y="3319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2" name="Line 314"/>
            <p:cNvSpPr>
              <a:spLocks noChangeShapeType="1"/>
            </p:cNvSpPr>
            <p:nvPr/>
          </p:nvSpPr>
          <p:spPr bwMode="auto">
            <a:xfrm>
              <a:off x="3655" y="3319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3" name="Rectangle 315"/>
            <p:cNvSpPr>
              <a:spLocks noChangeArrowheads="1"/>
            </p:cNvSpPr>
            <p:nvPr/>
          </p:nvSpPr>
          <p:spPr bwMode="auto">
            <a:xfrm>
              <a:off x="4740" y="3319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4" name="Line 316"/>
            <p:cNvSpPr>
              <a:spLocks noChangeShapeType="1"/>
            </p:cNvSpPr>
            <p:nvPr/>
          </p:nvSpPr>
          <p:spPr bwMode="auto">
            <a:xfrm>
              <a:off x="4740" y="331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5" name="Line 317"/>
            <p:cNvSpPr>
              <a:spLocks noChangeShapeType="1"/>
            </p:cNvSpPr>
            <p:nvPr/>
          </p:nvSpPr>
          <p:spPr bwMode="auto">
            <a:xfrm>
              <a:off x="4740" y="3319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6" name="Rectangle 318"/>
            <p:cNvSpPr>
              <a:spLocks noChangeArrowheads="1"/>
            </p:cNvSpPr>
            <p:nvPr/>
          </p:nvSpPr>
          <p:spPr bwMode="auto">
            <a:xfrm>
              <a:off x="4752" y="3319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7" name="Line 319"/>
            <p:cNvSpPr>
              <a:spLocks noChangeShapeType="1"/>
            </p:cNvSpPr>
            <p:nvPr/>
          </p:nvSpPr>
          <p:spPr bwMode="auto">
            <a:xfrm>
              <a:off x="4752" y="3319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8" name="Rectangle 320"/>
            <p:cNvSpPr>
              <a:spLocks noChangeArrowheads="1"/>
            </p:cNvSpPr>
            <p:nvPr/>
          </p:nvSpPr>
          <p:spPr bwMode="auto">
            <a:xfrm>
              <a:off x="5473" y="3319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69" name="Line 321"/>
            <p:cNvSpPr>
              <a:spLocks noChangeShapeType="1"/>
            </p:cNvSpPr>
            <p:nvPr/>
          </p:nvSpPr>
          <p:spPr bwMode="auto">
            <a:xfrm>
              <a:off x="5473" y="3319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0" name="Line 322"/>
            <p:cNvSpPr>
              <a:spLocks noChangeShapeType="1"/>
            </p:cNvSpPr>
            <p:nvPr/>
          </p:nvSpPr>
          <p:spPr bwMode="auto">
            <a:xfrm>
              <a:off x="5473" y="3319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1" name="Rectangle 323"/>
            <p:cNvSpPr>
              <a:spLocks noChangeArrowheads="1"/>
            </p:cNvSpPr>
            <p:nvPr/>
          </p:nvSpPr>
          <p:spPr bwMode="auto">
            <a:xfrm>
              <a:off x="1724" y="3330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2" name="Line 324"/>
            <p:cNvSpPr>
              <a:spLocks noChangeShapeType="1"/>
            </p:cNvSpPr>
            <p:nvPr/>
          </p:nvSpPr>
          <p:spPr bwMode="auto">
            <a:xfrm>
              <a:off x="1724" y="3330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3" name="Rectangle 325"/>
            <p:cNvSpPr>
              <a:spLocks noChangeArrowheads="1"/>
            </p:cNvSpPr>
            <p:nvPr/>
          </p:nvSpPr>
          <p:spPr bwMode="auto">
            <a:xfrm>
              <a:off x="2936" y="3330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4" name="Line 326"/>
            <p:cNvSpPr>
              <a:spLocks noChangeShapeType="1"/>
            </p:cNvSpPr>
            <p:nvPr/>
          </p:nvSpPr>
          <p:spPr bwMode="auto">
            <a:xfrm>
              <a:off x="2936" y="3330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5" name="Rectangle 327"/>
            <p:cNvSpPr>
              <a:spLocks noChangeArrowheads="1"/>
            </p:cNvSpPr>
            <p:nvPr/>
          </p:nvSpPr>
          <p:spPr bwMode="auto">
            <a:xfrm>
              <a:off x="3644" y="3330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6" name="Line 328"/>
            <p:cNvSpPr>
              <a:spLocks noChangeShapeType="1"/>
            </p:cNvSpPr>
            <p:nvPr/>
          </p:nvSpPr>
          <p:spPr bwMode="auto">
            <a:xfrm>
              <a:off x="3644" y="3330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7" name="Rectangle 329"/>
            <p:cNvSpPr>
              <a:spLocks noChangeArrowheads="1"/>
            </p:cNvSpPr>
            <p:nvPr/>
          </p:nvSpPr>
          <p:spPr bwMode="auto">
            <a:xfrm>
              <a:off x="4740" y="3330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8" name="Line 330"/>
            <p:cNvSpPr>
              <a:spLocks noChangeShapeType="1"/>
            </p:cNvSpPr>
            <p:nvPr/>
          </p:nvSpPr>
          <p:spPr bwMode="auto">
            <a:xfrm>
              <a:off x="4740" y="3330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79" name="Rectangle 331"/>
            <p:cNvSpPr>
              <a:spLocks noChangeArrowheads="1"/>
            </p:cNvSpPr>
            <p:nvPr/>
          </p:nvSpPr>
          <p:spPr bwMode="auto">
            <a:xfrm>
              <a:off x="5473" y="3330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0" name="Line 332"/>
            <p:cNvSpPr>
              <a:spLocks noChangeShapeType="1"/>
            </p:cNvSpPr>
            <p:nvPr/>
          </p:nvSpPr>
          <p:spPr bwMode="auto">
            <a:xfrm>
              <a:off x="5473" y="3330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1" name="Rectangle 333"/>
            <p:cNvSpPr>
              <a:spLocks noChangeArrowheads="1"/>
            </p:cNvSpPr>
            <p:nvPr/>
          </p:nvSpPr>
          <p:spPr bwMode="auto">
            <a:xfrm>
              <a:off x="2156" y="3532"/>
              <a:ext cx="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1     1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2" name="Rectangle 334"/>
            <p:cNvSpPr>
              <a:spLocks noChangeArrowheads="1"/>
            </p:cNvSpPr>
            <p:nvPr/>
          </p:nvSpPr>
          <p:spPr bwMode="auto">
            <a:xfrm>
              <a:off x="2513" y="3532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3" name="Rectangle 335"/>
            <p:cNvSpPr>
              <a:spLocks noChangeArrowheads="1"/>
            </p:cNvSpPr>
            <p:nvPr/>
          </p:nvSpPr>
          <p:spPr bwMode="auto">
            <a:xfrm>
              <a:off x="3255" y="3532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4" name="Rectangle 336"/>
            <p:cNvSpPr>
              <a:spLocks noChangeArrowheads="1"/>
            </p:cNvSpPr>
            <p:nvPr/>
          </p:nvSpPr>
          <p:spPr bwMode="auto">
            <a:xfrm>
              <a:off x="3334" y="3532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5" name="Rectangle 337"/>
            <p:cNvSpPr>
              <a:spLocks noChangeArrowheads="1"/>
            </p:cNvSpPr>
            <p:nvPr/>
          </p:nvSpPr>
          <p:spPr bwMode="auto">
            <a:xfrm>
              <a:off x="3938" y="3532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0         0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6" name="Rectangle 338"/>
            <p:cNvSpPr>
              <a:spLocks noChangeArrowheads="1"/>
            </p:cNvSpPr>
            <p:nvPr/>
          </p:nvSpPr>
          <p:spPr bwMode="auto">
            <a:xfrm>
              <a:off x="4453" y="3532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7" name="Rectangle 339"/>
            <p:cNvSpPr>
              <a:spLocks noChangeArrowheads="1"/>
            </p:cNvSpPr>
            <p:nvPr/>
          </p:nvSpPr>
          <p:spPr bwMode="auto">
            <a:xfrm>
              <a:off x="5073" y="3532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8" name="Rectangle 340"/>
            <p:cNvSpPr>
              <a:spLocks noChangeArrowheads="1"/>
            </p:cNvSpPr>
            <p:nvPr/>
          </p:nvSpPr>
          <p:spPr bwMode="auto">
            <a:xfrm>
              <a:off x="5152" y="3532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089" name="Rectangle 341"/>
            <p:cNvSpPr>
              <a:spLocks noChangeArrowheads="1"/>
            </p:cNvSpPr>
            <p:nvPr/>
          </p:nvSpPr>
          <p:spPr bwMode="auto">
            <a:xfrm>
              <a:off x="1724" y="3513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0" name="Line 342"/>
            <p:cNvSpPr>
              <a:spLocks noChangeShapeType="1"/>
            </p:cNvSpPr>
            <p:nvPr/>
          </p:nvSpPr>
          <p:spPr bwMode="auto">
            <a:xfrm>
              <a:off x="1724" y="3513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1" name="Line 343"/>
            <p:cNvSpPr>
              <a:spLocks noChangeShapeType="1"/>
            </p:cNvSpPr>
            <p:nvPr/>
          </p:nvSpPr>
          <p:spPr bwMode="auto">
            <a:xfrm>
              <a:off x="1724" y="351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2" name="Rectangle 344"/>
            <p:cNvSpPr>
              <a:spLocks noChangeArrowheads="1"/>
            </p:cNvSpPr>
            <p:nvPr/>
          </p:nvSpPr>
          <p:spPr bwMode="auto">
            <a:xfrm>
              <a:off x="1735" y="3513"/>
              <a:ext cx="120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3" name="Line 345"/>
            <p:cNvSpPr>
              <a:spLocks noChangeShapeType="1"/>
            </p:cNvSpPr>
            <p:nvPr/>
          </p:nvSpPr>
          <p:spPr bwMode="auto">
            <a:xfrm>
              <a:off x="1735" y="3513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4" name="Rectangle 346"/>
            <p:cNvSpPr>
              <a:spLocks noChangeArrowheads="1"/>
            </p:cNvSpPr>
            <p:nvPr/>
          </p:nvSpPr>
          <p:spPr bwMode="auto">
            <a:xfrm>
              <a:off x="2936" y="3513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5" name="Line 347"/>
            <p:cNvSpPr>
              <a:spLocks noChangeShapeType="1"/>
            </p:cNvSpPr>
            <p:nvPr/>
          </p:nvSpPr>
          <p:spPr bwMode="auto">
            <a:xfrm>
              <a:off x="2936" y="3513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6" name="Line 348"/>
            <p:cNvSpPr>
              <a:spLocks noChangeShapeType="1"/>
            </p:cNvSpPr>
            <p:nvPr/>
          </p:nvSpPr>
          <p:spPr bwMode="auto">
            <a:xfrm>
              <a:off x="2936" y="351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7" name="Rectangle 349"/>
            <p:cNvSpPr>
              <a:spLocks noChangeArrowheads="1"/>
            </p:cNvSpPr>
            <p:nvPr/>
          </p:nvSpPr>
          <p:spPr bwMode="auto">
            <a:xfrm>
              <a:off x="2947" y="3513"/>
              <a:ext cx="697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8" name="Line 350"/>
            <p:cNvSpPr>
              <a:spLocks noChangeShapeType="1"/>
            </p:cNvSpPr>
            <p:nvPr/>
          </p:nvSpPr>
          <p:spPr bwMode="auto">
            <a:xfrm>
              <a:off x="2947" y="3513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9" name="Rectangle 351"/>
            <p:cNvSpPr>
              <a:spLocks noChangeArrowheads="1"/>
            </p:cNvSpPr>
            <p:nvPr/>
          </p:nvSpPr>
          <p:spPr bwMode="auto">
            <a:xfrm>
              <a:off x="3644" y="3513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0" name="Line 352"/>
            <p:cNvSpPr>
              <a:spLocks noChangeShapeType="1"/>
            </p:cNvSpPr>
            <p:nvPr/>
          </p:nvSpPr>
          <p:spPr bwMode="auto">
            <a:xfrm>
              <a:off x="3644" y="3513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1" name="Line 353"/>
            <p:cNvSpPr>
              <a:spLocks noChangeShapeType="1"/>
            </p:cNvSpPr>
            <p:nvPr/>
          </p:nvSpPr>
          <p:spPr bwMode="auto">
            <a:xfrm>
              <a:off x="3644" y="351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2" name="Rectangle 354"/>
            <p:cNvSpPr>
              <a:spLocks noChangeArrowheads="1"/>
            </p:cNvSpPr>
            <p:nvPr/>
          </p:nvSpPr>
          <p:spPr bwMode="auto">
            <a:xfrm>
              <a:off x="3655" y="3513"/>
              <a:ext cx="1085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3" name="Line 355"/>
            <p:cNvSpPr>
              <a:spLocks noChangeShapeType="1"/>
            </p:cNvSpPr>
            <p:nvPr/>
          </p:nvSpPr>
          <p:spPr bwMode="auto">
            <a:xfrm>
              <a:off x="3655" y="3513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4" name="Rectangle 356"/>
            <p:cNvSpPr>
              <a:spLocks noChangeArrowheads="1"/>
            </p:cNvSpPr>
            <p:nvPr/>
          </p:nvSpPr>
          <p:spPr bwMode="auto">
            <a:xfrm>
              <a:off x="4740" y="3513"/>
              <a:ext cx="12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5" name="Line 357"/>
            <p:cNvSpPr>
              <a:spLocks noChangeShapeType="1"/>
            </p:cNvSpPr>
            <p:nvPr/>
          </p:nvSpPr>
          <p:spPr bwMode="auto">
            <a:xfrm>
              <a:off x="4740" y="351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6" name="Line 358"/>
            <p:cNvSpPr>
              <a:spLocks noChangeShapeType="1"/>
            </p:cNvSpPr>
            <p:nvPr/>
          </p:nvSpPr>
          <p:spPr bwMode="auto">
            <a:xfrm>
              <a:off x="4740" y="351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7" name="Rectangle 359"/>
            <p:cNvSpPr>
              <a:spLocks noChangeArrowheads="1"/>
            </p:cNvSpPr>
            <p:nvPr/>
          </p:nvSpPr>
          <p:spPr bwMode="auto">
            <a:xfrm>
              <a:off x="4752" y="3513"/>
              <a:ext cx="72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8" name="Line 360"/>
            <p:cNvSpPr>
              <a:spLocks noChangeShapeType="1"/>
            </p:cNvSpPr>
            <p:nvPr/>
          </p:nvSpPr>
          <p:spPr bwMode="auto">
            <a:xfrm>
              <a:off x="4752" y="3513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9" name="Rectangle 361"/>
            <p:cNvSpPr>
              <a:spLocks noChangeArrowheads="1"/>
            </p:cNvSpPr>
            <p:nvPr/>
          </p:nvSpPr>
          <p:spPr bwMode="auto">
            <a:xfrm>
              <a:off x="5473" y="3513"/>
              <a:ext cx="11" cy="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0" name="Line 362"/>
            <p:cNvSpPr>
              <a:spLocks noChangeShapeType="1"/>
            </p:cNvSpPr>
            <p:nvPr/>
          </p:nvSpPr>
          <p:spPr bwMode="auto">
            <a:xfrm>
              <a:off x="5473" y="3513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1" name="Line 363"/>
            <p:cNvSpPr>
              <a:spLocks noChangeShapeType="1"/>
            </p:cNvSpPr>
            <p:nvPr/>
          </p:nvSpPr>
          <p:spPr bwMode="auto">
            <a:xfrm>
              <a:off x="5473" y="3513"/>
              <a:ext cx="1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2" name="Rectangle 364"/>
            <p:cNvSpPr>
              <a:spLocks noChangeArrowheads="1"/>
            </p:cNvSpPr>
            <p:nvPr/>
          </p:nvSpPr>
          <p:spPr bwMode="auto">
            <a:xfrm>
              <a:off x="1724" y="3524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3" name="Line 365"/>
            <p:cNvSpPr>
              <a:spLocks noChangeShapeType="1"/>
            </p:cNvSpPr>
            <p:nvPr/>
          </p:nvSpPr>
          <p:spPr bwMode="auto">
            <a:xfrm>
              <a:off x="1724" y="3524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4" name="Rectangle 366"/>
            <p:cNvSpPr>
              <a:spLocks noChangeArrowheads="1"/>
            </p:cNvSpPr>
            <p:nvPr/>
          </p:nvSpPr>
          <p:spPr bwMode="auto">
            <a:xfrm>
              <a:off x="2936" y="3524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5" name="Line 367"/>
            <p:cNvSpPr>
              <a:spLocks noChangeShapeType="1"/>
            </p:cNvSpPr>
            <p:nvPr/>
          </p:nvSpPr>
          <p:spPr bwMode="auto">
            <a:xfrm>
              <a:off x="2936" y="3524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6" name="Rectangle 368"/>
            <p:cNvSpPr>
              <a:spLocks noChangeArrowheads="1"/>
            </p:cNvSpPr>
            <p:nvPr/>
          </p:nvSpPr>
          <p:spPr bwMode="auto">
            <a:xfrm>
              <a:off x="3644" y="3524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7" name="Line 369"/>
            <p:cNvSpPr>
              <a:spLocks noChangeShapeType="1"/>
            </p:cNvSpPr>
            <p:nvPr/>
          </p:nvSpPr>
          <p:spPr bwMode="auto">
            <a:xfrm>
              <a:off x="3644" y="3524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8" name="Rectangle 370"/>
            <p:cNvSpPr>
              <a:spLocks noChangeArrowheads="1"/>
            </p:cNvSpPr>
            <p:nvPr/>
          </p:nvSpPr>
          <p:spPr bwMode="auto">
            <a:xfrm>
              <a:off x="4740" y="3524"/>
              <a:ext cx="12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9" name="Line 371"/>
            <p:cNvSpPr>
              <a:spLocks noChangeShapeType="1"/>
            </p:cNvSpPr>
            <p:nvPr/>
          </p:nvSpPr>
          <p:spPr bwMode="auto">
            <a:xfrm>
              <a:off x="4740" y="3524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0" name="Rectangle 372"/>
            <p:cNvSpPr>
              <a:spLocks noChangeArrowheads="1"/>
            </p:cNvSpPr>
            <p:nvPr/>
          </p:nvSpPr>
          <p:spPr bwMode="auto">
            <a:xfrm>
              <a:off x="5473" y="3524"/>
              <a:ext cx="11" cy="1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1" name="Line 373"/>
            <p:cNvSpPr>
              <a:spLocks noChangeShapeType="1"/>
            </p:cNvSpPr>
            <p:nvPr/>
          </p:nvSpPr>
          <p:spPr bwMode="auto">
            <a:xfrm>
              <a:off x="5473" y="3524"/>
              <a:ext cx="1" cy="1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2" name="Rectangle 374"/>
            <p:cNvSpPr>
              <a:spLocks noChangeArrowheads="1"/>
            </p:cNvSpPr>
            <p:nvPr/>
          </p:nvSpPr>
          <p:spPr bwMode="auto">
            <a:xfrm>
              <a:off x="2156" y="372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3" name="Rectangle 375"/>
            <p:cNvSpPr>
              <a:spLocks noChangeArrowheads="1"/>
            </p:cNvSpPr>
            <p:nvPr/>
          </p:nvSpPr>
          <p:spPr bwMode="auto">
            <a:xfrm>
              <a:off x="2394" y="3726"/>
              <a:ext cx="1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4" name="Rectangle 376"/>
            <p:cNvSpPr>
              <a:spLocks noChangeArrowheads="1"/>
            </p:cNvSpPr>
            <p:nvPr/>
          </p:nvSpPr>
          <p:spPr bwMode="auto">
            <a:xfrm>
              <a:off x="2513" y="3726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5" name="Rectangle 377"/>
            <p:cNvSpPr>
              <a:spLocks noChangeArrowheads="1"/>
            </p:cNvSpPr>
            <p:nvPr/>
          </p:nvSpPr>
          <p:spPr bwMode="auto">
            <a:xfrm>
              <a:off x="3255" y="3726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6" name="Rectangle 378"/>
            <p:cNvSpPr>
              <a:spLocks noChangeArrowheads="1"/>
            </p:cNvSpPr>
            <p:nvPr/>
          </p:nvSpPr>
          <p:spPr bwMode="auto">
            <a:xfrm>
              <a:off x="3334" y="3726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7" name="Rectangle 379"/>
            <p:cNvSpPr>
              <a:spLocks noChangeArrowheads="1"/>
            </p:cNvSpPr>
            <p:nvPr/>
          </p:nvSpPr>
          <p:spPr bwMode="auto">
            <a:xfrm>
              <a:off x="3938" y="3726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1         0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8" name="Rectangle 380"/>
            <p:cNvSpPr>
              <a:spLocks noChangeArrowheads="1"/>
            </p:cNvSpPr>
            <p:nvPr/>
          </p:nvSpPr>
          <p:spPr bwMode="auto">
            <a:xfrm>
              <a:off x="4453" y="3726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29" name="Rectangle 381"/>
            <p:cNvSpPr>
              <a:spLocks noChangeArrowheads="1"/>
            </p:cNvSpPr>
            <p:nvPr/>
          </p:nvSpPr>
          <p:spPr bwMode="auto">
            <a:xfrm>
              <a:off x="5073" y="3726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30" name="Rectangle 382"/>
            <p:cNvSpPr>
              <a:spLocks noChangeArrowheads="1"/>
            </p:cNvSpPr>
            <p:nvPr/>
          </p:nvSpPr>
          <p:spPr bwMode="auto">
            <a:xfrm>
              <a:off x="5152" y="3726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0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2131" name="Rectangle 383"/>
            <p:cNvSpPr>
              <a:spLocks noChangeArrowheads="1"/>
            </p:cNvSpPr>
            <p:nvPr/>
          </p:nvSpPr>
          <p:spPr bwMode="auto">
            <a:xfrm>
              <a:off x="1724" y="3707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2" name="Line 384"/>
            <p:cNvSpPr>
              <a:spLocks noChangeShapeType="1"/>
            </p:cNvSpPr>
            <p:nvPr/>
          </p:nvSpPr>
          <p:spPr bwMode="auto">
            <a:xfrm>
              <a:off x="1724" y="3707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3" name="Line 385"/>
            <p:cNvSpPr>
              <a:spLocks noChangeShapeType="1"/>
            </p:cNvSpPr>
            <p:nvPr/>
          </p:nvSpPr>
          <p:spPr bwMode="auto">
            <a:xfrm>
              <a:off x="1724" y="370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4" name="Rectangle 386"/>
            <p:cNvSpPr>
              <a:spLocks noChangeArrowheads="1"/>
            </p:cNvSpPr>
            <p:nvPr/>
          </p:nvSpPr>
          <p:spPr bwMode="auto">
            <a:xfrm>
              <a:off x="1735" y="3707"/>
              <a:ext cx="12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5" name="Line 387"/>
            <p:cNvSpPr>
              <a:spLocks noChangeShapeType="1"/>
            </p:cNvSpPr>
            <p:nvPr/>
          </p:nvSpPr>
          <p:spPr bwMode="auto">
            <a:xfrm>
              <a:off x="1735" y="3707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6" name="Rectangle 388"/>
            <p:cNvSpPr>
              <a:spLocks noChangeArrowheads="1"/>
            </p:cNvSpPr>
            <p:nvPr/>
          </p:nvSpPr>
          <p:spPr bwMode="auto">
            <a:xfrm>
              <a:off x="2936" y="3707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7" name="Line 389"/>
            <p:cNvSpPr>
              <a:spLocks noChangeShapeType="1"/>
            </p:cNvSpPr>
            <p:nvPr/>
          </p:nvSpPr>
          <p:spPr bwMode="auto">
            <a:xfrm>
              <a:off x="2936" y="3707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8" name="Line 390"/>
            <p:cNvSpPr>
              <a:spLocks noChangeShapeType="1"/>
            </p:cNvSpPr>
            <p:nvPr/>
          </p:nvSpPr>
          <p:spPr bwMode="auto">
            <a:xfrm>
              <a:off x="2936" y="370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9" name="Rectangle 391"/>
            <p:cNvSpPr>
              <a:spLocks noChangeArrowheads="1"/>
            </p:cNvSpPr>
            <p:nvPr/>
          </p:nvSpPr>
          <p:spPr bwMode="auto">
            <a:xfrm>
              <a:off x="2947" y="3707"/>
              <a:ext cx="697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0" name="Line 392"/>
            <p:cNvSpPr>
              <a:spLocks noChangeShapeType="1"/>
            </p:cNvSpPr>
            <p:nvPr/>
          </p:nvSpPr>
          <p:spPr bwMode="auto">
            <a:xfrm>
              <a:off x="2947" y="3707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1" name="Rectangle 393"/>
            <p:cNvSpPr>
              <a:spLocks noChangeArrowheads="1"/>
            </p:cNvSpPr>
            <p:nvPr/>
          </p:nvSpPr>
          <p:spPr bwMode="auto">
            <a:xfrm>
              <a:off x="3644" y="3707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2" name="Line 394"/>
            <p:cNvSpPr>
              <a:spLocks noChangeShapeType="1"/>
            </p:cNvSpPr>
            <p:nvPr/>
          </p:nvSpPr>
          <p:spPr bwMode="auto">
            <a:xfrm>
              <a:off x="3644" y="3707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3" name="Line 395"/>
            <p:cNvSpPr>
              <a:spLocks noChangeShapeType="1"/>
            </p:cNvSpPr>
            <p:nvPr/>
          </p:nvSpPr>
          <p:spPr bwMode="auto">
            <a:xfrm>
              <a:off x="3644" y="370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4" name="Rectangle 396"/>
            <p:cNvSpPr>
              <a:spLocks noChangeArrowheads="1"/>
            </p:cNvSpPr>
            <p:nvPr/>
          </p:nvSpPr>
          <p:spPr bwMode="auto">
            <a:xfrm>
              <a:off x="3655" y="3707"/>
              <a:ext cx="108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5" name="Line 397"/>
            <p:cNvSpPr>
              <a:spLocks noChangeShapeType="1"/>
            </p:cNvSpPr>
            <p:nvPr/>
          </p:nvSpPr>
          <p:spPr bwMode="auto">
            <a:xfrm>
              <a:off x="3655" y="3707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6" name="Rectangle 398"/>
            <p:cNvSpPr>
              <a:spLocks noChangeArrowheads="1"/>
            </p:cNvSpPr>
            <p:nvPr/>
          </p:nvSpPr>
          <p:spPr bwMode="auto">
            <a:xfrm>
              <a:off x="4740" y="3707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7" name="Line 399"/>
            <p:cNvSpPr>
              <a:spLocks noChangeShapeType="1"/>
            </p:cNvSpPr>
            <p:nvPr/>
          </p:nvSpPr>
          <p:spPr bwMode="auto">
            <a:xfrm>
              <a:off x="4740" y="370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8" name="Line 400"/>
            <p:cNvSpPr>
              <a:spLocks noChangeShapeType="1"/>
            </p:cNvSpPr>
            <p:nvPr/>
          </p:nvSpPr>
          <p:spPr bwMode="auto">
            <a:xfrm>
              <a:off x="4740" y="370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9" name="Rectangle 401"/>
            <p:cNvSpPr>
              <a:spLocks noChangeArrowheads="1"/>
            </p:cNvSpPr>
            <p:nvPr/>
          </p:nvSpPr>
          <p:spPr bwMode="auto">
            <a:xfrm>
              <a:off x="4752" y="3707"/>
              <a:ext cx="72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0" name="Line 402"/>
            <p:cNvSpPr>
              <a:spLocks noChangeShapeType="1"/>
            </p:cNvSpPr>
            <p:nvPr/>
          </p:nvSpPr>
          <p:spPr bwMode="auto">
            <a:xfrm>
              <a:off x="4752" y="3707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1" name="Rectangle 403"/>
            <p:cNvSpPr>
              <a:spLocks noChangeArrowheads="1"/>
            </p:cNvSpPr>
            <p:nvPr/>
          </p:nvSpPr>
          <p:spPr bwMode="auto">
            <a:xfrm>
              <a:off x="5473" y="3707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2" name="Line 404"/>
            <p:cNvSpPr>
              <a:spLocks noChangeShapeType="1"/>
            </p:cNvSpPr>
            <p:nvPr/>
          </p:nvSpPr>
          <p:spPr bwMode="auto">
            <a:xfrm>
              <a:off x="5473" y="3707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3" name="Line 405"/>
            <p:cNvSpPr>
              <a:spLocks noChangeShapeType="1"/>
            </p:cNvSpPr>
            <p:nvPr/>
          </p:nvSpPr>
          <p:spPr bwMode="auto">
            <a:xfrm>
              <a:off x="5473" y="370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4" name="Rectangle 406"/>
            <p:cNvSpPr>
              <a:spLocks noChangeArrowheads="1"/>
            </p:cNvSpPr>
            <p:nvPr/>
          </p:nvSpPr>
          <p:spPr bwMode="auto">
            <a:xfrm>
              <a:off x="1724" y="3719"/>
              <a:ext cx="11" cy="1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5" name="Line 407"/>
            <p:cNvSpPr>
              <a:spLocks noChangeShapeType="1"/>
            </p:cNvSpPr>
            <p:nvPr/>
          </p:nvSpPr>
          <p:spPr bwMode="auto">
            <a:xfrm>
              <a:off x="1724" y="3719"/>
              <a:ext cx="1" cy="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6" name="Rectangle 408"/>
            <p:cNvSpPr>
              <a:spLocks noChangeArrowheads="1"/>
            </p:cNvSpPr>
            <p:nvPr/>
          </p:nvSpPr>
          <p:spPr bwMode="auto">
            <a:xfrm>
              <a:off x="1724" y="3901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7" name="Line 409"/>
            <p:cNvSpPr>
              <a:spLocks noChangeShapeType="1"/>
            </p:cNvSpPr>
            <p:nvPr/>
          </p:nvSpPr>
          <p:spPr bwMode="auto">
            <a:xfrm>
              <a:off x="1724" y="390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8" name="Line 410"/>
            <p:cNvSpPr>
              <a:spLocks noChangeShapeType="1"/>
            </p:cNvSpPr>
            <p:nvPr/>
          </p:nvSpPr>
          <p:spPr bwMode="auto">
            <a:xfrm>
              <a:off x="1724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9" name="Rectangle 411"/>
            <p:cNvSpPr>
              <a:spLocks noChangeArrowheads="1"/>
            </p:cNvSpPr>
            <p:nvPr/>
          </p:nvSpPr>
          <p:spPr bwMode="auto">
            <a:xfrm>
              <a:off x="1724" y="3901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0" name="Line 412"/>
            <p:cNvSpPr>
              <a:spLocks noChangeShapeType="1"/>
            </p:cNvSpPr>
            <p:nvPr/>
          </p:nvSpPr>
          <p:spPr bwMode="auto">
            <a:xfrm>
              <a:off x="1724" y="390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1" name="Line 413"/>
            <p:cNvSpPr>
              <a:spLocks noChangeShapeType="1"/>
            </p:cNvSpPr>
            <p:nvPr/>
          </p:nvSpPr>
          <p:spPr bwMode="auto">
            <a:xfrm>
              <a:off x="1724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2" name="Rectangle 414"/>
            <p:cNvSpPr>
              <a:spLocks noChangeArrowheads="1"/>
            </p:cNvSpPr>
            <p:nvPr/>
          </p:nvSpPr>
          <p:spPr bwMode="auto">
            <a:xfrm>
              <a:off x="1735" y="3901"/>
              <a:ext cx="120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3" name="Line 415"/>
            <p:cNvSpPr>
              <a:spLocks noChangeShapeType="1"/>
            </p:cNvSpPr>
            <p:nvPr/>
          </p:nvSpPr>
          <p:spPr bwMode="auto">
            <a:xfrm>
              <a:off x="1735" y="3901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4" name="Rectangle 416"/>
            <p:cNvSpPr>
              <a:spLocks noChangeArrowheads="1"/>
            </p:cNvSpPr>
            <p:nvPr/>
          </p:nvSpPr>
          <p:spPr bwMode="auto">
            <a:xfrm>
              <a:off x="2936" y="3719"/>
              <a:ext cx="11" cy="1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5" name="Line 417"/>
            <p:cNvSpPr>
              <a:spLocks noChangeShapeType="1"/>
            </p:cNvSpPr>
            <p:nvPr/>
          </p:nvSpPr>
          <p:spPr bwMode="auto">
            <a:xfrm>
              <a:off x="2936" y="3719"/>
              <a:ext cx="1" cy="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6" name="Rectangle 418"/>
            <p:cNvSpPr>
              <a:spLocks noChangeArrowheads="1"/>
            </p:cNvSpPr>
            <p:nvPr/>
          </p:nvSpPr>
          <p:spPr bwMode="auto">
            <a:xfrm>
              <a:off x="2936" y="3901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7" name="Line 419"/>
            <p:cNvSpPr>
              <a:spLocks noChangeShapeType="1"/>
            </p:cNvSpPr>
            <p:nvPr/>
          </p:nvSpPr>
          <p:spPr bwMode="auto">
            <a:xfrm>
              <a:off x="2936" y="390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8" name="Line 420"/>
            <p:cNvSpPr>
              <a:spLocks noChangeShapeType="1"/>
            </p:cNvSpPr>
            <p:nvPr/>
          </p:nvSpPr>
          <p:spPr bwMode="auto">
            <a:xfrm>
              <a:off x="2936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9" name="Rectangle 421"/>
            <p:cNvSpPr>
              <a:spLocks noChangeArrowheads="1"/>
            </p:cNvSpPr>
            <p:nvPr/>
          </p:nvSpPr>
          <p:spPr bwMode="auto">
            <a:xfrm>
              <a:off x="2947" y="3901"/>
              <a:ext cx="697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0" name="Line 422"/>
            <p:cNvSpPr>
              <a:spLocks noChangeShapeType="1"/>
            </p:cNvSpPr>
            <p:nvPr/>
          </p:nvSpPr>
          <p:spPr bwMode="auto">
            <a:xfrm>
              <a:off x="2947" y="3901"/>
              <a:ext cx="69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1" name="Rectangle 423"/>
            <p:cNvSpPr>
              <a:spLocks noChangeArrowheads="1"/>
            </p:cNvSpPr>
            <p:nvPr/>
          </p:nvSpPr>
          <p:spPr bwMode="auto">
            <a:xfrm>
              <a:off x="3644" y="3719"/>
              <a:ext cx="11" cy="1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2" name="Line 424"/>
            <p:cNvSpPr>
              <a:spLocks noChangeShapeType="1"/>
            </p:cNvSpPr>
            <p:nvPr/>
          </p:nvSpPr>
          <p:spPr bwMode="auto">
            <a:xfrm>
              <a:off x="3644" y="3719"/>
              <a:ext cx="1" cy="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3" name="Rectangle 425"/>
            <p:cNvSpPr>
              <a:spLocks noChangeArrowheads="1"/>
            </p:cNvSpPr>
            <p:nvPr/>
          </p:nvSpPr>
          <p:spPr bwMode="auto">
            <a:xfrm>
              <a:off x="3644" y="3901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4" name="Line 426"/>
            <p:cNvSpPr>
              <a:spLocks noChangeShapeType="1"/>
            </p:cNvSpPr>
            <p:nvPr/>
          </p:nvSpPr>
          <p:spPr bwMode="auto">
            <a:xfrm>
              <a:off x="3644" y="390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5" name="Line 427"/>
            <p:cNvSpPr>
              <a:spLocks noChangeShapeType="1"/>
            </p:cNvSpPr>
            <p:nvPr/>
          </p:nvSpPr>
          <p:spPr bwMode="auto">
            <a:xfrm>
              <a:off x="3644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6" name="Rectangle 428"/>
            <p:cNvSpPr>
              <a:spLocks noChangeArrowheads="1"/>
            </p:cNvSpPr>
            <p:nvPr/>
          </p:nvSpPr>
          <p:spPr bwMode="auto">
            <a:xfrm>
              <a:off x="3655" y="3901"/>
              <a:ext cx="1085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7" name="Line 429"/>
            <p:cNvSpPr>
              <a:spLocks noChangeShapeType="1"/>
            </p:cNvSpPr>
            <p:nvPr/>
          </p:nvSpPr>
          <p:spPr bwMode="auto">
            <a:xfrm>
              <a:off x="3655" y="3901"/>
              <a:ext cx="108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8" name="Rectangle 430"/>
            <p:cNvSpPr>
              <a:spLocks noChangeArrowheads="1"/>
            </p:cNvSpPr>
            <p:nvPr/>
          </p:nvSpPr>
          <p:spPr bwMode="auto">
            <a:xfrm>
              <a:off x="4740" y="3719"/>
              <a:ext cx="12" cy="1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9" name="Line 431"/>
            <p:cNvSpPr>
              <a:spLocks noChangeShapeType="1"/>
            </p:cNvSpPr>
            <p:nvPr/>
          </p:nvSpPr>
          <p:spPr bwMode="auto">
            <a:xfrm>
              <a:off x="4740" y="3719"/>
              <a:ext cx="1" cy="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0" name="Rectangle 432"/>
            <p:cNvSpPr>
              <a:spLocks noChangeArrowheads="1"/>
            </p:cNvSpPr>
            <p:nvPr/>
          </p:nvSpPr>
          <p:spPr bwMode="auto">
            <a:xfrm>
              <a:off x="4740" y="3901"/>
              <a:ext cx="12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1" name="Line 433"/>
            <p:cNvSpPr>
              <a:spLocks noChangeShapeType="1"/>
            </p:cNvSpPr>
            <p:nvPr/>
          </p:nvSpPr>
          <p:spPr bwMode="auto">
            <a:xfrm>
              <a:off x="4740" y="390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2" name="Line 434"/>
            <p:cNvSpPr>
              <a:spLocks noChangeShapeType="1"/>
            </p:cNvSpPr>
            <p:nvPr/>
          </p:nvSpPr>
          <p:spPr bwMode="auto">
            <a:xfrm>
              <a:off x="4740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3" name="Rectangle 435"/>
            <p:cNvSpPr>
              <a:spLocks noChangeArrowheads="1"/>
            </p:cNvSpPr>
            <p:nvPr/>
          </p:nvSpPr>
          <p:spPr bwMode="auto">
            <a:xfrm>
              <a:off x="4752" y="3901"/>
              <a:ext cx="72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4" name="Line 436"/>
            <p:cNvSpPr>
              <a:spLocks noChangeShapeType="1"/>
            </p:cNvSpPr>
            <p:nvPr/>
          </p:nvSpPr>
          <p:spPr bwMode="auto">
            <a:xfrm>
              <a:off x="4752" y="3901"/>
              <a:ext cx="7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5" name="Rectangle 437"/>
            <p:cNvSpPr>
              <a:spLocks noChangeArrowheads="1"/>
            </p:cNvSpPr>
            <p:nvPr/>
          </p:nvSpPr>
          <p:spPr bwMode="auto">
            <a:xfrm>
              <a:off x="5473" y="3719"/>
              <a:ext cx="11" cy="1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6" name="Line 438"/>
            <p:cNvSpPr>
              <a:spLocks noChangeShapeType="1"/>
            </p:cNvSpPr>
            <p:nvPr/>
          </p:nvSpPr>
          <p:spPr bwMode="auto">
            <a:xfrm>
              <a:off x="5473" y="3719"/>
              <a:ext cx="1" cy="1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7" name="Rectangle 439"/>
            <p:cNvSpPr>
              <a:spLocks noChangeArrowheads="1"/>
            </p:cNvSpPr>
            <p:nvPr/>
          </p:nvSpPr>
          <p:spPr bwMode="auto">
            <a:xfrm>
              <a:off x="5473" y="3901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8" name="Line 440"/>
            <p:cNvSpPr>
              <a:spLocks noChangeShapeType="1"/>
            </p:cNvSpPr>
            <p:nvPr/>
          </p:nvSpPr>
          <p:spPr bwMode="auto">
            <a:xfrm>
              <a:off x="5473" y="390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9" name="Line 441"/>
            <p:cNvSpPr>
              <a:spLocks noChangeShapeType="1"/>
            </p:cNvSpPr>
            <p:nvPr/>
          </p:nvSpPr>
          <p:spPr bwMode="auto">
            <a:xfrm>
              <a:off x="5473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0" name="Rectangle 442"/>
            <p:cNvSpPr>
              <a:spLocks noChangeArrowheads="1"/>
            </p:cNvSpPr>
            <p:nvPr/>
          </p:nvSpPr>
          <p:spPr bwMode="auto">
            <a:xfrm>
              <a:off x="5473" y="3901"/>
              <a:ext cx="11" cy="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1" name="Line 443"/>
            <p:cNvSpPr>
              <a:spLocks noChangeShapeType="1"/>
            </p:cNvSpPr>
            <p:nvPr/>
          </p:nvSpPr>
          <p:spPr bwMode="auto">
            <a:xfrm>
              <a:off x="5473" y="3901"/>
              <a:ext cx="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2" name="Line 444"/>
            <p:cNvSpPr>
              <a:spLocks noChangeShapeType="1"/>
            </p:cNvSpPr>
            <p:nvPr/>
          </p:nvSpPr>
          <p:spPr bwMode="auto">
            <a:xfrm>
              <a:off x="5473" y="3901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3" name="Rectangle 445"/>
            <p:cNvSpPr>
              <a:spLocks noChangeArrowheads="1"/>
            </p:cNvSpPr>
            <p:nvPr/>
          </p:nvSpPr>
          <p:spPr bwMode="auto">
            <a:xfrm>
              <a:off x="1773" y="3917"/>
              <a:ext cx="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zh-CN" altLang="en-US" sz="24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50" name="Date Placeholder 4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3DBC-DEA7-4A14-B7D4-A7607E194959}" type="datetime1">
              <a:rPr lang="en-US" smtClean="0"/>
              <a:t>5/20/2017</a:t>
            </a:fld>
            <a:endParaRPr lang="en-US"/>
          </a:p>
        </p:txBody>
      </p:sp>
      <p:sp>
        <p:nvSpPr>
          <p:cNvPr id="451" name="Slide Number Placeholder 4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23</a:t>
            </a:fld>
            <a:endParaRPr lang="en-US"/>
          </a:p>
        </p:txBody>
      </p:sp>
      <p:sp>
        <p:nvSpPr>
          <p:cNvPr id="452" name="Footer Placeholder 4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92D050"/>
                </a:solidFill>
              </a:rPr>
              <a:t>State Diagrams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86800" cy="5165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sequential circuit function can be represented in graphical form as a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state diagram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with the following components: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with the state name in it for each state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directed arc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Present 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Next State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for each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state transition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 label on each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directed arc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values which causes the </a:t>
            </a:r>
            <a:r>
              <a:rPr lang="en-US" altLang="zh-CN" u="sng" dirty="0" smtClean="0">
                <a:latin typeface="Times New Roman" pitchFamily="18" charset="0"/>
                <a:cs typeface="Times New Roman" pitchFamily="18" charset="0"/>
              </a:rPr>
              <a:t>state transition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and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 label: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On each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circle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value produced, or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On each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directed arc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with the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value produced</a:t>
            </a:r>
            <a:r>
              <a:rPr lang="en-US" altLang="zh-CN" sz="2000" dirty="0" smtClean="0"/>
              <a:t>.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 </a:t>
            </a:r>
            <a:r>
              <a:rPr lang="en-US" altLang="zh-CN">
                <a:latin typeface="Comic Sans MS" pitchFamily="66" charset="0"/>
              </a:rPr>
              <a:t>PJF - </a:t>
            </a:r>
            <a:fld id="{82B4AA2D-8D97-4999-8669-C21EC160889A}" type="slidenum">
              <a:rPr lang="en-US" altLang="zh-CN">
                <a:latin typeface="Comic Sans MS" pitchFamily="66" charset="0"/>
              </a:rPr>
              <a:pPr>
                <a:defRPr/>
              </a:pPr>
              <a:t>24</a:t>
            </a:fld>
            <a:endParaRPr lang="en-US" altLang="zh-CN">
              <a:latin typeface="Comic Sans MS" pitchFamily="6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3D51-5598-49A4-BA6E-08F921856241}" type="datetime1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92D050"/>
                </a:solidFill>
              </a:rPr>
              <a:t>Example: State Diagram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5600"/>
            <a:ext cx="7772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Diagram gets</a:t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confusing for</a:t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large circuits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For small circuits,</a:t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usually easier to</a:t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understand than</a:t>
            </a:r>
            <a:b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the state table</a:t>
            </a:r>
          </a:p>
        </p:txBody>
      </p:sp>
      <p:sp>
        <p:nvSpPr>
          <p:cNvPr id="33799" name="Rectangle 48"/>
          <p:cNvSpPr>
            <a:spLocks noChangeArrowheads="1"/>
          </p:cNvSpPr>
          <p:nvPr/>
        </p:nvSpPr>
        <p:spPr bwMode="auto">
          <a:xfrm>
            <a:off x="3505200" y="1295400"/>
            <a:ext cx="55626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727450" y="1355725"/>
            <a:ext cx="5329238" cy="3725863"/>
            <a:chOff x="2348" y="854"/>
            <a:chExt cx="3357" cy="2347"/>
          </a:xfrm>
        </p:grpSpPr>
        <p:sp>
          <p:nvSpPr>
            <p:cNvPr id="33801" name="Freeform 5"/>
            <p:cNvSpPr>
              <a:spLocks/>
            </p:cNvSpPr>
            <p:nvPr/>
          </p:nvSpPr>
          <p:spPr bwMode="auto">
            <a:xfrm>
              <a:off x="3053" y="1277"/>
              <a:ext cx="430" cy="431"/>
            </a:xfrm>
            <a:custGeom>
              <a:avLst/>
              <a:gdLst>
                <a:gd name="T0" fmla="*/ 3 w 430"/>
                <a:gd name="T1" fmla="*/ 256 h 431"/>
                <a:gd name="T2" fmla="*/ 16 w 430"/>
                <a:gd name="T3" fmla="*/ 298 h 431"/>
                <a:gd name="T4" fmla="*/ 47 w 430"/>
                <a:gd name="T5" fmla="*/ 351 h 431"/>
                <a:gd name="T6" fmla="*/ 94 w 430"/>
                <a:gd name="T7" fmla="*/ 392 h 431"/>
                <a:gd name="T8" fmla="*/ 129 w 430"/>
                <a:gd name="T9" fmla="*/ 412 h 431"/>
                <a:gd name="T10" fmla="*/ 170 w 430"/>
                <a:gd name="T11" fmla="*/ 425 h 431"/>
                <a:gd name="T12" fmla="*/ 212 w 430"/>
                <a:gd name="T13" fmla="*/ 431 h 431"/>
                <a:gd name="T14" fmla="*/ 247 w 430"/>
                <a:gd name="T15" fmla="*/ 427 h 431"/>
                <a:gd name="T16" fmla="*/ 287 w 430"/>
                <a:gd name="T17" fmla="*/ 418 h 431"/>
                <a:gd name="T18" fmla="*/ 334 w 430"/>
                <a:gd name="T19" fmla="*/ 392 h 431"/>
                <a:gd name="T20" fmla="*/ 403 w 430"/>
                <a:gd name="T21" fmla="*/ 316 h 431"/>
                <a:gd name="T22" fmla="*/ 419 w 430"/>
                <a:gd name="T23" fmla="*/ 278 h 431"/>
                <a:gd name="T24" fmla="*/ 428 w 430"/>
                <a:gd name="T25" fmla="*/ 236 h 431"/>
                <a:gd name="T26" fmla="*/ 428 w 430"/>
                <a:gd name="T27" fmla="*/ 204 h 431"/>
                <a:gd name="T28" fmla="*/ 423 w 430"/>
                <a:gd name="T29" fmla="*/ 158 h 431"/>
                <a:gd name="T30" fmla="*/ 406 w 430"/>
                <a:gd name="T31" fmla="*/ 120 h 431"/>
                <a:gd name="T32" fmla="*/ 381 w 430"/>
                <a:gd name="T33" fmla="*/ 76 h 431"/>
                <a:gd name="T34" fmla="*/ 334 w 430"/>
                <a:gd name="T35" fmla="*/ 36 h 431"/>
                <a:gd name="T36" fmla="*/ 287 w 430"/>
                <a:gd name="T37" fmla="*/ 11 h 431"/>
                <a:gd name="T38" fmla="*/ 247 w 430"/>
                <a:gd name="T39" fmla="*/ 2 h 431"/>
                <a:gd name="T40" fmla="*/ 170 w 430"/>
                <a:gd name="T41" fmla="*/ 4 h 431"/>
                <a:gd name="T42" fmla="*/ 129 w 430"/>
                <a:gd name="T43" fmla="*/ 16 h 431"/>
                <a:gd name="T44" fmla="*/ 94 w 430"/>
                <a:gd name="T45" fmla="*/ 36 h 431"/>
                <a:gd name="T46" fmla="*/ 36 w 430"/>
                <a:gd name="T47" fmla="*/ 95 h 431"/>
                <a:gd name="T48" fmla="*/ 16 w 430"/>
                <a:gd name="T49" fmla="*/ 129 h 431"/>
                <a:gd name="T50" fmla="*/ 3 w 430"/>
                <a:gd name="T51" fmla="*/ 171 h 431"/>
                <a:gd name="T52" fmla="*/ 21 w 430"/>
                <a:gd name="T53" fmla="*/ 214 h 431"/>
                <a:gd name="T54" fmla="*/ 27 w 430"/>
                <a:gd name="T55" fmla="*/ 165 h 431"/>
                <a:gd name="T56" fmla="*/ 40 w 430"/>
                <a:gd name="T57" fmla="*/ 131 h 431"/>
                <a:gd name="T58" fmla="*/ 60 w 430"/>
                <a:gd name="T59" fmla="*/ 96 h 431"/>
                <a:gd name="T60" fmla="*/ 83 w 430"/>
                <a:gd name="T61" fmla="*/ 73 h 431"/>
                <a:gd name="T62" fmla="*/ 112 w 430"/>
                <a:gd name="T63" fmla="*/ 49 h 431"/>
                <a:gd name="T64" fmla="*/ 147 w 430"/>
                <a:gd name="T65" fmla="*/ 33 h 431"/>
                <a:gd name="T66" fmla="*/ 183 w 430"/>
                <a:gd name="T67" fmla="*/ 24 h 431"/>
                <a:gd name="T68" fmla="*/ 243 w 430"/>
                <a:gd name="T69" fmla="*/ 24 h 431"/>
                <a:gd name="T70" fmla="*/ 279 w 430"/>
                <a:gd name="T71" fmla="*/ 33 h 431"/>
                <a:gd name="T72" fmla="*/ 323 w 430"/>
                <a:gd name="T73" fmla="*/ 55 h 431"/>
                <a:gd name="T74" fmla="*/ 363 w 430"/>
                <a:gd name="T75" fmla="*/ 91 h 431"/>
                <a:gd name="T76" fmla="*/ 385 w 430"/>
                <a:gd name="T77" fmla="*/ 122 h 431"/>
                <a:gd name="T78" fmla="*/ 397 w 430"/>
                <a:gd name="T79" fmla="*/ 156 h 431"/>
                <a:gd name="T80" fmla="*/ 406 w 430"/>
                <a:gd name="T81" fmla="*/ 193 h 431"/>
                <a:gd name="T82" fmla="*/ 406 w 430"/>
                <a:gd name="T83" fmla="*/ 222 h 431"/>
                <a:gd name="T84" fmla="*/ 401 w 430"/>
                <a:gd name="T85" fmla="*/ 262 h 431"/>
                <a:gd name="T86" fmla="*/ 388 w 430"/>
                <a:gd name="T87" fmla="*/ 296 h 431"/>
                <a:gd name="T88" fmla="*/ 336 w 430"/>
                <a:gd name="T89" fmla="*/ 363 h 431"/>
                <a:gd name="T90" fmla="*/ 287 w 430"/>
                <a:gd name="T91" fmla="*/ 394 h 431"/>
                <a:gd name="T92" fmla="*/ 252 w 430"/>
                <a:gd name="T93" fmla="*/ 403 h 431"/>
                <a:gd name="T94" fmla="*/ 212 w 430"/>
                <a:gd name="T95" fmla="*/ 409 h 431"/>
                <a:gd name="T96" fmla="*/ 183 w 430"/>
                <a:gd name="T97" fmla="*/ 405 h 431"/>
                <a:gd name="T98" fmla="*/ 147 w 430"/>
                <a:gd name="T99" fmla="*/ 396 h 431"/>
                <a:gd name="T100" fmla="*/ 112 w 430"/>
                <a:gd name="T101" fmla="*/ 380 h 431"/>
                <a:gd name="T102" fmla="*/ 78 w 430"/>
                <a:gd name="T103" fmla="*/ 351 h 431"/>
                <a:gd name="T104" fmla="*/ 43 w 430"/>
                <a:gd name="T105" fmla="*/ 305 h 431"/>
                <a:gd name="T106" fmla="*/ 31 w 430"/>
                <a:gd name="T107" fmla="*/ 271 h 431"/>
                <a:gd name="T108" fmla="*/ 21 w 430"/>
                <a:gd name="T109" fmla="*/ 234 h 43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0"/>
                <a:gd name="T166" fmla="*/ 0 h 431"/>
                <a:gd name="T167" fmla="*/ 430 w 430"/>
                <a:gd name="T168" fmla="*/ 431 h 43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0" h="431">
                  <a:moveTo>
                    <a:pt x="0" y="214"/>
                  </a:moveTo>
                  <a:lnTo>
                    <a:pt x="0" y="234"/>
                  </a:lnTo>
                  <a:lnTo>
                    <a:pt x="1" y="247"/>
                  </a:lnTo>
                  <a:lnTo>
                    <a:pt x="3" y="256"/>
                  </a:lnTo>
                  <a:lnTo>
                    <a:pt x="5" y="269"/>
                  </a:lnTo>
                  <a:lnTo>
                    <a:pt x="9" y="278"/>
                  </a:lnTo>
                  <a:lnTo>
                    <a:pt x="11" y="287"/>
                  </a:lnTo>
                  <a:lnTo>
                    <a:pt x="16" y="298"/>
                  </a:lnTo>
                  <a:lnTo>
                    <a:pt x="21" y="307"/>
                  </a:lnTo>
                  <a:lnTo>
                    <a:pt x="25" y="316"/>
                  </a:lnTo>
                  <a:lnTo>
                    <a:pt x="36" y="334"/>
                  </a:lnTo>
                  <a:lnTo>
                    <a:pt x="47" y="351"/>
                  </a:lnTo>
                  <a:lnTo>
                    <a:pt x="54" y="358"/>
                  </a:lnTo>
                  <a:lnTo>
                    <a:pt x="60" y="365"/>
                  </a:lnTo>
                  <a:lnTo>
                    <a:pt x="76" y="382"/>
                  </a:lnTo>
                  <a:lnTo>
                    <a:pt x="94" y="392"/>
                  </a:lnTo>
                  <a:lnTo>
                    <a:pt x="101" y="398"/>
                  </a:lnTo>
                  <a:lnTo>
                    <a:pt x="110" y="403"/>
                  </a:lnTo>
                  <a:lnTo>
                    <a:pt x="120" y="407"/>
                  </a:lnTo>
                  <a:lnTo>
                    <a:pt x="129" y="412"/>
                  </a:lnTo>
                  <a:lnTo>
                    <a:pt x="139" y="418"/>
                  </a:lnTo>
                  <a:lnTo>
                    <a:pt x="149" y="420"/>
                  </a:lnTo>
                  <a:lnTo>
                    <a:pt x="158" y="423"/>
                  </a:lnTo>
                  <a:lnTo>
                    <a:pt x="170" y="425"/>
                  </a:lnTo>
                  <a:lnTo>
                    <a:pt x="179" y="427"/>
                  </a:lnTo>
                  <a:lnTo>
                    <a:pt x="190" y="429"/>
                  </a:lnTo>
                  <a:lnTo>
                    <a:pt x="201" y="429"/>
                  </a:lnTo>
                  <a:lnTo>
                    <a:pt x="212" y="431"/>
                  </a:lnTo>
                  <a:lnTo>
                    <a:pt x="216" y="431"/>
                  </a:lnTo>
                  <a:lnTo>
                    <a:pt x="225" y="429"/>
                  </a:lnTo>
                  <a:lnTo>
                    <a:pt x="234" y="429"/>
                  </a:lnTo>
                  <a:lnTo>
                    <a:pt x="247" y="427"/>
                  </a:lnTo>
                  <a:lnTo>
                    <a:pt x="256" y="425"/>
                  </a:lnTo>
                  <a:lnTo>
                    <a:pt x="268" y="423"/>
                  </a:lnTo>
                  <a:lnTo>
                    <a:pt x="278" y="420"/>
                  </a:lnTo>
                  <a:lnTo>
                    <a:pt x="287" y="418"/>
                  </a:lnTo>
                  <a:lnTo>
                    <a:pt x="297" y="412"/>
                  </a:lnTo>
                  <a:lnTo>
                    <a:pt x="307" y="407"/>
                  </a:lnTo>
                  <a:lnTo>
                    <a:pt x="316" y="403"/>
                  </a:lnTo>
                  <a:lnTo>
                    <a:pt x="334" y="392"/>
                  </a:lnTo>
                  <a:lnTo>
                    <a:pt x="350" y="382"/>
                  </a:lnTo>
                  <a:lnTo>
                    <a:pt x="381" y="351"/>
                  </a:lnTo>
                  <a:lnTo>
                    <a:pt x="392" y="334"/>
                  </a:lnTo>
                  <a:lnTo>
                    <a:pt x="403" y="316"/>
                  </a:lnTo>
                  <a:lnTo>
                    <a:pt x="406" y="307"/>
                  </a:lnTo>
                  <a:lnTo>
                    <a:pt x="412" y="298"/>
                  </a:lnTo>
                  <a:lnTo>
                    <a:pt x="417" y="287"/>
                  </a:lnTo>
                  <a:lnTo>
                    <a:pt x="419" y="278"/>
                  </a:lnTo>
                  <a:lnTo>
                    <a:pt x="423" y="269"/>
                  </a:lnTo>
                  <a:lnTo>
                    <a:pt x="425" y="256"/>
                  </a:lnTo>
                  <a:lnTo>
                    <a:pt x="426" y="247"/>
                  </a:lnTo>
                  <a:lnTo>
                    <a:pt x="428" y="236"/>
                  </a:lnTo>
                  <a:lnTo>
                    <a:pt x="428" y="225"/>
                  </a:lnTo>
                  <a:lnTo>
                    <a:pt x="430" y="216"/>
                  </a:lnTo>
                  <a:lnTo>
                    <a:pt x="430" y="213"/>
                  </a:lnTo>
                  <a:lnTo>
                    <a:pt x="428" y="204"/>
                  </a:lnTo>
                  <a:lnTo>
                    <a:pt x="428" y="193"/>
                  </a:lnTo>
                  <a:lnTo>
                    <a:pt x="426" y="180"/>
                  </a:lnTo>
                  <a:lnTo>
                    <a:pt x="425" y="171"/>
                  </a:lnTo>
                  <a:lnTo>
                    <a:pt x="423" y="158"/>
                  </a:lnTo>
                  <a:lnTo>
                    <a:pt x="419" y="149"/>
                  </a:lnTo>
                  <a:lnTo>
                    <a:pt x="417" y="140"/>
                  </a:lnTo>
                  <a:lnTo>
                    <a:pt x="412" y="129"/>
                  </a:lnTo>
                  <a:lnTo>
                    <a:pt x="406" y="120"/>
                  </a:lnTo>
                  <a:lnTo>
                    <a:pt x="403" y="111"/>
                  </a:lnTo>
                  <a:lnTo>
                    <a:pt x="397" y="102"/>
                  </a:lnTo>
                  <a:lnTo>
                    <a:pt x="392" y="95"/>
                  </a:lnTo>
                  <a:lnTo>
                    <a:pt x="381" y="76"/>
                  </a:lnTo>
                  <a:lnTo>
                    <a:pt x="365" y="60"/>
                  </a:lnTo>
                  <a:lnTo>
                    <a:pt x="357" y="55"/>
                  </a:lnTo>
                  <a:lnTo>
                    <a:pt x="350" y="47"/>
                  </a:lnTo>
                  <a:lnTo>
                    <a:pt x="334" y="36"/>
                  </a:lnTo>
                  <a:lnTo>
                    <a:pt x="316" y="26"/>
                  </a:lnTo>
                  <a:lnTo>
                    <a:pt x="307" y="22"/>
                  </a:lnTo>
                  <a:lnTo>
                    <a:pt x="297" y="16"/>
                  </a:lnTo>
                  <a:lnTo>
                    <a:pt x="287" y="11"/>
                  </a:lnTo>
                  <a:lnTo>
                    <a:pt x="278" y="9"/>
                  </a:lnTo>
                  <a:lnTo>
                    <a:pt x="268" y="6"/>
                  </a:lnTo>
                  <a:lnTo>
                    <a:pt x="256" y="4"/>
                  </a:lnTo>
                  <a:lnTo>
                    <a:pt x="247" y="2"/>
                  </a:lnTo>
                  <a:lnTo>
                    <a:pt x="236" y="0"/>
                  </a:lnTo>
                  <a:lnTo>
                    <a:pt x="192" y="0"/>
                  </a:lnTo>
                  <a:lnTo>
                    <a:pt x="179" y="2"/>
                  </a:lnTo>
                  <a:lnTo>
                    <a:pt x="170" y="4"/>
                  </a:lnTo>
                  <a:lnTo>
                    <a:pt x="158" y="6"/>
                  </a:lnTo>
                  <a:lnTo>
                    <a:pt x="149" y="9"/>
                  </a:lnTo>
                  <a:lnTo>
                    <a:pt x="139" y="11"/>
                  </a:lnTo>
                  <a:lnTo>
                    <a:pt x="129" y="16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01" y="31"/>
                  </a:lnTo>
                  <a:lnTo>
                    <a:pt x="94" y="36"/>
                  </a:lnTo>
                  <a:lnTo>
                    <a:pt x="76" y="47"/>
                  </a:lnTo>
                  <a:lnTo>
                    <a:pt x="61" y="62"/>
                  </a:lnTo>
                  <a:lnTo>
                    <a:pt x="47" y="76"/>
                  </a:lnTo>
                  <a:lnTo>
                    <a:pt x="36" y="95"/>
                  </a:lnTo>
                  <a:lnTo>
                    <a:pt x="31" y="102"/>
                  </a:lnTo>
                  <a:lnTo>
                    <a:pt x="25" y="111"/>
                  </a:lnTo>
                  <a:lnTo>
                    <a:pt x="21" y="120"/>
                  </a:lnTo>
                  <a:lnTo>
                    <a:pt x="16" y="129"/>
                  </a:lnTo>
                  <a:lnTo>
                    <a:pt x="11" y="140"/>
                  </a:lnTo>
                  <a:lnTo>
                    <a:pt x="9" y="149"/>
                  </a:lnTo>
                  <a:lnTo>
                    <a:pt x="5" y="158"/>
                  </a:lnTo>
                  <a:lnTo>
                    <a:pt x="3" y="171"/>
                  </a:lnTo>
                  <a:lnTo>
                    <a:pt x="1" y="180"/>
                  </a:lnTo>
                  <a:lnTo>
                    <a:pt x="0" y="191"/>
                  </a:lnTo>
                  <a:lnTo>
                    <a:pt x="0" y="214"/>
                  </a:lnTo>
                  <a:lnTo>
                    <a:pt x="21" y="214"/>
                  </a:lnTo>
                  <a:lnTo>
                    <a:pt x="21" y="194"/>
                  </a:lnTo>
                  <a:lnTo>
                    <a:pt x="23" y="184"/>
                  </a:lnTo>
                  <a:lnTo>
                    <a:pt x="25" y="174"/>
                  </a:lnTo>
                  <a:lnTo>
                    <a:pt x="27" y="165"/>
                  </a:lnTo>
                  <a:lnTo>
                    <a:pt x="31" y="156"/>
                  </a:lnTo>
                  <a:lnTo>
                    <a:pt x="32" y="147"/>
                  </a:lnTo>
                  <a:lnTo>
                    <a:pt x="34" y="140"/>
                  </a:lnTo>
                  <a:lnTo>
                    <a:pt x="40" y="131"/>
                  </a:lnTo>
                  <a:lnTo>
                    <a:pt x="43" y="122"/>
                  </a:lnTo>
                  <a:lnTo>
                    <a:pt x="49" y="113"/>
                  </a:lnTo>
                  <a:lnTo>
                    <a:pt x="54" y="105"/>
                  </a:lnTo>
                  <a:lnTo>
                    <a:pt x="60" y="96"/>
                  </a:lnTo>
                  <a:lnTo>
                    <a:pt x="65" y="91"/>
                  </a:lnTo>
                  <a:lnTo>
                    <a:pt x="72" y="84"/>
                  </a:lnTo>
                  <a:lnTo>
                    <a:pt x="76" y="76"/>
                  </a:lnTo>
                  <a:lnTo>
                    <a:pt x="83" y="73"/>
                  </a:lnTo>
                  <a:lnTo>
                    <a:pt x="90" y="66"/>
                  </a:lnTo>
                  <a:lnTo>
                    <a:pt x="96" y="60"/>
                  </a:lnTo>
                  <a:lnTo>
                    <a:pt x="105" y="55"/>
                  </a:lnTo>
                  <a:lnTo>
                    <a:pt x="112" y="49"/>
                  </a:lnTo>
                  <a:lnTo>
                    <a:pt x="121" y="44"/>
                  </a:lnTo>
                  <a:lnTo>
                    <a:pt x="130" y="40"/>
                  </a:lnTo>
                  <a:lnTo>
                    <a:pt x="139" y="35"/>
                  </a:lnTo>
                  <a:lnTo>
                    <a:pt x="147" y="33"/>
                  </a:lnTo>
                  <a:lnTo>
                    <a:pt x="156" y="31"/>
                  </a:lnTo>
                  <a:lnTo>
                    <a:pt x="165" y="27"/>
                  </a:lnTo>
                  <a:lnTo>
                    <a:pt x="174" y="26"/>
                  </a:lnTo>
                  <a:lnTo>
                    <a:pt x="183" y="24"/>
                  </a:lnTo>
                  <a:lnTo>
                    <a:pt x="192" y="22"/>
                  </a:lnTo>
                  <a:lnTo>
                    <a:pt x="214" y="22"/>
                  </a:lnTo>
                  <a:lnTo>
                    <a:pt x="232" y="22"/>
                  </a:lnTo>
                  <a:lnTo>
                    <a:pt x="243" y="24"/>
                  </a:lnTo>
                  <a:lnTo>
                    <a:pt x="252" y="26"/>
                  </a:lnTo>
                  <a:lnTo>
                    <a:pt x="261" y="27"/>
                  </a:lnTo>
                  <a:lnTo>
                    <a:pt x="270" y="31"/>
                  </a:lnTo>
                  <a:lnTo>
                    <a:pt x="279" y="33"/>
                  </a:lnTo>
                  <a:lnTo>
                    <a:pt x="287" y="35"/>
                  </a:lnTo>
                  <a:lnTo>
                    <a:pt x="296" y="40"/>
                  </a:lnTo>
                  <a:lnTo>
                    <a:pt x="305" y="44"/>
                  </a:lnTo>
                  <a:lnTo>
                    <a:pt x="323" y="55"/>
                  </a:lnTo>
                  <a:lnTo>
                    <a:pt x="336" y="66"/>
                  </a:lnTo>
                  <a:lnTo>
                    <a:pt x="343" y="73"/>
                  </a:lnTo>
                  <a:lnTo>
                    <a:pt x="350" y="78"/>
                  </a:lnTo>
                  <a:lnTo>
                    <a:pt x="363" y="91"/>
                  </a:lnTo>
                  <a:lnTo>
                    <a:pt x="368" y="96"/>
                  </a:lnTo>
                  <a:lnTo>
                    <a:pt x="374" y="105"/>
                  </a:lnTo>
                  <a:lnTo>
                    <a:pt x="379" y="113"/>
                  </a:lnTo>
                  <a:lnTo>
                    <a:pt x="385" y="122"/>
                  </a:lnTo>
                  <a:lnTo>
                    <a:pt x="388" y="131"/>
                  </a:lnTo>
                  <a:lnTo>
                    <a:pt x="394" y="140"/>
                  </a:lnTo>
                  <a:lnTo>
                    <a:pt x="396" y="147"/>
                  </a:lnTo>
                  <a:lnTo>
                    <a:pt x="397" y="156"/>
                  </a:lnTo>
                  <a:lnTo>
                    <a:pt x="401" y="165"/>
                  </a:lnTo>
                  <a:lnTo>
                    <a:pt x="403" y="174"/>
                  </a:lnTo>
                  <a:lnTo>
                    <a:pt x="405" y="184"/>
                  </a:lnTo>
                  <a:lnTo>
                    <a:pt x="406" y="193"/>
                  </a:lnTo>
                  <a:lnTo>
                    <a:pt x="406" y="204"/>
                  </a:lnTo>
                  <a:lnTo>
                    <a:pt x="408" y="216"/>
                  </a:lnTo>
                  <a:lnTo>
                    <a:pt x="408" y="213"/>
                  </a:lnTo>
                  <a:lnTo>
                    <a:pt x="406" y="222"/>
                  </a:lnTo>
                  <a:lnTo>
                    <a:pt x="406" y="233"/>
                  </a:lnTo>
                  <a:lnTo>
                    <a:pt x="405" y="243"/>
                  </a:lnTo>
                  <a:lnTo>
                    <a:pt x="403" y="253"/>
                  </a:lnTo>
                  <a:lnTo>
                    <a:pt x="401" y="262"/>
                  </a:lnTo>
                  <a:lnTo>
                    <a:pt x="397" y="271"/>
                  </a:lnTo>
                  <a:lnTo>
                    <a:pt x="396" y="280"/>
                  </a:lnTo>
                  <a:lnTo>
                    <a:pt x="394" y="287"/>
                  </a:lnTo>
                  <a:lnTo>
                    <a:pt x="388" y="296"/>
                  </a:lnTo>
                  <a:lnTo>
                    <a:pt x="385" y="305"/>
                  </a:lnTo>
                  <a:lnTo>
                    <a:pt x="374" y="323"/>
                  </a:lnTo>
                  <a:lnTo>
                    <a:pt x="363" y="336"/>
                  </a:lnTo>
                  <a:lnTo>
                    <a:pt x="336" y="363"/>
                  </a:lnTo>
                  <a:lnTo>
                    <a:pt x="323" y="374"/>
                  </a:lnTo>
                  <a:lnTo>
                    <a:pt x="305" y="385"/>
                  </a:lnTo>
                  <a:lnTo>
                    <a:pt x="296" y="389"/>
                  </a:lnTo>
                  <a:lnTo>
                    <a:pt x="287" y="394"/>
                  </a:lnTo>
                  <a:lnTo>
                    <a:pt x="279" y="396"/>
                  </a:lnTo>
                  <a:lnTo>
                    <a:pt x="270" y="398"/>
                  </a:lnTo>
                  <a:lnTo>
                    <a:pt x="261" y="401"/>
                  </a:lnTo>
                  <a:lnTo>
                    <a:pt x="252" y="403"/>
                  </a:lnTo>
                  <a:lnTo>
                    <a:pt x="243" y="405"/>
                  </a:lnTo>
                  <a:lnTo>
                    <a:pt x="234" y="407"/>
                  </a:lnTo>
                  <a:lnTo>
                    <a:pt x="221" y="407"/>
                  </a:lnTo>
                  <a:lnTo>
                    <a:pt x="212" y="409"/>
                  </a:lnTo>
                  <a:lnTo>
                    <a:pt x="216" y="409"/>
                  </a:lnTo>
                  <a:lnTo>
                    <a:pt x="205" y="407"/>
                  </a:lnTo>
                  <a:lnTo>
                    <a:pt x="194" y="407"/>
                  </a:lnTo>
                  <a:lnTo>
                    <a:pt x="183" y="405"/>
                  </a:lnTo>
                  <a:lnTo>
                    <a:pt x="174" y="403"/>
                  </a:lnTo>
                  <a:lnTo>
                    <a:pt x="165" y="401"/>
                  </a:lnTo>
                  <a:lnTo>
                    <a:pt x="156" y="398"/>
                  </a:lnTo>
                  <a:lnTo>
                    <a:pt x="147" y="396"/>
                  </a:lnTo>
                  <a:lnTo>
                    <a:pt x="139" y="394"/>
                  </a:lnTo>
                  <a:lnTo>
                    <a:pt x="130" y="389"/>
                  </a:lnTo>
                  <a:lnTo>
                    <a:pt x="121" y="385"/>
                  </a:lnTo>
                  <a:lnTo>
                    <a:pt x="112" y="380"/>
                  </a:lnTo>
                  <a:lnTo>
                    <a:pt x="105" y="374"/>
                  </a:lnTo>
                  <a:lnTo>
                    <a:pt x="96" y="369"/>
                  </a:lnTo>
                  <a:lnTo>
                    <a:pt x="90" y="363"/>
                  </a:lnTo>
                  <a:lnTo>
                    <a:pt x="78" y="351"/>
                  </a:lnTo>
                  <a:lnTo>
                    <a:pt x="72" y="343"/>
                  </a:lnTo>
                  <a:lnTo>
                    <a:pt x="65" y="336"/>
                  </a:lnTo>
                  <a:lnTo>
                    <a:pt x="54" y="323"/>
                  </a:lnTo>
                  <a:lnTo>
                    <a:pt x="43" y="305"/>
                  </a:lnTo>
                  <a:lnTo>
                    <a:pt x="40" y="296"/>
                  </a:lnTo>
                  <a:lnTo>
                    <a:pt x="34" y="287"/>
                  </a:lnTo>
                  <a:lnTo>
                    <a:pt x="32" y="280"/>
                  </a:lnTo>
                  <a:lnTo>
                    <a:pt x="31" y="271"/>
                  </a:lnTo>
                  <a:lnTo>
                    <a:pt x="27" y="262"/>
                  </a:lnTo>
                  <a:lnTo>
                    <a:pt x="25" y="253"/>
                  </a:lnTo>
                  <a:lnTo>
                    <a:pt x="23" y="243"/>
                  </a:lnTo>
                  <a:lnTo>
                    <a:pt x="21" y="234"/>
                  </a:lnTo>
                  <a:lnTo>
                    <a:pt x="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Freeform 6"/>
            <p:cNvSpPr>
              <a:spLocks/>
            </p:cNvSpPr>
            <p:nvPr/>
          </p:nvSpPr>
          <p:spPr bwMode="auto">
            <a:xfrm>
              <a:off x="4527" y="1323"/>
              <a:ext cx="431" cy="430"/>
            </a:xfrm>
            <a:custGeom>
              <a:avLst/>
              <a:gdLst>
                <a:gd name="T0" fmla="*/ 4 w 431"/>
                <a:gd name="T1" fmla="*/ 256 h 430"/>
                <a:gd name="T2" fmla="*/ 17 w 431"/>
                <a:gd name="T3" fmla="*/ 297 h 430"/>
                <a:gd name="T4" fmla="*/ 48 w 431"/>
                <a:gd name="T5" fmla="*/ 350 h 430"/>
                <a:gd name="T6" fmla="*/ 95 w 431"/>
                <a:gd name="T7" fmla="*/ 392 h 430"/>
                <a:gd name="T8" fmla="*/ 129 w 431"/>
                <a:gd name="T9" fmla="*/ 412 h 430"/>
                <a:gd name="T10" fmla="*/ 171 w 431"/>
                <a:gd name="T11" fmla="*/ 424 h 430"/>
                <a:gd name="T12" fmla="*/ 213 w 431"/>
                <a:gd name="T13" fmla="*/ 430 h 430"/>
                <a:gd name="T14" fmla="*/ 247 w 431"/>
                <a:gd name="T15" fmla="*/ 426 h 430"/>
                <a:gd name="T16" fmla="*/ 287 w 431"/>
                <a:gd name="T17" fmla="*/ 417 h 430"/>
                <a:gd name="T18" fmla="*/ 334 w 431"/>
                <a:gd name="T19" fmla="*/ 392 h 430"/>
                <a:gd name="T20" fmla="*/ 404 w 431"/>
                <a:gd name="T21" fmla="*/ 316 h 430"/>
                <a:gd name="T22" fmla="*/ 420 w 431"/>
                <a:gd name="T23" fmla="*/ 277 h 430"/>
                <a:gd name="T24" fmla="*/ 429 w 431"/>
                <a:gd name="T25" fmla="*/ 236 h 430"/>
                <a:gd name="T26" fmla="*/ 429 w 431"/>
                <a:gd name="T27" fmla="*/ 203 h 430"/>
                <a:gd name="T28" fmla="*/ 423 w 431"/>
                <a:gd name="T29" fmla="*/ 158 h 430"/>
                <a:gd name="T30" fmla="*/ 407 w 431"/>
                <a:gd name="T31" fmla="*/ 119 h 430"/>
                <a:gd name="T32" fmla="*/ 382 w 431"/>
                <a:gd name="T33" fmla="*/ 76 h 430"/>
                <a:gd name="T34" fmla="*/ 334 w 431"/>
                <a:gd name="T35" fmla="*/ 36 h 430"/>
                <a:gd name="T36" fmla="*/ 287 w 431"/>
                <a:gd name="T37" fmla="*/ 10 h 430"/>
                <a:gd name="T38" fmla="*/ 247 w 431"/>
                <a:gd name="T39" fmla="*/ 1 h 430"/>
                <a:gd name="T40" fmla="*/ 171 w 431"/>
                <a:gd name="T41" fmla="*/ 3 h 430"/>
                <a:gd name="T42" fmla="*/ 129 w 431"/>
                <a:gd name="T43" fmla="*/ 16 h 430"/>
                <a:gd name="T44" fmla="*/ 95 w 431"/>
                <a:gd name="T45" fmla="*/ 36 h 430"/>
                <a:gd name="T46" fmla="*/ 37 w 431"/>
                <a:gd name="T47" fmla="*/ 94 h 430"/>
                <a:gd name="T48" fmla="*/ 17 w 431"/>
                <a:gd name="T49" fmla="*/ 128 h 430"/>
                <a:gd name="T50" fmla="*/ 4 w 431"/>
                <a:gd name="T51" fmla="*/ 170 h 430"/>
                <a:gd name="T52" fmla="*/ 22 w 431"/>
                <a:gd name="T53" fmla="*/ 214 h 430"/>
                <a:gd name="T54" fmla="*/ 28 w 431"/>
                <a:gd name="T55" fmla="*/ 165 h 430"/>
                <a:gd name="T56" fmla="*/ 40 w 431"/>
                <a:gd name="T57" fmla="*/ 130 h 430"/>
                <a:gd name="T58" fmla="*/ 60 w 431"/>
                <a:gd name="T59" fmla="*/ 96 h 430"/>
                <a:gd name="T60" fmla="*/ 84 w 431"/>
                <a:gd name="T61" fmla="*/ 72 h 430"/>
                <a:gd name="T62" fmla="*/ 113 w 431"/>
                <a:gd name="T63" fmla="*/ 49 h 430"/>
                <a:gd name="T64" fmla="*/ 147 w 431"/>
                <a:gd name="T65" fmla="*/ 32 h 430"/>
                <a:gd name="T66" fmla="*/ 184 w 431"/>
                <a:gd name="T67" fmla="*/ 23 h 430"/>
                <a:gd name="T68" fmla="*/ 244 w 431"/>
                <a:gd name="T69" fmla="*/ 23 h 430"/>
                <a:gd name="T70" fmla="*/ 280 w 431"/>
                <a:gd name="T71" fmla="*/ 32 h 430"/>
                <a:gd name="T72" fmla="*/ 324 w 431"/>
                <a:gd name="T73" fmla="*/ 54 h 430"/>
                <a:gd name="T74" fmla="*/ 364 w 431"/>
                <a:gd name="T75" fmla="*/ 90 h 430"/>
                <a:gd name="T76" fmla="*/ 385 w 431"/>
                <a:gd name="T77" fmla="*/ 121 h 430"/>
                <a:gd name="T78" fmla="*/ 398 w 431"/>
                <a:gd name="T79" fmla="*/ 156 h 430"/>
                <a:gd name="T80" fmla="*/ 407 w 431"/>
                <a:gd name="T81" fmla="*/ 192 h 430"/>
                <a:gd name="T82" fmla="*/ 407 w 431"/>
                <a:gd name="T83" fmla="*/ 221 h 430"/>
                <a:gd name="T84" fmla="*/ 402 w 431"/>
                <a:gd name="T85" fmla="*/ 261 h 430"/>
                <a:gd name="T86" fmla="*/ 389 w 431"/>
                <a:gd name="T87" fmla="*/ 296 h 430"/>
                <a:gd name="T88" fmla="*/ 336 w 431"/>
                <a:gd name="T89" fmla="*/ 363 h 430"/>
                <a:gd name="T90" fmla="*/ 287 w 431"/>
                <a:gd name="T91" fmla="*/ 394 h 430"/>
                <a:gd name="T92" fmla="*/ 253 w 431"/>
                <a:gd name="T93" fmla="*/ 403 h 430"/>
                <a:gd name="T94" fmla="*/ 213 w 431"/>
                <a:gd name="T95" fmla="*/ 408 h 430"/>
                <a:gd name="T96" fmla="*/ 184 w 431"/>
                <a:gd name="T97" fmla="*/ 405 h 430"/>
                <a:gd name="T98" fmla="*/ 147 w 431"/>
                <a:gd name="T99" fmla="*/ 395 h 430"/>
                <a:gd name="T100" fmla="*/ 113 w 431"/>
                <a:gd name="T101" fmla="*/ 379 h 430"/>
                <a:gd name="T102" fmla="*/ 78 w 431"/>
                <a:gd name="T103" fmla="*/ 350 h 430"/>
                <a:gd name="T104" fmla="*/ 44 w 431"/>
                <a:gd name="T105" fmla="*/ 305 h 430"/>
                <a:gd name="T106" fmla="*/ 31 w 431"/>
                <a:gd name="T107" fmla="*/ 270 h 430"/>
                <a:gd name="T108" fmla="*/ 22 w 431"/>
                <a:gd name="T109" fmla="*/ 234 h 4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1"/>
                <a:gd name="T166" fmla="*/ 0 h 430"/>
                <a:gd name="T167" fmla="*/ 431 w 431"/>
                <a:gd name="T168" fmla="*/ 430 h 4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1" h="430">
                  <a:moveTo>
                    <a:pt x="0" y="214"/>
                  </a:moveTo>
                  <a:lnTo>
                    <a:pt x="0" y="234"/>
                  </a:lnTo>
                  <a:lnTo>
                    <a:pt x="2" y="247"/>
                  </a:lnTo>
                  <a:lnTo>
                    <a:pt x="4" y="256"/>
                  </a:lnTo>
                  <a:lnTo>
                    <a:pt x="6" y="268"/>
                  </a:lnTo>
                  <a:lnTo>
                    <a:pt x="9" y="277"/>
                  </a:lnTo>
                  <a:lnTo>
                    <a:pt x="11" y="286"/>
                  </a:lnTo>
                  <a:lnTo>
                    <a:pt x="17" y="297"/>
                  </a:lnTo>
                  <a:lnTo>
                    <a:pt x="22" y="306"/>
                  </a:lnTo>
                  <a:lnTo>
                    <a:pt x="26" y="316"/>
                  </a:lnTo>
                  <a:lnTo>
                    <a:pt x="37" y="334"/>
                  </a:lnTo>
                  <a:lnTo>
                    <a:pt x="48" y="350"/>
                  </a:lnTo>
                  <a:lnTo>
                    <a:pt x="55" y="357"/>
                  </a:lnTo>
                  <a:lnTo>
                    <a:pt x="60" y="365"/>
                  </a:lnTo>
                  <a:lnTo>
                    <a:pt x="77" y="381"/>
                  </a:lnTo>
                  <a:lnTo>
                    <a:pt x="95" y="392"/>
                  </a:lnTo>
                  <a:lnTo>
                    <a:pt x="102" y="397"/>
                  </a:lnTo>
                  <a:lnTo>
                    <a:pt x="111" y="403"/>
                  </a:lnTo>
                  <a:lnTo>
                    <a:pt x="120" y="406"/>
                  </a:lnTo>
                  <a:lnTo>
                    <a:pt x="129" y="412"/>
                  </a:lnTo>
                  <a:lnTo>
                    <a:pt x="140" y="417"/>
                  </a:lnTo>
                  <a:lnTo>
                    <a:pt x="149" y="419"/>
                  </a:lnTo>
                  <a:lnTo>
                    <a:pt x="158" y="423"/>
                  </a:lnTo>
                  <a:lnTo>
                    <a:pt x="171" y="424"/>
                  </a:lnTo>
                  <a:lnTo>
                    <a:pt x="180" y="426"/>
                  </a:lnTo>
                  <a:lnTo>
                    <a:pt x="191" y="428"/>
                  </a:lnTo>
                  <a:lnTo>
                    <a:pt x="202" y="428"/>
                  </a:lnTo>
                  <a:lnTo>
                    <a:pt x="213" y="430"/>
                  </a:lnTo>
                  <a:lnTo>
                    <a:pt x="216" y="430"/>
                  </a:lnTo>
                  <a:lnTo>
                    <a:pt x="226" y="428"/>
                  </a:lnTo>
                  <a:lnTo>
                    <a:pt x="235" y="428"/>
                  </a:lnTo>
                  <a:lnTo>
                    <a:pt x="247" y="426"/>
                  </a:lnTo>
                  <a:lnTo>
                    <a:pt x="256" y="424"/>
                  </a:lnTo>
                  <a:lnTo>
                    <a:pt x="269" y="423"/>
                  </a:lnTo>
                  <a:lnTo>
                    <a:pt x="278" y="419"/>
                  </a:lnTo>
                  <a:lnTo>
                    <a:pt x="287" y="417"/>
                  </a:lnTo>
                  <a:lnTo>
                    <a:pt x="298" y="412"/>
                  </a:lnTo>
                  <a:lnTo>
                    <a:pt x="307" y="406"/>
                  </a:lnTo>
                  <a:lnTo>
                    <a:pt x="316" y="403"/>
                  </a:lnTo>
                  <a:lnTo>
                    <a:pt x="334" y="392"/>
                  </a:lnTo>
                  <a:lnTo>
                    <a:pt x="351" y="381"/>
                  </a:lnTo>
                  <a:lnTo>
                    <a:pt x="382" y="350"/>
                  </a:lnTo>
                  <a:lnTo>
                    <a:pt x="393" y="334"/>
                  </a:lnTo>
                  <a:lnTo>
                    <a:pt x="404" y="316"/>
                  </a:lnTo>
                  <a:lnTo>
                    <a:pt x="407" y="306"/>
                  </a:lnTo>
                  <a:lnTo>
                    <a:pt x="413" y="297"/>
                  </a:lnTo>
                  <a:lnTo>
                    <a:pt x="418" y="286"/>
                  </a:lnTo>
                  <a:lnTo>
                    <a:pt x="420" y="277"/>
                  </a:lnTo>
                  <a:lnTo>
                    <a:pt x="423" y="268"/>
                  </a:lnTo>
                  <a:lnTo>
                    <a:pt x="425" y="256"/>
                  </a:lnTo>
                  <a:lnTo>
                    <a:pt x="427" y="247"/>
                  </a:lnTo>
                  <a:lnTo>
                    <a:pt x="429" y="236"/>
                  </a:lnTo>
                  <a:lnTo>
                    <a:pt x="429" y="225"/>
                  </a:lnTo>
                  <a:lnTo>
                    <a:pt x="431" y="216"/>
                  </a:lnTo>
                  <a:lnTo>
                    <a:pt x="431" y="212"/>
                  </a:lnTo>
                  <a:lnTo>
                    <a:pt x="429" y="203"/>
                  </a:lnTo>
                  <a:lnTo>
                    <a:pt x="429" y="192"/>
                  </a:lnTo>
                  <a:lnTo>
                    <a:pt x="427" y="179"/>
                  </a:lnTo>
                  <a:lnTo>
                    <a:pt x="425" y="170"/>
                  </a:lnTo>
                  <a:lnTo>
                    <a:pt x="423" y="158"/>
                  </a:lnTo>
                  <a:lnTo>
                    <a:pt x="420" y="148"/>
                  </a:lnTo>
                  <a:lnTo>
                    <a:pt x="418" y="139"/>
                  </a:lnTo>
                  <a:lnTo>
                    <a:pt x="413" y="128"/>
                  </a:lnTo>
                  <a:lnTo>
                    <a:pt x="407" y="119"/>
                  </a:lnTo>
                  <a:lnTo>
                    <a:pt x="404" y="110"/>
                  </a:lnTo>
                  <a:lnTo>
                    <a:pt x="398" y="101"/>
                  </a:lnTo>
                  <a:lnTo>
                    <a:pt x="393" y="94"/>
                  </a:lnTo>
                  <a:lnTo>
                    <a:pt x="382" y="76"/>
                  </a:lnTo>
                  <a:lnTo>
                    <a:pt x="365" y="59"/>
                  </a:lnTo>
                  <a:lnTo>
                    <a:pt x="358" y="54"/>
                  </a:lnTo>
                  <a:lnTo>
                    <a:pt x="351" y="47"/>
                  </a:lnTo>
                  <a:lnTo>
                    <a:pt x="334" y="36"/>
                  </a:lnTo>
                  <a:lnTo>
                    <a:pt x="316" y="25"/>
                  </a:lnTo>
                  <a:lnTo>
                    <a:pt x="307" y="21"/>
                  </a:lnTo>
                  <a:lnTo>
                    <a:pt x="298" y="16"/>
                  </a:lnTo>
                  <a:lnTo>
                    <a:pt x="287" y="10"/>
                  </a:lnTo>
                  <a:lnTo>
                    <a:pt x="278" y="9"/>
                  </a:lnTo>
                  <a:lnTo>
                    <a:pt x="269" y="5"/>
                  </a:lnTo>
                  <a:lnTo>
                    <a:pt x="256" y="3"/>
                  </a:lnTo>
                  <a:lnTo>
                    <a:pt x="247" y="1"/>
                  </a:lnTo>
                  <a:lnTo>
                    <a:pt x="236" y="0"/>
                  </a:lnTo>
                  <a:lnTo>
                    <a:pt x="193" y="0"/>
                  </a:lnTo>
                  <a:lnTo>
                    <a:pt x="180" y="1"/>
                  </a:lnTo>
                  <a:lnTo>
                    <a:pt x="171" y="3"/>
                  </a:lnTo>
                  <a:lnTo>
                    <a:pt x="158" y="5"/>
                  </a:lnTo>
                  <a:lnTo>
                    <a:pt x="149" y="9"/>
                  </a:lnTo>
                  <a:lnTo>
                    <a:pt x="140" y="10"/>
                  </a:lnTo>
                  <a:lnTo>
                    <a:pt x="129" y="16"/>
                  </a:lnTo>
                  <a:lnTo>
                    <a:pt x="120" y="21"/>
                  </a:lnTo>
                  <a:lnTo>
                    <a:pt x="111" y="25"/>
                  </a:lnTo>
                  <a:lnTo>
                    <a:pt x="102" y="30"/>
                  </a:lnTo>
                  <a:lnTo>
                    <a:pt x="95" y="36"/>
                  </a:lnTo>
                  <a:lnTo>
                    <a:pt x="77" y="47"/>
                  </a:lnTo>
                  <a:lnTo>
                    <a:pt x="62" y="61"/>
                  </a:lnTo>
                  <a:lnTo>
                    <a:pt x="48" y="76"/>
                  </a:lnTo>
                  <a:lnTo>
                    <a:pt x="37" y="94"/>
                  </a:lnTo>
                  <a:lnTo>
                    <a:pt x="31" y="101"/>
                  </a:lnTo>
                  <a:lnTo>
                    <a:pt x="26" y="110"/>
                  </a:lnTo>
                  <a:lnTo>
                    <a:pt x="22" y="119"/>
                  </a:lnTo>
                  <a:lnTo>
                    <a:pt x="17" y="128"/>
                  </a:lnTo>
                  <a:lnTo>
                    <a:pt x="11" y="139"/>
                  </a:lnTo>
                  <a:lnTo>
                    <a:pt x="9" y="148"/>
                  </a:lnTo>
                  <a:lnTo>
                    <a:pt x="6" y="158"/>
                  </a:lnTo>
                  <a:lnTo>
                    <a:pt x="4" y="170"/>
                  </a:lnTo>
                  <a:lnTo>
                    <a:pt x="2" y="179"/>
                  </a:lnTo>
                  <a:lnTo>
                    <a:pt x="0" y="190"/>
                  </a:lnTo>
                  <a:lnTo>
                    <a:pt x="0" y="214"/>
                  </a:lnTo>
                  <a:lnTo>
                    <a:pt x="22" y="214"/>
                  </a:lnTo>
                  <a:lnTo>
                    <a:pt x="22" y="194"/>
                  </a:lnTo>
                  <a:lnTo>
                    <a:pt x="24" y="183"/>
                  </a:lnTo>
                  <a:lnTo>
                    <a:pt x="26" y="174"/>
                  </a:lnTo>
                  <a:lnTo>
                    <a:pt x="28" y="165"/>
                  </a:lnTo>
                  <a:lnTo>
                    <a:pt x="31" y="156"/>
                  </a:lnTo>
                  <a:lnTo>
                    <a:pt x="33" y="147"/>
                  </a:lnTo>
                  <a:lnTo>
                    <a:pt x="35" y="139"/>
                  </a:lnTo>
                  <a:lnTo>
                    <a:pt x="40" y="130"/>
                  </a:lnTo>
                  <a:lnTo>
                    <a:pt x="44" y="121"/>
                  </a:lnTo>
                  <a:lnTo>
                    <a:pt x="49" y="112"/>
                  </a:lnTo>
                  <a:lnTo>
                    <a:pt x="55" y="105"/>
                  </a:lnTo>
                  <a:lnTo>
                    <a:pt x="60" y="96"/>
                  </a:lnTo>
                  <a:lnTo>
                    <a:pt x="66" y="90"/>
                  </a:lnTo>
                  <a:lnTo>
                    <a:pt x="73" y="83"/>
                  </a:lnTo>
                  <a:lnTo>
                    <a:pt x="77" y="76"/>
                  </a:lnTo>
                  <a:lnTo>
                    <a:pt x="84" y="72"/>
                  </a:lnTo>
                  <a:lnTo>
                    <a:pt x="91" y="65"/>
                  </a:lnTo>
                  <a:lnTo>
                    <a:pt x="97" y="59"/>
                  </a:lnTo>
                  <a:lnTo>
                    <a:pt x="106" y="54"/>
                  </a:lnTo>
                  <a:lnTo>
                    <a:pt x="113" y="49"/>
                  </a:lnTo>
                  <a:lnTo>
                    <a:pt x="122" y="43"/>
                  </a:lnTo>
                  <a:lnTo>
                    <a:pt x="131" y="39"/>
                  </a:lnTo>
                  <a:lnTo>
                    <a:pt x="140" y="34"/>
                  </a:lnTo>
                  <a:lnTo>
                    <a:pt x="147" y="32"/>
                  </a:lnTo>
                  <a:lnTo>
                    <a:pt x="157" y="30"/>
                  </a:lnTo>
                  <a:lnTo>
                    <a:pt x="166" y="27"/>
                  </a:lnTo>
                  <a:lnTo>
                    <a:pt x="175" y="25"/>
                  </a:lnTo>
                  <a:lnTo>
                    <a:pt x="184" y="23"/>
                  </a:lnTo>
                  <a:lnTo>
                    <a:pt x="193" y="21"/>
                  </a:lnTo>
                  <a:lnTo>
                    <a:pt x="215" y="21"/>
                  </a:lnTo>
                  <a:lnTo>
                    <a:pt x="233" y="21"/>
                  </a:lnTo>
                  <a:lnTo>
                    <a:pt x="244" y="23"/>
                  </a:lnTo>
                  <a:lnTo>
                    <a:pt x="253" y="25"/>
                  </a:lnTo>
                  <a:lnTo>
                    <a:pt x="262" y="27"/>
                  </a:lnTo>
                  <a:lnTo>
                    <a:pt x="271" y="30"/>
                  </a:lnTo>
                  <a:lnTo>
                    <a:pt x="280" y="32"/>
                  </a:lnTo>
                  <a:lnTo>
                    <a:pt x="287" y="34"/>
                  </a:lnTo>
                  <a:lnTo>
                    <a:pt x="296" y="39"/>
                  </a:lnTo>
                  <a:lnTo>
                    <a:pt x="305" y="43"/>
                  </a:lnTo>
                  <a:lnTo>
                    <a:pt x="324" y="54"/>
                  </a:lnTo>
                  <a:lnTo>
                    <a:pt x="336" y="65"/>
                  </a:lnTo>
                  <a:lnTo>
                    <a:pt x="344" y="72"/>
                  </a:lnTo>
                  <a:lnTo>
                    <a:pt x="351" y="78"/>
                  </a:lnTo>
                  <a:lnTo>
                    <a:pt x="364" y="90"/>
                  </a:lnTo>
                  <a:lnTo>
                    <a:pt x="369" y="96"/>
                  </a:lnTo>
                  <a:lnTo>
                    <a:pt x="374" y="105"/>
                  </a:lnTo>
                  <a:lnTo>
                    <a:pt x="380" y="112"/>
                  </a:lnTo>
                  <a:lnTo>
                    <a:pt x="385" y="121"/>
                  </a:lnTo>
                  <a:lnTo>
                    <a:pt x="389" y="130"/>
                  </a:lnTo>
                  <a:lnTo>
                    <a:pt x="394" y="139"/>
                  </a:lnTo>
                  <a:lnTo>
                    <a:pt x="396" y="147"/>
                  </a:lnTo>
                  <a:lnTo>
                    <a:pt x="398" y="156"/>
                  </a:lnTo>
                  <a:lnTo>
                    <a:pt x="402" y="165"/>
                  </a:lnTo>
                  <a:lnTo>
                    <a:pt x="404" y="174"/>
                  </a:lnTo>
                  <a:lnTo>
                    <a:pt x="405" y="183"/>
                  </a:lnTo>
                  <a:lnTo>
                    <a:pt x="407" y="192"/>
                  </a:lnTo>
                  <a:lnTo>
                    <a:pt x="407" y="203"/>
                  </a:lnTo>
                  <a:lnTo>
                    <a:pt x="409" y="216"/>
                  </a:lnTo>
                  <a:lnTo>
                    <a:pt x="409" y="212"/>
                  </a:lnTo>
                  <a:lnTo>
                    <a:pt x="407" y="221"/>
                  </a:lnTo>
                  <a:lnTo>
                    <a:pt x="407" y="232"/>
                  </a:lnTo>
                  <a:lnTo>
                    <a:pt x="405" y="243"/>
                  </a:lnTo>
                  <a:lnTo>
                    <a:pt x="404" y="252"/>
                  </a:lnTo>
                  <a:lnTo>
                    <a:pt x="402" y="261"/>
                  </a:lnTo>
                  <a:lnTo>
                    <a:pt x="398" y="270"/>
                  </a:lnTo>
                  <a:lnTo>
                    <a:pt x="396" y="279"/>
                  </a:lnTo>
                  <a:lnTo>
                    <a:pt x="394" y="286"/>
                  </a:lnTo>
                  <a:lnTo>
                    <a:pt x="389" y="296"/>
                  </a:lnTo>
                  <a:lnTo>
                    <a:pt x="385" y="305"/>
                  </a:lnTo>
                  <a:lnTo>
                    <a:pt x="374" y="323"/>
                  </a:lnTo>
                  <a:lnTo>
                    <a:pt x="364" y="336"/>
                  </a:lnTo>
                  <a:lnTo>
                    <a:pt x="336" y="363"/>
                  </a:lnTo>
                  <a:lnTo>
                    <a:pt x="324" y="374"/>
                  </a:lnTo>
                  <a:lnTo>
                    <a:pt x="305" y="385"/>
                  </a:lnTo>
                  <a:lnTo>
                    <a:pt x="296" y="388"/>
                  </a:lnTo>
                  <a:lnTo>
                    <a:pt x="287" y="394"/>
                  </a:lnTo>
                  <a:lnTo>
                    <a:pt x="280" y="395"/>
                  </a:lnTo>
                  <a:lnTo>
                    <a:pt x="271" y="397"/>
                  </a:lnTo>
                  <a:lnTo>
                    <a:pt x="262" y="401"/>
                  </a:lnTo>
                  <a:lnTo>
                    <a:pt x="253" y="403"/>
                  </a:lnTo>
                  <a:lnTo>
                    <a:pt x="244" y="405"/>
                  </a:lnTo>
                  <a:lnTo>
                    <a:pt x="235" y="406"/>
                  </a:lnTo>
                  <a:lnTo>
                    <a:pt x="222" y="406"/>
                  </a:lnTo>
                  <a:lnTo>
                    <a:pt x="213" y="408"/>
                  </a:lnTo>
                  <a:lnTo>
                    <a:pt x="216" y="408"/>
                  </a:lnTo>
                  <a:lnTo>
                    <a:pt x="206" y="406"/>
                  </a:lnTo>
                  <a:lnTo>
                    <a:pt x="195" y="406"/>
                  </a:lnTo>
                  <a:lnTo>
                    <a:pt x="184" y="405"/>
                  </a:lnTo>
                  <a:lnTo>
                    <a:pt x="175" y="403"/>
                  </a:lnTo>
                  <a:lnTo>
                    <a:pt x="166" y="401"/>
                  </a:lnTo>
                  <a:lnTo>
                    <a:pt x="157" y="397"/>
                  </a:lnTo>
                  <a:lnTo>
                    <a:pt x="147" y="395"/>
                  </a:lnTo>
                  <a:lnTo>
                    <a:pt x="140" y="394"/>
                  </a:lnTo>
                  <a:lnTo>
                    <a:pt x="131" y="388"/>
                  </a:lnTo>
                  <a:lnTo>
                    <a:pt x="122" y="385"/>
                  </a:lnTo>
                  <a:lnTo>
                    <a:pt x="113" y="379"/>
                  </a:lnTo>
                  <a:lnTo>
                    <a:pt x="106" y="374"/>
                  </a:lnTo>
                  <a:lnTo>
                    <a:pt x="97" y="368"/>
                  </a:lnTo>
                  <a:lnTo>
                    <a:pt x="91" y="363"/>
                  </a:lnTo>
                  <a:lnTo>
                    <a:pt x="78" y="350"/>
                  </a:lnTo>
                  <a:lnTo>
                    <a:pt x="73" y="343"/>
                  </a:lnTo>
                  <a:lnTo>
                    <a:pt x="66" y="336"/>
                  </a:lnTo>
                  <a:lnTo>
                    <a:pt x="55" y="323"/>
                  </a:lnTo>
                  <a:lnTo>
                    <a:pt x="44" y="305"/>
                  </a:lnTo>
                  <a:lnTo>
                    <a:pt x="40" y="296"/>
                  </a:lnTo>
                  <a:lnTo>
                    <a:pt x="35" y="286"/>
                  </a:lnTo>
                  <a:lnTo>
                    <a:pt x="33" y="279"/>
                  </a:lnTo>
                  <a:lnTo>
                    <a:pt x="31" y="270"/>
                  </a:lnTo>
                  <a:lnTo>
                    <a:pt x="28" y="261"/>
                  </a:lnTo>
                  <a:lnTo>
                    <a:pt x="26" y="252"/>
                  </a:lnTo>
                  <a:lnTo>
                    <a:pt x="24" y="243"/>
                  </a:lnTo>
                  <a:lnTo>
                    <a:pt x="22" y="234"/>
                  </a:lnTo>
                  <a:lnTo>
                    <a:pt x="22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Freeform 7"/>
            <p:cNvSpPr>
              <a:spLocks/>
            </p:cNvSpPr>
            <p:nvPr/>
          </p:nvSpPr>
          <p:spPr bwMode="auto">
            <a:xfrm>
              <a:off x="3064" y="2685"/>
              <a:ext cx="430" cy="430"/>
            </a:xfrm>
            <a:custGeom>
              <a:avLst/>
              <a:gdLst>
                <a:gd name="T0" fmla="*/ 3 w 430"/>
                <a:gd name="T1" fmla="*/ 256 h 430"/>
                <a:gd name="T2" fmla="*/ 16 w 430"/>
                <a:gd name="T3" fmla="*/ 297 h 430"/>
                <a:gd name="T4" fmla="*/ 47 w 430"/>
                <a:gd name="T5" fmla="*/ 350 h 430"/>
                <a:gd name="T6" fmla="*/ 94 w 430"/>
                <a:gd name="T7" fmla="*/ 392 h 430"/>
                <a:gd name="T8" fmla="*/ 128 w 430"/>
                <a:gd name="T9" fmla="*/ 412 h 430"/>
                <a:gd name="T10" fmla="*/ 170 w 430"/>
                <a:gd name="T11" fmla="*/ 425 h 430"/>
                <a:gd name="T12" fmla="*/ 212 w 430"/>
                <a:gd name="T13" fmla="*/ 430 h 430"/>
                <a:gd name="T14" fmla="*/ 247 w 430"/>
                <a:gd name="T15" fmla="*/ 426 h 430"/>
                <a:gd name="T16" fmla="*/ 286 w 430"/>
                <a:gd name="T17" fmla="*/ 417 h 430"/>
                <a:gd name="T18" fmla="*/ 334 w 430"/>
                <a:gd name="T19" fmla="*/ 392 h 430"/>
                <a:gd name="T20" fmla="*/ 403 w 430"/>
                <a:gd name="T21" fmla="*/ 316 h 430"/>
                <a:gd name="T22" fmla="*/ 419 w 430"/>
                <a:gd name="T23" fmla="*/ 277 h 430"/>
                <a:gd name="T24" fmla="*/ 428 w 430"/>
                <a:gd name="T25" fmla="*/ 236 h 430"/>
                <a:gd name="T26" fmla="*/ 428 w 430"/>
                <a:gd name="T27" fmla="*/ 203 h 430"/>
                <a:gd name="T28" fmla="*/ 423 w 430"/>
                <a:gd name="T29" fmla="*/ 158 h 430"/>
                <a:gd name="T30" fmla="*/ 406 w 430"/>
                <a:gd name="T31" fmla="*/ 119 h 430"/>
                <a:gd name="T32" fmla="*/ 381 w 430"/>
                <a:gd name="T33" fmla="*/ 76 h 430"/>
                <a:gd name="T34" fmla="*/ 334 w 430"/>
                <a:gd name="T35" fmla="*/ 36 h 430"/>
                <a:gd name="T36" fmla="*/ 286 w 430"/>
                <a:gd name="T37" fmla="*/ 10 h 430"/>
                <a:gd name="T38" fmla="*/ 247 w 430"/>
                <a:gd name="T39" fmla="*/ 1 h 430"/>
                <a:gd name="T40" fmla="*/ 170 w 430"/>
                <a:gd name="T41" fmla="*/ 3 h 430"/>
                <a:gd name="T42" fmla="*/ 128 w 430"/>
                <a:gd name="T43" fmla="*/ 16 h 430"/>
                <a:gd name="T44" fmla="*/ 94 w 430"/>
                <a:gd name="T45" fmla="*/ 36 h 430"/>
                <a:gd name="T46" fmla="*/ 36 w 430"/>
                <a:gd name="T47" fmla="*/ 94 h 430"/>
                <a:gd name="T48" fmla="*/ 16 w 430"/>
                <a:gd name="T49" fmla="*/ 129 h 430"/>
                <a:gd name="T50" fmla="*/ 3 w 430"/>
                <a:gd name="T51" fmla="*/ 170 h 430"/>
                <a:gd name="T52" fmla="*/ 21 w 430"/>
                <a:gd name="T53" fmla="*/ 214 h 430"/>
                <a:gd name="T54" fmla="*/ 27 w 430"/>
                <a:gd name="T55" fmla="*/ 165 h 430"/>
                <a:gd name="T56" fmla="*/ 39 w 430"/>
                <a:gd name="T57" fmla="*/ 130 h 430"/>
                <a:gd name="T58" fmla="*/ 59 w 430"/>
                <a:gd name="T59" fmla="*/ 96 h 430"/>
                <a:gd name="T60" fmla="*/ 83 w 430"/>
                <a:gd name="T61" fmla="*/ 72 h 430"/>
                <a:gd name="T62" fmla="*/ 112 w 430"/>
                <a:gd name="T63" fmla="*/ 49 h 430"/>
                <a:gd name="T64" fmla="*/ 147 w 430"/>
                <a:gd name="T65" fmla="*/ 32 h 430"/>
                <a:gd name="T66" fmla="*/ 183 w 430"/>
                <a:gd name="T67" fmla="*/ 23 h 430"/>
                <a:gd name="T68" fmla="*/ 243 w 430"/>
                <a:gd name="T69" fmla="*/ 23 h 430"/>
                <a:gd name="T70" fmla="*/ 279 w 430"/>
                <a:gd name="T71" fmla="*/ 32 h 430"/>
                <a:gd name="T72" fmla="*/ 323 w 430"/>
                <a:gd name="T73" fmla="*/ 54 h 430"/>
                <a:gd name="T74" fmla="*/ 363 w 430"/>
                <a:gd name="T75" fmla="*/ 90 h 430"/>
                <a:gd name="T76" fmla="*/ 385 w 430"/>
                <a:gd name="T77" fmla="*/ 121 h 430"/>
                <a:gd name="T78" fmla="*/ 397 w 430"/>
                <a:gd name="T79" fmla="*/ 156 h 430"/>
                <a:gd name="T80" fmla="*/ 406 w 430"/>
                <a:gd name="T81" fmla="*/ 192 h 430"/>
                <a:gd name="T82" fmla="*/ 406 w 430"/>
                <a:gd name="T83" fmla="*/ 221 h 430"/>
                <a:gd name="T84" fmla="*/ 401 w 430"/>
                <a:gd name="T85" fmla="*/ 261 h 430"/>
                <a:gd name="T86" fmla="*/ 388 w 430"/>
                <a:gd name="T87" fmla="*/ 296 h 430"/>
                <a:gd name="T88" fmla="*/ 336 w 430"/>
                <a:gd name="T89" fmla="*/ 363 h 430"/>
                <a:gd name="T90" fmla="*/ 286 w 430"/>
                <a:gd name="T91" fmla="*/ 394 h 430"/>
                <a:gd name="T92" fmla="*/ 252 w 430"/>
                <a:gd name="T93" fmla="*/ 403 h 430"/>
                <a:gd name="T94" fmla="*/ 212 w 430"/>
                <a:gd name="T95" fmla="*/ 408 h 430"/>
                <a:gd name="T96" fmla="*/ 183 w 430"/>
                <a:gd name="T97" fmla="*/ 405 h 430"/>
                <a:gd name="T98" fmla="*/ 147 w 430"/>
                <a:gd name="T99" fmla="*/ 395 h 430"/>
                <a:gd name="T100" fmla="*/ 112 w 430"/>
                <a:gd name="T101" fmla="*/ 379 h 430"/>
                <a:gd name="T102" fmla="*/ 78 w 430"/>
                <a:gd name="T103" fmla="*/ 350 h 430"/>
                <a:gd name="T104" fmla="*/ 43 w 430"/>
                <a:gd name="T105" fmla="*/ 305 h 430"/>
                <a:gd name="T106" fmla="*/ 30 w 430"/>
                <a:gd name="T107" fmla="*/ 270 h 430"/>
                <a:gd name="T108" fmla="*/ 21 w 430"/>
                <a:gd name="T109" fmla="*/ 234 h 4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0"/>
                <a:gd name="T166" fmla="*/ 0 h 430"/>
                <a:gd name="T167" fmla="*/ 430 w 430"/>
                <a:gd name="T168" fmla="*/ 430 h 4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0" h="430">
                  <a:moveTo>
                    <a:pt x="0" y="214"/>
                  </a:moveTo>
                  <a:lnTo>
                    <a:pt x="0" y="234"/>
                  </a:lnTo>
                  <a:lnTo>
                    <a:pt x="1" y="247"/>
                  </a:lnTo>
                  <a:lnTo>
                    <a:pt x="3" y="256"/>
                  </a:lnTo>
                  <a:lnTo>
                    <a:pt x="5" y="268"/>
                  </a:lnTo>
                  <a:lnTo>
                    <a:pt x="9" y="277"/>
                  </a:lnTo>
                  <a:lnTo>
                    <a:pt x="10" y="287"/>
                  </a:lnTo>
                  <a:lnTo>
                    <a:pt x="16" y="297"/>
                  </a:lnTo>
                  <a:lnTo>
                    <a:pt x="21" y="306"/>
                  </a:lnTo>
                  <a:lnTo>
                    <a:pt x="25" y="316"/>
                  </a:lnTo>
                  <a:lnTo>
                    <a:pt x="36" y="334"/>
                  </a:lnTo>
                  <a:lnTo>
                    <a:pt x="47" y="350"/>
                  </a:lnTo>
                  <a:lnTo>
                    <a:pt x="54" y="357"/>
                  </a:lnTo>
                  <a:lnTo>
                    <a:pt x="59" y="365"/>
                  </a:lnTo>
                  <a:lnTo>
                    <a:pt x="76" y="381"/>
                  </a:lnTo>
                  <a:lnTo>
                    <a:pt x="94" y="392"/>
                  </a:lnTo>
                  <a:lnTo>
                    <a:pt x="101" y="397"/>
                  </a:lnTo>
                  <a:lnTo>
                    <a:pt x="110" y="403"/>
                  </a:lnTo>
                  <a:lnTo>
                    <a:pt x="119" y="406"/>
                  </a:lnTo>
                  <a:lnTo>
                    <a:pt x="128" y="412"/>
                  </a:lnTo>
                  <a:lnTo>
                    <a:pt x="139" y="417"/>
                  </a:lnTo>
                  <a:lnTo>
                    <a:pt x="148" y="419"/>
                  </a:lnTo>
                  <a:lnTo>
                    <a:pt x="158" y="423"/>
                  </a:lnTo>
                  <a:lnTo>
                    <a:pt x="170" y="425"/>
                  </a:lnTo>
                  <a:lnTo>
                    <a:pt x="179" y="426"/>
                  </a:lnTo>
                  <a:lnTo>
                    <a:pt x="190" y="428"/>
                  </a:lnTo>
                  <a:lnTo>
                    <a:pt x="201" y="428"/>
                  </a:lnTo>
                  <a:lnTo>
                    <a:pt x="212" y="430"/>
                  </a:lnTo>
                  <a:lnTo>
                    <a:pt x="216" y="430"/>
                  </a:lnTo>
                  <a:lnTo>
                    <a:pt x="225" y="428"/>
                  </a:lnTo>
                  <a:lnTo>
                    <a:pt x="234" y="428"/>
                  </a:lnTo>
                  <a:lnTo>
                    <a:pt x="247" y="426"/>
                  </a:lnTo>
                  <a:lnTo>
                    <a:pt x="256" y="425"/>
                  </a:lnTo>
                  <a:lnTo>
                    <a:pt x="268" y="423"/>
                  </a:lnTo>
                  <a:lnTo>
                    <a:pt x="277" y="419"/>
                  </a:lnTo>
                  <a:lnTo>
                    <a:pt x="286" y="417"/>
                  </a:lnTo>
                  <a:lnTo>
                    <a:pt x="297" y="412"/>
                  </a:lnTo>
                  <a:lnTo>
                    <a:pt x="306" y="406"/>
                  </a:lnTo>
                  <a:lnTo>
                    <a:pt x="316" y="403"/>
                  </a:lnTo>
                  <a:lnTo>
                    <a:pt x="334" y="392"/>
                  </a:lnTo>
                  <a:lnTo>
                    <a:pt x="350" y="381"/>
                  </a:lnTo>
                  <a:lnTo>
                    <a:pt x="381" y="350"/>
                  </a:lnTo>
                  <a:lnTo>
                    <a:pt x="392" y="334"/>
                  </a:lnTo>
                  <a:lnTo>
                    <a:pt x="403" y="316"/>
                  </a:lnTo>
                  <a:lnTo>
                    <a:pt x="406" y="306"/>
                  </a:lnTo>
                  <a:lnTo>
                    <a:pt x="412" y="297"/>
                  </a:lnTo>
                  <a:lnTo>
                    <a:pt x="417" y="287"/>
                  </a:lnTo>
                  <a:lnTo>
                    <a:pt x="419" y="277"/>
                  </a:lnTo>
                  <a:lnTo>
                    <a:pt x="423" y="268"/>
                  </a:lnTo>
                  <a:lnTo>
                    <a:pt x="425" y="256"/>
                  </a:lnTo>
                  <a:lnTo>
                    <a:pt x="426" y="247"/>
                  </a:lnTo>
                  <a:lnTo>
                    <a:pt x="428" y="236"/>
                  </a:lnTo>
                  <a:lnTo>
                    <a:pt x="428" y="225"/>
                  </a:lnTo>
                  <a:lnTo>
                    <a:pt x="430" y="216"/>
                  </a:lnTo>
                  <a:lnTo>
                    <a:pt x="430" y="212"/>
                  </a:lnTo>
                  <a:lnTo>
                    <a:pt x="428" y="203"/>
                  </a:lnTo>
                  <a:lnTo>
                    <a:pt x="428" y="192"/>
                  </a:lnTo>
                  <a:lnTo>
                    <a:pt x="426" y="179"/>
                  </a:lnTo>
                  <a:lnTo>
                    <a:pt x="425" y="170"/>
                  </a:lnTo>
                  <a:lnTo>
                    <a:pt x="423" y="158"/>
                  </a:lnTo>
                  <a:lnTo>
                    <a:pt x="419" y="149"/>
                  </a:lnTo>
                  <a:lnTo>
                    <a:pt x="417" y="139"/>
                  </a:lnTo>
                  <a:lnTo>
                    <a:pt x="412" y="129"/>
                  </a:lnTo>
                  <a:lnTo>
                    <a:pt x="406" y="119"/>
                  </a:lnTo>
                  <a:lnTo>
                    <a:pt x="403" y="110"/>
                  </a:lnTo>
                  <a:lnTo>
                    <a:pt x="397" y="101"/>
                  </a:lnTo>
                  <a:lnTo>
                    <a:pt x="392" y="94"/>
                  </a:lnTo>
                  <a:lnTo>
                    <a:pt x="381" y="76"/>
                  </a:lnTo>
                  <a:lnTo>
                    <a:pt x="365" y="60"/>
                  </a:lnTo>
                  <a:lnTo>
                    <a:pt x="357" y="54"/>
                  </a:lnTo>
                  <a:lnTo>
                    <a:pt x="350" y="47"/>
                  </a:lnTo>
                  <a:lnTo>
                    <a:pt x="334" y="36"/>
                  </a:lnTo>
                  <a:lnTo>
                    <a:pt x="316" y="25"/>
                  </a:lnTo>
                  <a:lnTo>
                    <a:pt x="306" y="21"/>
                  </a:lnTo>
                  <a:lnTo>
                    <a:pt x="297" y="16"/>
                  </a:lnTo>
                  <a:lnTo>
                    <a:pt x="286" y="10"/>
                  </a:lnTo>
                  <a:lnTo>
                    <a:pt x="277" y="9"/>
                  </a:lnTo>
                  <a:lnTo>
                    <a:pt x="268" y="5"/>
                  </a:lnTo>
                  <a:lnTo>
                    <a:pt x="256" y="3"/>
                  </a:lnTo>
                  <a:lnTo>
                    <a:pt x="247" y="1"/>
                  </a:lnTo>
                  <a:lnTo>
                    <a:pt x="236" y="0"/>
                  </a:lnTo>
                  <a:lnTo>
                    <a:pt x="192" y="0"/>
                  </a:lnTo>
                  <a:lnTo>
                    <a:pt x="179" y="1"/>
                  </a:lnTo>
                  <a:lnTo>
                    <a:pt x="170" y="3"/>
                  </a:lnTo>
                  <a:lnTo>
                    <a:pt x="158" y="5"/>
                  </a:lnTo>
                  <a:lnTo>
                    <a:pt x="148" y="9"/>
                  </a:lnTo>
                  <a:lnTo>
                    <a:pt x="139" y="10"/>
                  </a:lnTo>
                  <a:lnTo>
                    <a:pt x="128" y="16"/>
                  </a:lnTo>
                  <a:lnTo>
                    <a:pt x="119" y="21"/>
                  </a:lnTo>
                  <a:lnTo>
                    <a:pt x="110" y="25"/>
                  </a:lnTo>
                  <a:lnTo>
                    <a:pt x="101" y="30"/>
                  </a:lnTo>
                  <a:lnTo>
                    <a:pt x="94" y="36"/>
                  </a:lnTo>
                  <a:lnTo>
                    <a:pt x="76" y="47"/>
                  </a:lnTo>
                  <a:lnTo>
                    <a:pt x="61" y="61"/>
                  </a:lnTo>
                  <a:lnTo>
                    <a:pt x="47" y="76"/>
                  </a:lnTo>
                  <a:lnTo>
                    <a:pt x="36" y="94"/>
                  </a:lnTo>
                  <a:lnTo>
                    <a:pt x="30" y="101"/>
                  </a:lnTo>
                  <a:lnTo>
                    <a:pt x="25" y="110"/>
                  </a:lnTo>
                  <a:lnTo>
                    <a:pt x="21" y="119"/>
                  </a:lnTo>
                  <a:lnTo>
                    <a:pt x="16" y="129"/>
                  </a:lnTo>
                  <a:lnTo>
                    <a:pt x="10" y="139"/>
                  </a:lnTo>
                  <a:lnTo>
                    <a:pt x="9" y="149"/>
                  </a:lnTo>
                  <a:lnTo>
                    <a:pt x="5" y="158"/>
                  </a:lnTo>
                  <a:lnTo>
                    <a:pt x="3" y="170"/>
                  </a:lnTo>
                  <a:lnTo>
                    <a:pt x="1" y="179"/>
                  </a:lnTo>
                  <a:lnTo>
                    <a:pt x="0" y="190"/>
                  </a:lnTo>
                  <a:lnTo>
                    <a:pt x="0" y="214"/>
                  </a:lnTo>
                  <a:lnTo>
                    <a:pt x="21" y="214"/>
                  </a:lnTo>
                  <a:lnTo>
                    <a:pt x="21" y="194"/>
                  </a:lnTo>
                  <a:lnTo>
                    <a:pt x="23" y="183"/>
                  </a:lnTo>
                  <a:lnTo>
                    <a:pt x="25" y="174"/>
                  </a:lnTo>
                  <a:lnTo>
                    <a:pt x="27" y="165"/>
                  </a:lnTo>
                  <a:lnTo>
                    <a:pt x="30" y="156"/>
                  </a:lnTo>
                  <a:lnTo>
                    <a:pt x="32" y="147"/>
                  </a:lnTo>
                  <a:lnTo>
                    <a:pt x="34" y="139"/>
                  </a:lnTo>
                  <a:lnTo>
                    <a:pt x="39" y="130"/>
                  </a:lnTo>
                  <a:lnTo>
                    <a:pt x="43" y="121"/>
                  </a:lnTo>
                  <a:lnTo>
                    <a:pt x="49" y="112"/>
                  </a:lnTo>
                  <a:lnTo>
                    <a:pt x="54" y="105"/>
                  </a:lnTo>
                  <a:lnTo>
                    <a:pt x="59" y="96"/>
                  </a:lnTo>
                  <a:lnTo>
                    <a:pt x="65" y="90"/>
                  </a:lnTo>
                  <a:lnTo>
                    <a:pt x="72" y="83"/>
                  </a:lnTo>
                  <a:lnTo>
                    <a:pt x="76" y="76"/>
                  </a:lnTo>
                  <a:lnTo>
                    <a:pt x="83" y="72"/>
                  </a:lnTo>
                  <a:lnTo>
                    <a:pt x="90" y="65"/>
                  </a:lnTo>
                  <a:lnTo>
                    <a:pt x="96" y="60"/>
                  </a:lnTo>
                  <a:lnTo>
                    <a:pt x="105" y="54"/>
                  </a:lnTo>
                  <a:lnTo>
                    <a:pt x="112" y="49"/>
                  </a:lnTo>
                  <a:lnTo>
                    <a:pt x="121" y="43"/>
                  </a:lnTo>
                  <a:lnTo>
                    <a:pt x="130" y="40"/>
                  </a:lnTo>
                  <a:lnTo>
                    <a:pt x="139" y="34"/>
                  </a:lnTo>
                  <a:lnTo>
                    <a:pt x="147" y="32"/>
                  </a:lnTo>
                  <a:lnTo>
                    <a:pt x="156" y="30"/>
                  </a:lnTo>
                  <a:lnTo>
                    <a:pt x="165" y="27"/>
                  </a:lnTo>
                  <a:lnTo>
                    <a:pt x="174" y="25"/>
                  </a:lnTo>
                  <a:lnTo>
                    <a:pt x="183" y="23"/>
                  </a:lnTo>
                  <a:lnTo>
                    <a:pt x="192" y="21"/>
                  </a:lnTo>
                  <a:lnTo>
                    <a:pt x="214" y="21"/>
                  </a:lnTo>
                  <a:lnTo>
                    <a:pt x="232" y="21"/>
                  </a:lnTo>
                  <a:lnTo>
                    <a:pt x="243" y="23"/>
                  </a:lnTo>
                  <a:lnTo>
                    <a:pt x="252" y="25"/>
                  </a:lnTo>
                  <a:lnTo>
                    <a:pt x="261" y="27"/>
                  </a:lnTo>
                  <a:lnTo>
                    <a:pt x="270" y="30"/>
                  </a:lnTo>
                  <a:lnTo>
                    <a:pt x="279" y="32"/>
                  </a:lnTo>
                  <a:lnTo>
                    <a:pt x="286" y="34"/>
                  </a:lnTo>
                  <a:lnTo>
                    <a:pt x="296" y="40"/>
                  </a:lnTo>
                  <a:lnTo>
                    <a:pt x="305" y="43"/>
                  </a:lnTo>
                  <a:lnTo>
                    <a:pt x="323" y="54"/>
                  </a:lnTo>
                  <a:lnTo>
                    <a:pt x="336" y="65"/>
                  </a:lnTo>
                  <a:lnTo>
                    <a:pt x="343" y="72"/>
                  </a:lnTo>
                  <a:lnTo>
                    <a:pt x="350" y="78"/>
                  </a:lnTo>
                  <a:lnTo>
                    <a:pt x="363" y="90"/>
                  </a:lnTo>
                  <a:lnTo>
                    <a:pt x="368" y="96"/>
                  </a:lnTo>
                  <a:lnTo>
                    <a:pt x="374" y="105"/>
                  </a:lnTo>
                  <a:lnTo>
                    <a:pt x="379" y="112"/>
                  </a:lnTo>
                  <a:lnTo>
                    <a:pt x="385" y="121"/>
                  </a:lnTo>
                  <a:lnTo>
                    <a:pt x="388" y="130"/>
                  </a:lnTo>
                  <a:lnTo>
                    <a:pt x="394" y="139"/>
                  </a:lnTo>
                  <a:lnTo>
                    <a:pt x="395" y="147"/>
                  </a:lnTo>
                  <a:lnTo>
                    <a:pt x="397" y="156"/>
                  </a:lnTo>
                  <a:lnTo>
                    <a:pt x="401" y="165"/>
                  </a:lnTo>
                  <a:lnTo>
                    <a:pt x="403" y="174"/>
                  </a:lnTo>
                  <a:lnTo>
                    <a:pt x="405" y="183"/>
                  </a:lnTo>
                  <a:lnTo>
                    <a:pt x="406" y="192"/>
                  </a:lnTo>
                  <a:lnTo>
                    <a:pt x="406" y="203"/>
                  </a:lnTo>
                  <a:lnTo>
                    <a:pt x="408" y="216"/>
                  </a:lnTo>
                  <a:lnTo>
                    <a:pt x="408" y="212"/>
                  </a:lnTo>
                  <a:lnTo>
                    <a:pt x="406" y="221"/>
                  </a:lnTo>
                  <a:lnTo>
                    <a:pt x="406" y="232"/>
                  </a:lnTo>
                  <a:lnTo>
                    <a:pt x="405" y="243"/>
                  </a:lnTo>
                  <a:lnTo>
                    <a:pt x="403" y="252"/>
                  </a:lnTo>
                  <a:lnTo>
                    <a:pt x="401" y="261"/>
                  </a:lnTo>
                  <a:lnTo>
                    <a:pt x="397" y="270"/>
                  </a:lnTo>
                  <a:lnTo>
                    <a:pt x="395" y="279"/>
                  </a:lnTo>
                  <a:lnTo>
                    <a:pt x="394" y="287"/>
                  </a:lnTo>
                  <a:lnTo>
                    <a:pt x="388" y="296"/>
                  </a:lnTo>
                  <a:lnTo>
                    <a:pt x="385" y="305"/>
                  </a:lnTo>
                  <a:lnTo>
                    <a:pt x="374" y="323"/>
                  </a:lnTo>
                  <a:lnTo>
                    <a:pt x="363" y="336"/>
                  </a:lnTo>
                  <a:lnTo>
                    <a:pt x="336" y="363"/>
                  </a:lnTo>
                  <a:lnTo>
                    <a:pt x="323" y="374"/>
                  </a:lnTo>
                  <a:lnTo>
                    <a:pt x="305" y="385"/>
                  </a:lnTo>
                  <a:lnTo>
                    <a:pt x="296" y="388"/>
                  </a:lnTo>
                  <a:lnTo>
                    <a:pt x="286" y="394"/>
                  </a:lnTo>
                  <a:lnTo>
                    <a:pt x="279" y="395"/>
                  </a:lnTo>
                  <a:lnTo>
                    <a:pt x="270" y="397"/>
                  </a:lnTo>
                  <a:lnTo>
                    <a:pt x="261" y="401"/>
                  </a:lnTo>
                  <a:lnTo>
                    <a:pt x="252" y="403"/>
                  </a:lnTo>
                  <a:lnTo>
                    <a:pt x="243" y="405"/>
                  </a:lnTo>
                  <a:lnTo>
                    <a:pt x="234" y="406"/>
                  </a:lnTo>
                  <a:lnTo>
                    <a:pt x="221" y="406"/>
                  </a:lnTo>
                  <a:lnTo>
                    <a:pt x="212" y="408"/>
                  </a:lnTo>
                  <a:lnTo>
                    <a:pt x="216" y="408"/>
                  </a:lnTo>
                  <a:lnTo>
                    <a:pt x="205" y="406"/>
                  </a:lnTo>
                  <a:lnTo>
                    <a:pt x="194" y="406"/>
                  </a:lnTo>
                  <a:lnTo>
                    <a:pt x="183" y="405"/>
                  </a:lnTo>
                  <a:lnTo>
                    <a:pt x="174" y="403"/>
                  </a:lnTo>
                  <a:lnTo>
                    <a:pt x="165" y="401"/>
                  </a:lnTo>
                  <a:lnTo>
                    <a:pt x="156" y="397"/>
                  </a:lnTo>
                  <a:lnTo>
                    <a:pt x="147" y="395"/>
                  </a:lnTo>
                  <a:lnTo>
                    <a:pt x="139" y="394"/>
                  </a:lnTo>
                  <a:lnTo>
                    <a:pt x="130" y="388"/>
                  </a:lnTo>
                  <a:lnTo>
                    <a:pt x="121" y="385"/>
                  </a:lnTo>
                  <a:lnTo>
                    <a:pt x="112" y="379"/>
                  </a:lnTo>
                  <a:lnTo>
                    <a:pt x="105" y="374"/>
                  </a:lnTo>
                  <a:lnTo>
                    <a:pt x="96" y="368"/>
                  </a:lnTo>
                  <a:lnTo>
                    <a:pt x="90" y="363"/>
                  </a:lnTo>
                  <a:lnTo>
                    <a:pt x="78" y="350"/>
                  </a:lnTo>
                  <a:lnTo>
                    <a:pt x="72" y="343"/>
                  </a:lnTo>
                  <a:lnTo>
                    <a:pt x="65" y="336"/>
                  </a:lnTo>
                  <a:lnTo>
                    <a:pt x="54" y="323"/>
                  </a:lnTo>
                  <a:lnTo>
                    <a:pt x="43" y="305"/>
                  </a:lnTo>
                  <a:lnTo>
                    <a:pt x="39" y="296"/>
                  </a:lnTo>
                  <a:lnTo>
                    <a:pt x="34" y="287"/>
                  </a:lnTo>
                  <a:lnTo>
                    <a:pt x="32" y="279"/>
                  </a:lnTo>
                  <a:lnTo>
                    <a:pt x="30" y="270"/>
                  </a:lnTo>
                  <a:lnTo>
                    <a:pt x="27" y="261"/>
                  </a:lnTo>
                  <a:lnTo>
                    <a:pt x="25" y="252"/>
                  </a:lnTo>
                  <a:lnTo>
                    <a:pt x="23" y="243"/>
                  </a:lnTo>
                  <a:lnTo>
                    <a:pt x="21" y="234"/>
                  </a:lnTo>
                  <a:lnTo>
                    <a:pt x="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Freeform 8"/>
            <p:cNvSpPr>
              <a:spLocks/>
            </p:cNvSpPr>
            <p:nvPr/>
          </p:nvSpPr>
          <p:spPr bwMode="auto">
            <a:xfrm>
              <a:off x="4596" y="2650"/>
              <a:ext cx="431" cy="430"/>
            </a:xfrm>
            <a:custGeom>
              <a:avLst/>
              <a:gdLst>
                <a:gd name="T0" fmla="*/ 4 w 431"/>
                <a:gd name="T1" fmla="*/ 256 h 430"/>
                <a:gd name="T2" fmla="*/ 17 w 431"/>
                <a:gd name="T3" fmla="*/ 298 h 430"/>
                <a:gd name="T4" fmla="*/ 48 w 431"/>
                <a:gd name="T5" fmla="*/ 351 h 430"/>
                <a:gd name="T6" fmla="*/ 95 w 431"/>
                <a:gd name="T7" fmla="*/ 392 h 430"/>
                <a:gd name="T8" fmla="*/ 129 w 431"/>
                <a:gd name="T9" fmla="*/ 412 h 430"/>
                <a:gd name="T10" fmla="*/ 171 w 431"/>
                <a:gd name="T11" fmla="*/ 425 h 430"/>
                <a:gd name="T12" fmla="*/ 213 w 431"/>
                <a:gd name="T13" fmla="*/ 430 h 430"/>
                <a:gd name="T14" fmla="*/ 247 w 431"/>
                <a:gd name="T15" fmla="*/ 427 h 430"/>
                <a:gd name="T16" fmla="*/ 287 w 431"/>
                <a:gd name="T17" fmla="*/ 418 h 430"/>
                <a:gd name="T18" fmla="*/ 335 w 431"/>
                <a:gd name="T19" fmla="*/ 392 h 430"/>
                <a:gd name="T20" fmla="*/ 404 w 431"/>
                <a:gd name="T21" fmla="*/ 316 h 430"/>
                <a:gd name="T22" fmla="*/ 420 w 431"/>
                <a:gd name="T23" fmla="*/ 278 h 430"/>
                <a:gd name="T24" fmla="*/ 429 w 431"/>
                <a:gd name="T25" fmla="*/ 236 h 430"/>
                <a:gd name="T26" fmla="*/ 429 w 431"/>
                <a:gd name="T27" fmla="*/ 203 h 430"/>
                <a:gd name="T28" fmla="*/ 423 w 431"/>
                <a:gd name="T29" fmla="*/ 158 h 430"/>
                <a:gd name="T30" fmla="*/ 407 w 431"/>
                <a:gd name="T31" fmla="*/ 120 h 430"/>
                <a:gd name="T32" fmla="*/ 382 w 431"/>
                <a:gd name="T33" fmla="*/ 76 h 430"/>
                <a:gd name="T34" fmla="*/ 335 w 431"/>
                <a:gd name="T35" fmla="*/ 36 h 430"/>
                <a:gd name="T36" fmla="*/ 287 w 431"/>
                <a:gd name="T37" fmla="*/ 11 h 430"/>
                <a:gd name="T38" fmla="*/ 247 w 431"/>
                <a:gd name="T39" fmla="*/ 2 h 430"/>
                <a:gd name="T40" fmla="*/ 171 w 431"/>
                <a:gd name="T41" fmla="*/ 4 h 430"/>
                <a:gd name="T42" fmla="*/ 129 w 431"/>
                <a:gd name="T43" fmla="*/ 16 h 430"/>
                <a:gd name="T44" fmla="*/ 95 w 431"/>
                <a:gd name="T45" fmla="*/ 36 h 430"/>
                <a:gd name="T46" fmla="*/ 37 w 431"/>
                <a:gd name="T47" fmla="*/ 95 h 430"/>
                <a:gd name="T48" fmla="*/ 17 w 431"/>
                <a:gd name="T49" fmla="*/ 129 h 430"/>
                <a:gd name="T50" fmla="*/ 4 w 431"/>
                <a:gd name="T51" fmla="*/ 171 h 430"/>
                <a:gd name="T52" fmla="*/ 22 w 431"/>
                <a:gd name="T53" fmla="*/ 214 h 430"/>
                <a:gd name="T54" fmla="*/ 28 w 431"/>
                <a:gd name="T55" fmla="*/ 165 h 430"/>
                <a:gd name="T56" fmla="*/ 40 w 431"/>
                <a:gd name="T57" fmla="*/ 131 h 430"/>
                <a:gd name="T58" fmla="*/ 60 w 431"/>
                <a:gd name="T59" fmla="*/ 96 h 430"/>
                <a:gd name="T60" fmla="*/ 84 w 431"/>
                <a:gd name="T61" fmla="*/ 73 h 430"/>
                <a:gd name="T62" fmla="*/ 113 w 431"/>
                <a:gd name="T63" fmla="*/ 49 h 430"/>
                <a:gd name="T64" fmla="*/ 147 w 431"/>
                <a:gd name="T65" fmla="*/ 33 h 430"/>
                <a:gd name="T66" fmla="*/ 184 w 431"/>
                <a:gd name="T67" fmla="*/ 24 h 430"/>
                <a:gd name="T68" fmla="*/ 244 w 431"/>
                <a:gd name="T69" fmla="*/ 24 h 430"/>
                <a:gd name="T70" fmla="*/ 280 w 431"/>
                <a:gd name="T71" fmla="*/ 33 h 430"/>
                <a:gd name="T72" fmla="*/ 324 w 431"/>
                <a:gd name="T73" fmla="*/ 55 h 430"/>
                <a:gd name="T74" fmla="*/ 364 w 431"/>
                <a:gd name="T75" fmla="*/ 91 h 430"/>
                <a:gd name="T76" fmla="*/ 385 w 431"/>
                <a:gd name="T77" fmla="*/ 122 h 430"/>
                <a:gd name="T78" fmla="*/ 398 w 431"/>
                <a:gd name="T79" fmla="*/ 156 h 430"/>
                <a:gd name="T80" fmla="*/ 407 w 431"/>
                <a:gd name="T81" fmla="*/ 193 h 430"/>
                <a:gd name="T82" fmla="*/ 407 w 431"/>
                <a:gd name="T83" fmla="*/ 222 h 430"/>
                <a:gd name="T84" fmla="*/ 402 w 431"/>
                <a:gd name="T85" fmla="*/ 262 h 430"/>
                <a:gd name="T86" fmla="*/ 389 w 431"/>
                <a:gd name="T87" fmla="*/ 296 h 430"/>
                <a:gd name="T88" fmla="*/ 336 w 431"/>
                <a:gd name="T89" fmla="*/ 363 h 430"/>
                <a:gd name="T90" fmla="*/ 287 w 431"/>
                <a:gd name="T91" fmla="*/ 394 h 430"/>
                <a:gd name="T92" fmla="*/ 253 w 431"/>
                <a:gd name="T93" fmla="*/ 403 h 430"/>
                <a:gd name="T94" fmla="*/ 213 w 431"/>
                <a:gd name="T95" fmla="*/ 409 h 430"/>
                <a:gd name="T96" fmla="*/ 184 w 431"/>
                <a:gd name="T97" fmla="*/ 405 h 430"/>
                <a:gd name="T98" fmla="*/ 147 w 431"/>
                <a:gd name="T99" fmla="*/ 396 h 430"/>
                <a:gd name="T100" fmla="*/ 113 w 431"/>
                <a:gd name="T101" fmla="*/ 380 h 430"/>
                <a:gd name="T102" fmla="*/ 78 w 431"/>
                <a:gd name="T103" fmla="*/ 351 h 430"/>
                <a:gd name="T104" fmla="*/ 44 w 431"/>
                <a:gd name="T105" fmla="*/ 305 h 430"/>
                <a:gd name="T106" fmla="*/ 31 w 431"/>
                <a:gd name="T107" fmla="*/ 271 h 430"/>
                <a:gd name="T108" fmla="*/ 22 w 431"/>
                <a:gd name="T109" fmla="*/ 234 h 4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1"/>
                <a:gd name="T166" fmla="*/ 0 h 430"/>
                <a:gd name="T167" fmla="*/ 431 w 431"/>
                <a:gd name="T168" fmla="*/ 430 h 4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1" h="430">
                  <a:moveTo>
                    <a:pt x="0" y="214"/>
                  </a:moveTo>
                  <a:lnTo>
                    <a:pt x="0" y="234"/>
                  </a:lnTo>
                  <a:lnTo>
                    <a:pt x="2" y="247"/>
                  </a:lnTo>
                  <a:lnTo>
                    <a:pt x="4" y="256"/>
                  </a:lnTo>
                  <a:lnTo>
                    <a:pt x="6" y="269"/>
                  </a:lnTo>
                  <a:lnTo>
                    <a:pt x="9" y="278"/>
                  </a:lnTo>
                  <a:lnTo>
                    <a:pt x="11" y="287"/>
                  </a:lnTo>
                  <a:lnTo>
                    <a:pt x="17" y="298"/>
                  </a:lnTo>
                  <a:lnTo>
                    <a:pt x="22" y="307"/>
                  </a:lnTo>
                  <a:lnTo>
                    <a:pt x="26" y="316"/>
                  </a:lnTo>
                  <a:lnTo>
                    <a:pt x="37" y="334"/>
                  </a:lnTo>
                  <a:lnTo>
                    <a:pt x="48" y="351"/>
                  </a:lnTo>
                  <a:lnTo>
                    <a:pt x="55" y="358"/>
                  </a:lnTo>
                  <a:lnTo>
                    <a:pt x="60" y="365"/>
                  </a:lnTo>
                  <a:lnTo>
                    <a:pt x="77" y="381"/>
                  </a:lnTo>
                  <a:lnTo>
                    <a:pt x="95" y="392"/>
                  </a:lnTo>
                  <a:lnTo>
                    <a:pt x="102" y="398"/>
                  </a:lnTo>
                  <a:lnTo>
                    <a:pt x="111" y="403"/>
                  </a:lnTo>
                  <a:lnTo>
                    <a:pt x="120" y="407"/>
                  </a:lnTo>
                  <a:lnTo>
                    <a:pt x="129" y="412"/>
                  </a:lnTo>
                  <a:lnTo>
                    <a:pt x="140" y="418"/>
                  </a:lnTo>
                  <a:lnTo>
                    <a:pt x="149" y="420"/>
                  </a:lnTo>
                  <a:lnTo>
                    <a:pt x="158" y="423"/>
                  </a:lnTo>
                  <a:lnTo>
                    <a:pt x="171" y="425"/>
                  </a:lnTo>
                  <a:lnTo>
                    <a:pt x="180" y="427"/>
                  </a:lnTo>
                  <a:lnTo>
                    <a:pt x="191" y="429"/>
                  </a:lnTo>
                  <a:lnTo>
                    <a:pt x="202" y="429"/>
                  </a:lnTo>
                  <a:lnTo>
                    <a:pt x="213" y="430"/>
                  </a:lnTo>
                  <a:lnTo>
                    <a:pt x="216" y="430"/>
                  </a:lnTo>
                  <a:lnTo>
                    <a:pt x="226" y="429"/>
                  </a:lnTo>
                  <a:lnTo>
                    <a:pt x="235" y="429"/>
                  </a:lnTo>
                  <a:lnTo>
                    <a:pt x="247" y="427"/>
                  </a:lnTo>
                  <a:lnTo>
                    <a:pt x="256" y="425"/>
                  </a:lnTo>
                  <a:lnTo>
                    <a:pt x="269" y="423"/>
                  </a:lnTo>
                  <a:lnTo>
                    <a:pt x="278" y="420"/>
                  </a:lnTo>
                  <a:lnTo>
                    <a:pt x="287" y="418"/>
                  </a:lnTo>
                  <a:lnTo>
                    <a:pt x="298" y="412"/>
                  </a:lnTo>
                  <a:lnTo>
                    <a:pt x="307" y="407"/>
                  </a:lnTo>
                  <a:lnTo>
                    <a:pt x="316" y="403"/>
                  </a:lnTo>
                  <a:lnTo>
                    <a:pt x="335" y="392"/>
                  </a:lnTo>
                  <a:lnTo>
                    <a:pt x="351" y="381"/>
                  </a:lnTo>
                  <a:lnTo>
                    <a:pt x="382" y="351"/>
                  </a:lnTo>
                  <a:lnTo>
                    <a:pt x="393" y="334"/>
                  </a:lnTo>
                  <a:lnTo>
                    <a:pt x="404" y="316"/>
                  </a:lnTo>
                  <a:lnTo>
                    <a:pt x="407" y="307"/>
                  </a:lnTo>
                  <a:lnTo>
                    <a:pt x="413" y="298"/>
                  </a:lnTo>
                  <a:lnTo>
                    <a:pt x="418" y="287"/>
                  </a:lnTo>
                  <a:lnTo>
                    <a:pt x="420" y="278"/>
                  </a:lnTo>
                  <a:lnTo>
                    <a:pt x="423" y="269"/>
                  </a:lnTo>
                  <a:lnTo>
                    <a:pt x="425" y="256"/>
                  </a:lnTo>
                  <a:lnTo>
                    <a:pt x="427" y="247"/>
                  </a:lnTo>
                  <a:lnTo>
                    <a:pt x="429" y="236"/>
                  </a:lnTo>
                  <a:lnTo>
                    <a:pt x="429" y="225"/>
                  </a:lnTo>
                  <a:lnTo>
                    <a:pt x="431" y="216"/>
                  </a:lnTo>
                  <a:lnTo>
                    <a:pt x="431" y="213"/>
                  </a:lnTo>
                  <a:lnTo>
                    <a:pt x="429" y="203"/>
                  </a:lnTo>
                  <a:lnTo>
                    <a:pt x="429" y="193"/>
                  </a:lnTo>
                  <a:lnTo>
                    <a:pt x="427" y="180"/>
                  </a:lnTo>
                  <a:lnTo>
                    <a:pt x="425" y="171"/>
                  </a:lnTo>
                  <a:lnTo>
                    <a:pt x="423" y="158"/>
                  </a:lnTo>
                  <a:lnTo>
                    <a:pt x="420" y="149"/>
                  </a:lnTo>
                  <a:lnTo>
                    <a:pt x="418" y="140"/>
                  </a:lnTo>
                  <a:lnTo>
                    <a:pt x="413" y="129"/>
                  </a:lnTo>
                  <a:lnTo>
                    <a:pt x="407" y="120"/>
                  </a:lnTo>
                  <a:lnTo>
                    <a:pt x="404" y="111"/>
                  </a:lnTo>
                  <a:lnTo>
                    <a:pt x="398" y="102"/>
                  </a:lnTo>
                  <a:lnTo>
                    <a:pt x="393" y="95"/>
                  </a:lnTo>
                  <a:lnTo>
                    <a:pt x="382" y="76"/>
                  </a:lnTo>
                  <a:lnTo>
                    <a:pt x="365" y="60"/>
                  </a:lnTo>
                  <a:lnTo>
                    <a:pt x="358" y="55"/>
                  </a:lnTo>
                  <a:lnTo>
                    <a:pt x="351" y="47"/>
                  </a:lnTo>
                  <a:lnTo>
                    <a:pt x="335" y="36"/>
                  </a:lnTo>
                  <a:lnTo>
                    <a:pt x="316" y="26"/>
                  </a:lnTo>
                  <a:lnTo>
                    <a:pt x="307" y="22"/>
                  </a:lnTo>
                  <a:lnTo>
                    <a:pt x="298" y="16"/>
                  </a:lnTo>
                  <a:lnTo>
                    <a:pt x="287" y="11"/>
                  </a:lnTo>
                  <a:lnTo>
                    <a:pt x="278" y="9"/>
                  </a:lnTo>
                  <a:lnTo>
                    <a:pt x="269" y="6"/>
                  </a:lnTo>
                  <a:lnTo>
                    <a:pt x="256" y="4"/>
                  </a:lnTo>
                  <a:lnTo>
                    <a:pt x="247" y="2"/>
                  </a:lnTo>
                  <a:lnTo>
                    <a:pt x="236" y="0"/>
                  </a:lnTo>
                  <a:lnTo>
                    <a:pt x="193" y="0"/>
                  </a:lnTo>
                  <a:lnTo>
                    <a:pt x="180" y="2"/>
                  </a:lnTo>
                  <a:lnTo>
                    <a:pt x="171" y="4"/>
                  </a:lnTo>
                  <a:lnTo>
                    <a:pt x="158" y="6"/>
                  </a:lnTo>
                  <a:lnTo>
                    <a:pt x="149" y="9"/>
                  </a:lnTo>
                  <a:lnTo>
                    <a:pt x="140" y="11"/>
                  </a:lnTo>
                  <a:lnTo>
                    <a:pt x="129" y="16"/>
                  </a:lnTo>
                  <a:lnTo>
                    <a:pt x="120" y="22"/>
                  </a:lnTo>
                  <a:lnTo>
                    <a:pt x="111" y="26"/>
                  </a:lnTo>
                  <a:lnTo>
                    <a:pt x="102" y="31"/>
                  </a:lnTo>
                  <a:lnTo>
                    <a:pt x="95" y="36"/>
                  </a:lnTo>
                  <a:lnTo>
                    <a:pt x="77" y="47"/>
                  </a:lnTo>
                  <a:lnTo>
                    <a:pt x="62" y="62"/>
                  </a:lnTo>
                  <a:lnTo>
                    <a:pt x="48" y="76"/>
                  </a:lnTo>
                  <a:lnTo>
                    <a:pt x="37" y="95"/>
                  </a:lnTo>
                  <a:lnTo>
                    <a:pt x="31" y="102"/>
                  </a:lnTo>
                  <a:lnTo>
                    <a:pt x="26" y="111"/>
                  </a:lnTo>
                  <a:lnTo>
                    <a:pt x="22" y="120"/>
                  </a:lnTo>
                  <a:lnTo>
                    <a:pt x="17" y="129"/>
                  </a:lnTo>
                  <a:lnTo>
                    <a:pt x="11" y="140"/>
                  </a:lnTo>
                  <a:lnTo>
                    <a:pt x="9" y="149"/>
                  </a:lnTo>
                  <a:lnTo>
                    <a:pt x="6" y="158"/>
                  </a:lnTo>
                  <a:lnTo>
                    <a:pt x="4" y="171"/>
                  </a:lnTo>
                  <a:lnTo>
                    <a:pt x="2" y="180"/>
                  </a:lnTo>
                  <a:lnTo>
                    <a:pt x="0" y="191"/>
                  </a:lnTo>
                  <a:lnTo>
                    <a:pt x="0" y="214"/>
                  </a:lnTo>
                  <a:lnTo>
                    <a:pt x="22" y="214"/>
                  </a:lnTo>
                  <a:lnTo>
                    <a:pt x="22" y="194"/>
                  </a:lnTo>
                  <a:lnTo>
                    <a:pt x="24" y="184"/>
                  </a:lnTo>
                  <a:lnTo>
                    <a:pt x="26" y="174"/>
                  </a:lnTo>
                  <a:lnTo>
                    <a:pt x="28" y="165"/>
                  </a:lnTo>
                  <a:lnTo>
                    <a:pt x="31" y="156"/>
                  </a:lnTo>
                  <a:lnTo>
                    <a:pt x="33" y="147"/>
                  </a:lnTo>
                  <a:lnTo>
                    <a:pt x="35" y="140"/>
                  </a:lnTo>
                  <a:lnTo>
                    <a:pt x="40" y="131"/>
                  </a:lnTo>
                  <a:lnTo>
                    <a:pt x="44" y="122"/>
                  </a:lnTo>
                  <a:lnTo>
                    <a:pt x="49" y="113"/>
                  </a:lnTo>
                  <a:lnTo>
                    <a:pt x="55" y="105"/>
                  </a:lnTo>
                  <a:lnTo>
                    <a:pt x="60" y="96"/>
                  </a:lnTo>
                  <a:lnTo>
                    <a:pt x="66" y="91"/>
                  </a:lnTo>
                  <a:lnTo>
                    <a:pt x="73" y="84"/>
                  </a:lnTo>
                  <a:lnTo>
                    <a:pt x="77" y="76"/>
                  </a:lnTo>
                  <a:lnTo>
                    <a:pt x="84" y="73"/>
                  </a:lnTo>
                  <a:lnTo>
                    <a:pt x="91" y="65"/>
                  </a:lnTo>
                  <a:lnTo>
                    <a:pt x="97" y="60"/>
                  </a:lnTo>
                  <a:lnTo>
                    <a:pt x="106" y="55"/>
                  </a:lnTo>
                  <a:lnTo>
                    <a:pt x="113" y="49"/>
                  </a:lnTo>
                  <a:lnTo>
                    <a:pt x="122" y="44"/>
                  </a:lnTo>
                  <a:lnTo>
                    <a:pt x="131" y="40"/>
                  </a:lnTo>
                  <a:lnTo>
                    <a:pt x="140" y="35"/>
                  </a:lnTo>
                  <a:lnTo>
                    <a:pt x="147" y="33"/>
                  </a:lnTo>
                  <a:lnTo>
                    <a:pt x="157" y="31"/>
                  </a:lnTo>
                  <a:lnTo>
                    <a:pt x="166" y="27"/>
                  </a:lnTo>
                  <a:lnTo>
                    <a:pt x="175" y="26"/>
                  </a:lnTo>
                  <a:lnTo>
                    <a:pt x="184" y="24"/>
                  </a:lnTo>
                  <a:lnTo>
                    <a:pt x="193" y="22"/>
                  </a:lnTo>
                  <a:lnTo>
                    <a:pt x="215" y="22"/>
                  </a:lnTo>
                  <a:lnTo>
                    <a:pt x="233" y="22"/>
                  </a:lnTo>
                  <a:lnTo>
                    <a:pt x="244" y="24"/>
                  </a:lnTo>
                  <a:lnTo>
                    <a:pt x="253" y="26"/>
                  </a:lnTo>
                  <a:lnTo>
                    <a:pt x="262" y="27"/>
                  </a:lnTo>
                  <a:lnTo>
                    <a:pt x="271" y="31"/>
                  </a:lnTo>
                  <a:lnTo>
                    <a:pt x="280" y="33"/>
                  </a:lnTo>
                  <a:lnTo>
                    <a:pt x="287" y="35"/>
                  </a:lnTo>
                  <a:lnTo>
                    <a:pt x="296" y="40"/>
                  </a:lnTo>
                  <a:lnTo>
                    <a:pt x="305" y="44"/>
                  </a:lnTo>
                  <a:lnTo>
                    <a:pt x="324" y="55"/>
                  </a:lnTo>
                  <a:lnTo>
                    <a:pt x="336" y="65"/>
                  </a:lnTo>
                  <a:lnTo>
                    <a:pt x="344" y="73"/>
                  </a:lnTo>
                  <a:lnTo>
                    <a:pt x="351" y="78"/>
                  </a:lnTo>
                  <a:lnTo>
                    <a:pt x="364" y="91"/>
                  </a:lnTo>
                  <a:lnTo>
                    <a:pt x="369" y="96"/>
                  </a:lnTo>
                  <a:lnTo>
                    <a:pt x="374" y="105"/>
                  </a:lnTo>
                  <a:lnTo>
                    <a:pt x="380" y="113"/>
                  </a:lnTo>
                  <a:lnTo>
                    <a:pt x="385" y="122"/>
                  </a:lnTo>
                  <a:lnTo>
                    <a:pt x="389" y="131"/>
                  </a:lnTo>
                  <a:lnTo>
                    <a:pt x="394" y="140"/>
                  </a:lnTo>
                  <a:lnTo>
                    <a:pt x="396" y="147"/>
                  </a:lnTo>
                  <a:lnTo>
                    <a:pt x="398" y="156"/>
                  </a:lnTo>
                  <a:lnTo>
                    <a:pt x="402" y="165"/>
                  </a:lnTo>
                  <a:lnTo>
                    <a:pt x="404" y="174"/>
                  </a:lnTo>
                  <a:lnTo>
                    <a:pt x="405" y="184"/>
                  </a:lnTo>
                  <a:lnTo>
                    <a:pt x="407" y="193"/>
                  </a:lnTo>
                  <a:lnTo>
                    <a:pt x="407" y="203"/>
                  </a:lnTo>
                  <a:lnTo>
                    <a:pt x="409" y="216"/>
                  </a:lnTo>
                  <a:lnTo>
                    <a:pt x="409" y="213"/>
                  </a:lnTo>
                  <a:lnTo>
                    <a:pt x="407" y="222"/>
                  </a:lnTo>
                  <a:lnTo>
                    <a:pt x="407" y="233"/>
                  </a:lnTo>
                  <a:lnTo>
                    <a:pt x="405" y="243"/>
                  </a:lnTo>
                  <a:lnTo>
                    <a:pt x="404" y="253"/>
                  </a:lnTo>
                  <a:lnTo>
                    <a:pt x="402" y="262"/>
                  </a:lnTo>
                  <a:lnTo>
                    <a:pt x="398" y="271"/>
                  </a:lnTo>
                  <a:lnTo>
                    <a:pt x="396" y="280"/>
                  </a:lnTo>
                  <a:lnTo>
                    <a:pt x="394" y="287"/>
                  </a:lnTo>
                  <a:lnTo>
                    <a:pt x="389" y="296"/>
                  </a:lnTo>
                  <a:lnTo>
                    <a:pt x="385" y="305"/>
                  </a:lnTo>
                  <a:lnTo>
                    <a:pt x="374" y="323"/>
                  </a:lnTo>
                  <a:lnTo>
                    <a:pt x="364" y="336"/>
                  </a:lnTo>
                  <a:lnTo>
                    <a:pt x="336" y="363"/>
                  </a:lnTo>
                  <a:lnTo>
                    <a:pt x="324" y="374"/>
                  </a:lnTo>
                  <a:lnTo>
                    <a:pt x="305" y="385"/>
                  </a:lnTo>
                  <a:lnTo>
                    <a:pt x="296" y="389"/>
                  </a:lnTo>
                  <a:lnTo>
                    <a:pt x="287" y="394"/>
                  </a:lnTo>
                  <a:lnTo>
                    <a:pt x="280" y="396"/>
                  </a:lnTo>
                  <a:lnTo>
                    <a:pt x="271" y="398"/>
                  </a:lnTo>
                  <a:lnTo>
                    <a:pt x="262" y="401"/>
                  </a:lnTo>
                  <a:lnTo>
                    <a:pt x="253" y="403"/>
                  </a:lnTo>
                  <a:lnTo>
                    <a:pt x="244" y="405"/>
                  </a:lnTo>
                  <a:lnTo>
                    <a:pt x="235" y="407"/>
                  </a:lnTo>
                  <a:lnTo>
                    <a:pt x="222" y="407"/>
                  </a:lnTo>
                  <a:lnTo>
                    <a:pt x="213" y="409"/>
                  </a:lnTo>
                  <a:lnTo>
                    <a:pt x="216" y="409"/>
                  </a:lnTo>
                  <a:lnTo>
                    <a:pt x="206" y="407"/>
                  </a:lnTo>
                  <a:lnTo>
                    <a:pt x="195" y="407"/>
                  </a:lnTo>
                  <a:lnTo>
                    <a:pt x="184" y="405"/>
                  </a:lnTo>
                  <a:lnTo>
                    <a:pt x="175" y="403"/>
                  </a:lnTo>
                  <a:lnTo>
                    <a:pt x="166" y="401"/>
                  </a:lnTo>
                  <a:lnTo>
                    <a:pt x="157" y="398"/>
                  </a:lnTo>
                  <a:lnTo>
                    <a:pt x="147" y="396"/>
                  </a:lnTo>
                  <a:lnTo>
                    <a:pt x="140" y="394"/>
                  </a:lnTo>
                  <a:lnTo>
                    <a:pt x="131" y="389"/>
                  </a:lnTo>
                  <a:lnTo>
                    <a:pt x="122" y="385"/>
                  </a:lnTo>
                  <a:lnTo>
                    <a:pt x="113" y="380"/>
                  </a:lnTo>
                  <a:lnTo>
                    <a:pt x="106" y="374"/>
                  </a:lnTo>
                  <a:lnTo>
                    <a:pt x="97" y="369"/>
                  </a:lnTo>
                  <a:lnTo>
                    <a:pt x="91" y="363"/>
                  </a:lnTo>
                  <a:lnTo>
                    <a:pt x="78" y="351"/>
                  </a:lnTo>
                  <a:lnTo>
                    <a:pt x="73" y="343"/>
                  </a:lnTo>
                  <a:lnTo>
                    <a:pt x="66" y="336"/>
                  </a:lnTo>
                  <a:lnTo>
                    <a:pt x="55" y="323"/>
                  </a:lnTo>
                  <a:lnTo>
                    <a:pt x="44" y="305"/>
                  </a:lnTo>
                  <a:lnTo>
                    <a:pt x="40" y="296"/>
                  </a:lnTo>
                  <a:lnTo>
                    <a:pt x="35" y="287"/>
                  </a:lnTo>
                  <a:lnTo>
                    <a:pt x="33" y="280"/>
                  </a:lnTo>
                  <a:lnTo>
                    <a:pt x="31" y="271"/>
                  </a:lnTo>
                  <a:lnTo>
                    <a:pt x="28" y="262"/>
                  </a:lnTo>
                  <a:lnTo>
                    <a:pt x="26" y="253"/>
                  </a:lnTo>
                  <a:lnTo>
                    <a:pt x="24" y="243"/>
                  </a:lnTo>
                  <a:lnTo>
                    <a:pt x="22" y="234"/>
                  </a:lnTo>
                  <a:lnTo>
                    <a:pt x="22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9"/>
            <p:cNvSpPr>
              <a:spLocks/>
            </p:cNvSpPr>
            <p:nvPr/>
          </p:nvSpPr>
          <p:spPr bwMode="auto">
            <a:xfrm>
              <a:off x="4753" y="970"/>
              <a:ext cx="330" cy="496"/>
            </a:xfrm>
            <a:custGeom>
              <a:avLst/>
              <a:gdLst>
                <a:gd name="T0" fmla="*/ 176 w 330"/>
                <a:gd name="T1" fmla="*/ 476 h 496"/>
                <a:gd name="T2" fmla="*/ 172 w 330"/>
                <a:gd name="T3" fmla="*/ 487 h 496"/>
                <a:gd name="T4" fmla="*/ 178 w 330"/>
                <a:gd name="T5" fmla="*/ 494 h 496"/>
                <a:gd name="T6" fmla="*/ 192 w 330"/>
                <a:gd name="T7" fmla="*/ 494 h 496"/>
                <a:gd name="T8" fmla="*/ 223 w 330"/>
                <a:gd name="T9" fmla="*/ 480 h 496"/>
                <a:gd name="T10" fmla="*/ 243 w 330"/>
                <a:gd name="T11" fmla="*/ 467 h 496"/>
                <a:gd name="T12" fmla="*/ 268 w 330"/>
                <a:gd name="T13" fmla="*/ 442 h 496"/>
                <a:gd name="T14" fmla="*/ 288 w 330"/>
                <a:gd name="T15" fmla="*/ 411 h 496"/>
                <a:gd name="T16" fmla="*/ 306 w 330"/>
                <a:gd name="T17" fmla="*/ 376 h 496"/>
                <a:gd name="T18" fmla="*/ 316 w 330"/>
                <a:gd name="T19" fmla="*/ 347 h 496"/>
                <a:gd name="T20" fmla="*/ 325 w 330"/>
                <a:gd name="T21" fmla="*/ 305 h 496"/>
                <a:gd name="T22" fmla="*/ 330 w 330"/>
                <a:gd name="T23" fmla="*/ 251 h 496"/>
                <a:gd name="T24" fmla="*/ 328 w 330"/>
                <a:gd name="T25" fmla="*/ 213 h 496"/>
                <a:gd name="T26" fmla="*/ 319 w 330"/>
                <a:gd name="T27" fmla="*/ 165 h 496"/>
                <a:gd name="T28" fmla="*/ 306 w 330"/>
                <a:gd name="T29" fmla="*/ 122 h 496"/>
                <a:gd name="T30" fmla="*/ 292 w 330"/>
                <a:gd name="T31" fmla="*/ 91 h 496"/>
                <a:gd name="T32" fmla="*/ 272 w 330"/>
                <a:gd name="T33" fmla="*/ 58 h 496"/>
                <a:gd name="T34" fmla="*/ 245 w 330"/>
                <a:gd name="T35" fmla="*/ 29 h 496"/>
                <a:gd name="T36" fmla="*/ 223 w 330"/>
                <a:gd name="T37" fmla="*/ 15 h 496"/>
                <a:gd name="T38" fmla="*/ 199 w 330"/>
                <a:gd name="T39" fmla="*/ 4 h 496"/>
                <a:gd name="T40" fmla="*/ 147 w 330"/>
                <a:gd name="T41" fmla="*/ 0 h 496"/>
                <a:gd name="T42" fmla="*/ 121 w 330"/>
                <a:gd name="T43" fmla="*/ 7 h 496"/>
                <a:gd name="T44" fmla="*/ 98 w 330"/>
                <a:gd name="T45" fmla="*/ 20 h 496"/>
                <a:gd name="T46" fmla="*/ 69 w 330"/>
                <a:gd name="T47" fmla="*/ 44 h 496"/>
                <a:gd name="T48" fmla="*/ 45 w 330"/>
                <a:gd name="T49" fmla="*/ 75 h 496"/>
                <a:gd name="T50" fmla="*/ 30 w 330"/>
                <a:gd name="T51" fmla="*/ 100 h 496"/>
                <a:gd name="T52" fmla="*/ 18 w 330"/>
                <a:gd name="T53" fmla="*/ 131 h 496"/>
                <a:gd name="T54" fmla="*/ 5 w 330"/>
                <a:gd name="T55" fmla="*/ 176 h 496"/>
                <a:gd name="T56" fmla="*/ 0 w 330"/>
                <a:gd name="T57" fmla="*/ 293 h 496"/>
                <a:gd name="T58" fmla="*/ 3 w 330"/>
                <a:gd name="T59" fmla="*/ 304 h 496"/>
                <a:gd name="T60" fmla="*/ 5 w 330"/>
                <a:gd name="T61" fmla="*/ 314 h 496"/>
                <a:gd name="T62" fmla="*/ 9 w 330"/>
                <a:gd name="T63" fmla="*/ 322 h 496"/>
                <a:gd name="T64" fmla="*/ 19 w 330"/>
                <a:gd name="T65" fmla="*/ 327 h 496"/>
                <a:gd name="T66" fmla="*/ 29 w 330"/>
                <a:gd name="T67" fmla="*/ 320 h 496"/>
                <a:gd name="T68" fmla="*/ 27 w 330"/>
                <a:gd name="T69" fmla="*/ 305 h 496"/>
                <a:gd name="T70" fmla="*/ 23 w 330"/>
                <a:gd name="T71" fmla="*/ 294 h 496"/>
                <a:gd name="T72" fmla="*/ 21 w 330"/>
                <a:gd name="T73" fmla="*/ 249 h 496"/>
                <a:gd name="T74" fmla="*/ 27 w 330"/>
                <a:gd name="T75" fmla="*/ 180 h 496"/>
                <a:gd name="T76" fmla="*/ 39 w 330"/>
                <a:gd name="T77" fmla="*/ 138 h 496"/>
                <a:gd name="T78" fmla="*/ 49 w 330"/>
                <a:gd name="T79" fmla="*/ 111 h 496"/>
                <a:gd name="T80" fmla="*/ 63 w 330"/>
                <a:gd name="T81" fmla="*/ 86 h 496"/>
                <a:gd name="T82" fmla="*/ 87 w 330"/>
                <a:gd name="T83" fmla="*/ 58 h 496"/>
                <a:gd name="T84" fmla="*/ 108 w 330"/>
                <a:gd name="T85" fmla="*/ 38 h 496"/>
                <a:gd name="T86" fmla="*/ 128 w 330"/>
                <a:gd name="T87" fmla="*/ 29 h 496"/>
                <a:gd name="T88" fmla="*/ 150 w 330"/>
                <a:gd name="T89" fmla="*/ 22 h 496"/>
                <a:gd name="T90" fmla="*/ 185 w 330"/>
                <a:gd name="T91" fmla="*/ 24 h 496"/>
                <a:gd name="T92" fmla="*/ 207 w 330"/>
                <a:gd name="T93" fmla="*/ 31 h 496"/>
                <a:gd name="T94" fmla="*/ 225 w 330"/>
                <a:gd name="T95" fmla="*/ 42 h 496"/>
                <a:gd name="T96" fmla="*/ 247 w 330"/>
                <a:gd name="T97" fmla="*/ 66 h 496"/>
                <a:gd name="T98" fmla="*/ 268 w 330"/>
                <a:gd name="T99" fmla="*/ 95 h 496"/>
                <a:gd name="T100" fmla="*/ 281 w 330"/>
                <a:gd name="T101" fmla="*/ 118 h 496"/>
                <a:gd name="T102" fmla="*/ 296 w 330"/>
                <a:gd name="T103" fmla="*/ 158 h 496"/>
                <a:gd name="T104" fmla="*/ 305 w 330"/>
                <a:gd name="T105" fmla="*/ 202 h 496"/>
                <a:gd name="T106" fmla="*/ 308 w 330"/>
                <a:gd name="T107" fmla="*/ 251 h 496"/>
                <a:gd name="T108" fmla="*/ 306 w 330"/>
                <a:gd name="T109" fmla="*/ 280 h 496"/>
                <a:gd name="T110" fmla="*/ 297 w 330"/>
                <a:gd name="T111" fmla="*/ 331 h 496"/>
                <a:gd name="T112" fmla="*/ 288 w 330"/>
                <a:gd name="T113" fmla="*/ 358 h 496"/>
                <a:gd name="T114" fmla="*/ 276 w 330"/>
                <a:gd name="T115" fmla="*/ 392 h 496"/>
                <a:gd name="T116" fmla="*/ 256 w 330"/>
                <a:gd name="T117" fmla="*/ 422 h 496"/>
                <a:gd name="T118" fmla="*/ 236 w 330"/>
                <a:gd name="T119" fmla="*/ 443 h 496"/>
                <a:gd name="T120" fmla="*/ 217 w 330"/>
                <a:gd name="T121" fmla="*/ 458 h 496"/>
                <a:gd name="T122" fmla="*/ 192 w 330"/>
                <a:gd name="T123" fmla="*/ 469 h 496"/>
                <a:gd name="T124" fmla="*/ 181 w 330"/>
                <a:gd name="T125" fmla="*/ 474 h 49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30"/>
                <a:gd name="T190" fmla="*/ 0 h 496"/>
                <a:gd name="T191" fmla="*/ 330 w 330"/>
                <a:gd name="T192" fmla="*/ 496 h 49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30" h="496">
                  <a:moveTo>
                    <a:pt x="181" y="474"/>
                  </a:moveTo>
                  <a:lnTo>
                    <a:pt x="178" y="476"/>
                  </a:lnTo>
                  <a:lnTo>
                    <a:pt x="176" y="476"/>
                  </a:lnTo>
                  <a:lnTo>
                    <a:pt x="174" y="480"/>
                  </a:lnTo>
                  <a:lnTo>
                    <a:pt x="172" y="481"/>
                  </a:lnTo>
                  <a:lnTo>
                    <a:pt x="172" y="487"/>
                  </a:lnTo>
                  <a:lnTo>
                    <a:pt x="174" y="491"/>
                  </a:lnTo>
                  <a:lnTo>
                    <a:pt x="174" y="492"/>
                  </a:lnTo>
                  <a:lnTo>
                    <a:pt x="178" y="494"/>
                  </a:lnTo>
                  <a:lnTo>
                    <a:pt x="179" y="496"/>
                  </a:lnTo>
                  <a:lnTo>
                    <a:pt x="187" y="496"/>
                  </a:lnTo>
                  <a:lnTo>
                    <a:pt x="192" y="494"/>
                  </a:lnTo>
                  <a:lnTo>
                    <a:pt x="199" y="491"/>
                  </a:lnTo>
                  <a:lnTo>
                    <a:pt x="207" y="489"/>
                  </a:lnTo>
                  <a:lnTo>
                    <a:pt x="223" y="480"/>
                  </a:lnTo>
                  <a:lnTo>
                    <a:pt x="228" y="476"/>
                  </a:lnTo>
                  <a:lnTo>
                    <a:pt x="237" y="472"/>
                  </a:lnTo>
                  <a:lnTo>
                    <a:pt x="243" y="467"/>
                  </a:lnTo>
                  <a:lnTo>
                    <a:pt x="250" y="462"/>
                  </a:lnTo>
                  <a:lnTo>
                    <a:pt x="263" y="449"/>
                  </a:lnTo>
                  <a:lnTo>
                    <a:pt x="268" y="442"/>
                  </a:lnTo>
                  <a:lnTo>
                    <a:pt x="274" y="436"/>
                  </a:lnTo>
                  <a:lnTo>
                    <a:pt x="285" y="420"/>
                  </a:lnTo>
                  <a:lnTo>
                    <a:pt x="288" y="411"/>
                  </a:lnTo>
                  <a:lnTo>
                    <a:pt x="294" y="403"/>
                  </a:lnTo>
                  <a:lnTo>
                    <a:pt x="301" y="383"/>
                  </a:lnTo>
                  <a:lnTo>
                    <a:pt x="306" y="376"/>
                  </a:lnTo>
                  <a:lnTo>
                    <a:pt x="310" y="365"/>
                  </a:lnTo>
                  <a:lnTo>
                    <a:pt x="314" y="356"/>
                  </a:lnTo>
                  <a:lnTo>
                    <a:pt x="316" y="347"/>
                  </a:lnTo>
                  <a:lnTo>
                    <a:pt x="319" y="338"/>
                  </a:lnTo>
                  <a:lnTo>
                    <a:pt x="323" y="314"/>
                  </a:lnTo>
                  <a:lnTo>
                    <a:pt x="325" y="305"/>
                  </a:lnTo>
                  <a:lnTo>
                    <a:pt x="328" y="284"/>
                  </a:lnTo>
                  <a:lnTo>
                    <a:pt x="328" y="262"/>
                  </a:lnTo>
                  <a:lnTo>
                    <a:pt x="330" y="251"/>
                  </a:lnTo>
                  <a:lnTo>
                    <a:pt x="330" y="247"/>
                  </a:lnTo>
                  <a:lnTo>
                    <a:pt x="328" y="236"/>
                  </a:lnTo>
                  <a:lnTo>
                    <a:pt x="328" y="213"/>
                  </a:lnTo>
                  <a:lnTo>
                    <a:pt x="326" y="198"/>
                  </a:lnTo>
                  <a:lnTo>
                    <a:pt x="323" y="176"/>
                  </a:lnTo>
                  <a:lnTo>
                    <a:pt x="319" y="165"/>
                  </a:lnTo>
                  <a:lnTo>
                    <a:pt x="317" y="155"/>
                  </a:lnTo>
                  <a:lnTo>
                    <a:pt x="310" y="131"/>
                  </a:lnTo>
                  <a:lnTo>
                    <a:pt x="306" y="122"/>
                  </a:lnTo>
                  <a:lnTo>
                    <a:pt x="303" y="111"/>
                  </a:lnTo>
                  <a:lnTo>
                    <a:pt x="297" y="100"/>
                  </a:lnTo>
                  <a:lnTo>
                    <a:pt x="292" y="91"/>
                  </a:lnTo>
                  <a:lnTo>
                    <a:pt x="286" y="84"/>
                  </a:lnTo>
                  <a:lnTo>
                    <a:pt x="283" y="75"/>
                  </a:lnTo>
                  <a:lnTo>
                    <a:pt x="272" y="58"/>
                  </a:lnTo>
                  <a:lnTo>
                    <a:pt x="265" y="51"/>
                  </a:lnTo>
                  <a:lnTo>
                    <a:pt x="259" y="44"/>
                  </a:lnTo>
                  <a:lnTo>
                    <a:pt x="245" y="29"/>
                  </a:lnTo>
                  <a:lnTo>
                    <a:pt x="236" y="24"/>
                  </a:lnTo>
                  <a:lnTo>
                    <a:pt x="230" y="20"/>
                  </a:lnTo>
                  <a:lnTo>
                    <a:pt x="223" y="15"/>
                  </a:lnTo>
                  <a:lnTo>
                    <a:pt x="214" y="9"/>
                  </a:lnTo>
                  <a:lnTo>
                    <a:pt x="207" y="7"/>
                  </a:lnTo>
                  <a:lnTo>
                    <a:pt x="199" y="4"/>
                  </a:lnTo>
                  <a:lnTo>
                    <a:pt x="188" y="2"/>
                  </a:lnTo>
                  <a:lnTo>
                    <a:pt x="181" y="0"/>
                  </a:lnTo>
                  <a:lnTo>
                    <a:pt x="147" y="0"/>
                  </a:lnTo>
                  <a:lnTo>
                    <a:pt x="139" y="2"/>
                  </a:lnTo>
                  <a:lnTo>
                    <a:pt x="128" y="4"/>
                  </a:lnTo>
                  <a:lnTo>
                    <a:pt x="121" y="7"/>
                  </a:lnTo>
                  <a:lnTo>
                    <a:pt x="114" y="9"/>
                  </a:lnTo>
                  <a:lnTo>
                    <a:pt x="105" y="15"/>
                  </a:lnTo>
                  <a:lnTo>
                    <a:pt x="98" y="20"/>
                  </a:lnTo>
                  <a:lnTo>
                    <a:pt x="92" y="24"/>
                  </a:lnTo>
                  <a:lnTo>
                    <a:pt x="83" y="29"/>
                  </a:lnTo>
                  <a:lnTo>
                    <a:pt x="69" y="44"/>
                  </a:lnTo>
                  <a:lnTo>
                    <a:pt x="63" y="51"/>
                  </a:lnTo>
                  <a:lnTo>
                    <a:pt x="56" y="58"/>
                  </a:lnTo>
                  <a:lnTo>
                    <a:pt x="45" y="75"/>
                  </a:lnTo>
                  <a:lnTo>
                    <a:pt x="41" y="84"/>
                  </a:lnTo>
                  <a:lnTo>
                    <a:pt x="36" y="91"/>
                  </a:lnTo>
                  <a:lnTo>
                    <a:pt x="30" y="100"/>
                  </a:lnTo>
                  <a:lnTo>
                    <a:pt x="25" y="111"/>
                  </a:lnTo>
                  <a:lnTo>
                    <a:pt x="21" y="122"/>
                  </a:lnTo>
                  <a:lnTo>
                    <a:pt x="18" y="131"/>
                  </a:lnTo>
                  <a:lnTo>
                    <a:pt x="10" y="155"/>
                  </a:lnTo>
                  <a:lnTo>
                    <a:pt x="9" y="165"/>
                  </a:lnTo>
                  <a:lnTo>
                    <a:pt x="5" y="176"/>
                  </a:lnTo>
                  <a:lnTo>
                    <a:pt x="1" y="198"/>
                  </a:lnTo>
                  <a:lnTo>
                    <a:pt x="0" y="213"/>
                  </a:lnTo>
                  <a:lnTo>
                    <a:pt x="0" y="293"/>
                  </a:lnTo>
                  <a:lnTo>
                    <a:pt x="1" y="294"/>
                  </a:lnTo>
                  <a:lnTo>
                    <a:pt x="1" y="302"/>
                  </a:lnTo>
                  <a:lnTo>
                    <a:pt x="3" y="304"/>
                  </a:lnTo>
                  <a:lnTo>
                    <a:pt x="3" y="311"/>
                  </a:lnTo>
                  <a:lnTo>
                    <a:pt x="5" y="313"/>
                  </a:lnTo>
                  <a:lnTo>
                    <a:pt x="5" y="314"/>
                  </a:lnTo>
                  <a:lnTo>
                    <a:pt x="9" y="322"/>
                  </a:lnTo>
                  <a:lnTo>
                    <a:pt x="7" y="318"/>
                  </a:lnTo>
                  <a:lnTo>
                    <a:pt x="9" y="322"/>
                  </a:lnTo>
                  <a:lnTo>
                    <a:pt x="12" y="325"/>
                  </a:lnTo>
                  <a:lnTo>
                    <a:pt x="14" y="327"/>
                  </a:lnTo>
                  <a:lnTo>
                    <a:pt x="19" y="327"/>
                  </a:lnTo>
                  <a:lnTo>
                    <a:pt x="23" y="325"/>
                  </a:lnTo>
                  <a:lnTo>
                    <a:pt x="27" y="322"/>
                  </a:lnTo>
                  <a:lnTo>
                    <a:pt x="29" y="320"/>
                  </a:lnTo>
                  <a:lnTo>
                    <a:pt x="29" y="314"/>
                  </a:lnTo>
                  <a:lnTo>
                    <a:pt x="27" y="311"/>
                  </a:lnTo>
                  <a:lnTo>
                    <a:pt x="27" y="305"/>
                  </a:lnTo>
                  <a:lnTo>
                    <a:pt x="25" y="304"/>
                  </a:lnTo>
                  <a:lnTo>
                    <a:pt x="25" y="296"/>
                  </a:lnTo>
                  <a:lnTo>
                    <a:pt x="23" y="294"/>
                  </a:lnTo>
                  <a:lnTo>
                    <a:pt x="23" y="287"/>
                  </a:lnTo>
                  <a:lnTo>
                    <a:pt x="21" y="285"/>
                  </a:lnTo>
                  <a:lnTo>
                    <a:pt x="21" y="249"/>
                  </a:lnTo>
                  <a:lnTo>
                    <a:pt x="21" y="213"/>
                  </a:lnTo>
                  <a:lnTo>
                    <a:pt x="23" y="202"/>
                  </a:lnTo>
                  <a:lnTo>
                    <a:pt x="27" y="180"/>
                  </a:lnTo>
                  <a:lnTo>
                    <a:pt x="30" y="169"/>
                  </a:lnTo>
                  <a:lnTo>
                    <a:pt x="32" y="158"/>
                  </a:lnTo>
                  <a:lnTo>
                    <a:pt x="39" y="138"/>
                  </a:lnTo>
                  <a:lnTo>
                    <a:pt x="43" y="129"/>
                  </a:lnTo>
                  <a:lnTo>
                    <a:pt x="47" y="118"/>
                  </a:lnTo>
                  <a:lnTo>
                    <a:pt x="49" y="111"/>
                  </a:lnTo>
                  <a:lnTo>
                    <a:pt x="54" y="102"/>
                  </a:lnTo>
                  <a:lnTo>
                    <a:pt x="59" y="95"/>
                  </a:lnTo>
                  <a:lnTo>
                    <a:pt x="63" y="86"/>
                  </a:lnTo>
                  <a:lnTo>
                    <a:pt x="74" y="73"/>
                  </a:lnTo>
                  <a:lnTo>
                    <a:pt x="81" y="66"/>
                  </a:lnTo>
                  <a:lnTo>
                    <a:pt x="87" y="58"/>
                  </a:lnTo>
                  <a:lnTo>
                    <a:pt x="98" y="47"/>
                  </a:lnTo>
                  <a:lnTo>
                    <a:pt x="103" y="42"/>
                  </a:lnTo>
                  <a:lnTo>
                    <a:pt x="108" y="38"/>
                  </a:lnTo>
                  <a:lnTo>
                    <a:pt x="116" y="33"/>
                  </a:lnTo>
                  <a:lnTo>
                    <a:pt x="121" y="31"/>
                  </a:lnTo>
                  <a:lnTo>
                    <a:pt x="128" y="29"/>
                  </a:lnTo>
                  <a:lnTo>
                    <a:pt x="136" y="26"/>
                  </a:lnTo>
                  <a:lnTo>
                    <a:pt x="143" y="24"/>
                  </a:lnTo>
                  <a:lnTo>
                    <a:pt x="150" y="22"/>
                  </a:lnTo>
                  <a:lnTo>
                    <a:pt x="165" y="22"/>
                  </a:lnTo>
                  <a:lnTo>
                    <a:pt x="178" y="22"/>
                  </a:lnTo>
                  <a:lnTo>
                    <a:pt x="185" y="24"/>
                  </a:lnTo>
                  <a:lnTo>
                    <a:pt x="192" y="26"/>
                  </a:lnTo>
                  <a:lnTo>
                    <a:pt x="199" y="29"/>
                  </a:lnTo>
                  <a:lnTo>
                    <a:pt x="207" y="31"/>
                  </a:lnTo>
                  <a:lnTo>
                    <a:pt x="212" y="33"/>
                  </a:lnTo>
                  <a:lnTo>
                    <a:pt x="219" y="38"/>
                  </a:lnTo>
                  <a:lnTo>
                    <a:pt x="225" y="42"/>
                  </a:lnTo>
                  <a:lnTo>
                    <a:pt x="230" y="47"/>
                  </a:lnTo>
                  <a:lnTo>
                    <a:pt x="241" y="58"/>
                  </a:lnTo>
                  <a:lnTo>
                    <a:pt x="247" y="66"/>
                  </a:lnTo>
                  <a:lnTo>
                    <a:pt x="254" y="73"/>
                  </a:lnTo>
                  <a:lnTo>
                    <a:pt x="265" y="86"/>
                  </a:lnTo>
                  <a:lnTo>
                    <a:pt x="268" y="95"/>
                  </a:lnTo>
                  <a:lnTo>
                    <a:pt x="274" y="102"/>
                  </a:lnTo>
                  <a:lnTo>
                    <a:pt x="279" y="111"/>
                  </a:lnTo>
                  <a:lnTo>
                    <a:pt x="281" y="118"/>
                  </a:lnTo>
                  <a:lnTo>
                    <a:pt x="285" y="129"/>
                  </a:lnTo>
                  <a:lnTo>
                    <a:pt x="288" y="138"/>
                  </a:lnTo>
                  <a:lnTo>
                    <a:pt x="296" y="158"/>
                  </a:lnTo>
                  <a:lnTo>
                    <a:pt x="297" y="169"/>
                  </a:lnTo>
                  <a:lnTo>
                    <a:pt x="301" y="180"/>
                  </a:lnTo>
                  <a:lnTo>
                    <a:pt x="305" y="202"/>
                  </a:lnTo>
                  <a:lnTo>
                    <a:pt x="306" y="213"/>
                  </a:lnTo>
                  <a:lnTo>
                    <a:pt x="306" y="236"/>
                  </a:lnTo>
                  <a:lnTo>
                    <a:pt x="308" y="251"/>
                  </a:lnTo>
                  <a:lnTo>
                    <a:pt x="308" y="247"/>
                  </a:lnTo>
                  <a:lnTo>
                    <a:pt x="306" y="258"/>
                  </a:lnTo>
                  <a:lnTo>
                    <a:pt x="306" y="280"/>
                  </a:lnTo>
                  <a:lnTo>
                    <a:pt x="303" y="302"/>
                  </a:lnTo>
                  <a:lnTo>
                    <a:pt x="301" y="311"/>
                  </a:lnTo>
                  <a:lnTo>
                    <a:pt x="297" y="331"/>
                  </a:lnTo>
                  <a:lnTo>
                    <a:pt x="294" y="340"/>
                  </a:lnTo>
                  <a:lnTo>
                    <a:pt x="292" y="349"/>
                  </a:lnTo>
                  <a:lnTo>
                    <a:pt x="288" y="358"/>
                  </a:lnTo>
                  <a:lnTo>
                    <a:pt x="285" y="369"/>
                  </a:lnTo>
                  <a:lnTo>
                    <a:pt x="283" y="376"/>
                  </a:lnTo>
                  <a:lnTo>
                    <a:pt x="276" y="392"/>
                  </a:lnTo>
                  <a:lnTo>
                    <a:pt x="270" y="400"/>
                  </a:lnTo>
                  <a:lnTo>
                    <a:pt x="266" y="409"/>
                  </a:lnTo>
                  <a:lnTo>
                    <a:pt x="256" y="422"/>
                  </a:lnTo>
                  <a:lnTo>
                    <a:pt x="250" y="427"/>
                  </a:lnTo>
                  <a:lnTo>
                    <a:pt x="245" y="434"/>
                  </a:lnTo>
                  <a:lnTo>
                    <a:pt x="236" y="443"/>
                  </a:lnTo>
                  <a:lnTo>
                    <a:pt x="228" y="449"/>
                  </a:lnTo>
                  <a:lnTo>
                    <a:pt x="223" y="454"/>
                  </a:lnTo>
                  <a:lnTo>
                    <a:pt x="217" y="458"/>
                  </a:lnTo>
                  <a:lnTo>
                    <a:pt x="212" y="462"/>
                  </a:lnTo>
                  <a:lnTo>
                    <a:pt x="199" y="467"/>
                  </a:lnTo>
                  <a:lnTo>
                    <a:pt x="192" y="469"/>
                  </a:lnTo>
                  <a:lnTo>
                    <a:pt x="185" y="472"/>
                  </a:lnTo>
                  <a:lnTo>
                    <a:pt x="179" y="474"/>
                  </a:lnTo>
                  <a:lnTo>
                    <a:pt x="181" y="4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0"/>
            <p:cNvSpPr>
              <a:spLocks/>
            </p:cNvSpPr>
            <p:nvPr/>
          </p:nvSpPr>
          <p:spPr bwMode="auto">
            <a:xfrm>
              <a:off x="4716" y="1217"/>
              <a:ext cx="95" cy="102"/>
            </a:xfrm>
            <a:custGeom>
              <a:avLst/>
              <a:gdLst>
                <a:gd name="T0" fmla="*/ 95 w 95"/>
                <a:gd name="T1" fmla="*/ 0 h 102"/>
                <a:gd name="T2" fmla="*/ 60 w 95"/>
                <a:gd name="T3" fmla="*/ 102 h 102"/>
                <a:gd name="T4" fmla="*/ 0 w 95"/>
                <a:gd name="T5" fmla="*/ 13 h 102"/>
                <a:gd name="T6" fmla="*/ 53 w 95"/>
                <a:gd name="T7" fmla="*/ 55 h 102"/>
                <a:gd name="T8" fmla="*/ 95 w 95"/>
                <a:gd name="T9" fmla="*/ 0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102"/>
                <a:gd name="T17" fmla="*/ 95 w 95"/>
                <a:gd name="T18" fmla="*/ 102 h 1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102">
                  <a:moveTo>
                    <a:pt x="95" y="0"/>
                  </a:moveTo>
                  <a:lnTo>
                    <a:pt x="60" y="102"/>
                  </a:lnTo>
                  <a:lnTo>
                    <a:pt x="0" y="13"/>
                  </a:lnTo>
                  <a:lnTo>
                    <a:pt x="53" y="55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Freeform 11"/>
            <p:cNvSpPr>
              <a:spLocks/>
            </p:cNvSpPr>
            <p:nvPr/>
          </p:nvSpPr>
          <p:spPr bwMode="auto">
            <a:xfrm>
              <a:off x="4705" y="1206"/>
              <a:ext cx="117" cy="124"/>
            </a:xfrm>
            <a:custGeom>
              <a:avLst/>
              <a:gdLst>
                <a:gd name="T0" fmla="*/ 115 w 117"/>
                <a:gd name="T1" fmla="*/ 18 h 124"/>
                <a:gd name="T2" fmla="*/ 95 w 117"/>
                <a:gd name="T3" fmla="*/ 8 h 124"/>
                <a:gd name="T4" fmla="*/ 60 w 117"/>
                <a:gd name="T5" fmla="*/ 109 h 124"/>
                <a:gd name="T6" fmla="*/ 80 w 117"/>
                <a:gd name="T7" fmla="*/ 107 h 124"/>
                <a:gd name="T8" fmla="*/ 20 w 117"/>
                <a:gd name="T9" fmla="*/ 18 h 124"/>
                <a:gd name="T10" fmla="*/ 4 w 117"/>
                <a:gd name="T11" fmla="*/ 33 h 124"/>
                <a:gd name="T12" fmla="*/ 57 w 117"/>
                <a:gd name="T13" fmla="*/ 75 h 124"/>
                <a:gd name="T14" fmla="*/ 60 w 117"/>
                <a:gd name="T15" fmla="*/ 77 h 124"/>
                <a:gd name="T16" fmla="*/ 67 w 117"/>
                <a:gd name="T17" fmla="*/ 77 h 124"/>
                <a:gd name="T18" fmla="*/ 71 w 117"/>
                <a:gd name="T19" fmla="*/ 75 h 124"/>
                <a:gd name="T20" fmla="*/ 73 w 117"/>
                <a:gd name="T21" fmla="*/ 73 h 124"/>
                <a:gd name="T22" fmla="*/ 115 w 117"/>
                <a:gd name="T23" fmla="*/ 18 h 124"/>
                <a:gd name="T24" fmla="*/ 97 w 117"/>
                <a:gd name="T25" fmla="*/ 4 h 124"/>
                <a:gd name="T26" fmla="*/ 55 w 117"/>
                <a:gd name="T27" fmla="*/ 58 h 124"/>
                <a:gd name="T28" fmla="*/ 71 w 117"/>
                <a:gd name="T29" fmla="*/ 57 h 124"/>
                <a:gd name="T30" fmla="*/ 18 w 117"/>
                <a:gd name="T31" fmla="*/ 15 h 124"/>
                <a:gd name="T32" fmla="*/ 17 w 117"/>
                <a:gd name="T33" fmla="*/ 15 h 124"/>
                <a:gd name="T34" fmla="*/ 13 w 117"/>
                <a:gd name="T35" fmla="*/ 13 h 124"/>
                <a:gd name="T36" fmla="*/ 11 w 117"/>
                <a:gd name="T37" fmla="*/ 13 h 124"/>
                <a:gd name="T38" fmla="*/ 8 w 117"/>
                <a:gd name="T39" fmla="*/ 13 h 124"/>
                <a:gd name="T40" fmla="*/ 6 w 117"/>
                <a:gd name="T41" fmla="*/ 15 h 124"/>
                <a:gd name="T42" fmla="*/ 2 w 117"/>
                <a:gd name="T43" fmla="*/ 17 h 124"/>
                <a:gd name="T44" fmla="*/ 2 w 117"/>
                <a:gd name="T45" fmla="*/ 18 h 124"/>
                <a:gd name="T46" fmla="*/ 0 w 117"/>
                <a:gd name="T47" fmla="*/ 22 h 124"/>
                <a:gd name="T48" fmla="*/ 0 w 117"/>
                <a:gd name="T49" fmla="*/ 24 h 124"/>
                <a:gd name="T50" fmla="*/ 0 w 117"/>
                <a:gd name="T51" fmla="*/ 28 h 124"/>
                <a:gd name="T52" fmla="*/ 2 w 117"/>
                <a:gd name="T53" fmla="*/ 29 h 124"/>
                <a:gd name="T54" fmla="*/ 62 w 117"/>
                <a:gd name="T55" fmla="*/ 118 h 124"/>
                <a:gd name="T56" fmla="*/ 62 w 117"/>
                <a:gd name="T57" fmla="*/ 120 h 124"/>
                <a:gd name="T58" fmla="*/ 66 w 117"/>
                <a:gd name="T59" fmla="*/ 122 h 124"/>
                <a:gd name="T60" fmla="*/ 67 w 117"/>
                <a:gd name="T61" fmla="*/ 124 h 124"/>
                <a:gd name="T62" fmla="*/ 71 w 117"/>
                <a:gd name="T63" fmla="*/ 124 h 124"/>
                <a:gd name="T64" fmla="*/ 73 w 117"/>
                <a:gd name="T65" fmla="*/ 124 h 124"/>
                <a:gd name="T66" fmla="*/ 77 w 117"/>
                <a:gd name="T67" fmla="*/ 122 h 124"/>
                <a:gd name="T68" fmla="*/ 78 w 117"/>
                <a:gd name="T69" fmla="*/ 122 h 124"/>
                <a:gd name="T70" fmla="*/ 80 w 117"/>
                <a:gd name="T71" fmla="*/ 118 h 124"/>
                <a:gd name="T72" fmla="*/ 82 w 117"/>
                <a:gd name="T73" fmla="*/ 117 h 124"/>
                <a:gd name="T74" fmla="*/ 117 w 117"/>
                <a:gd name="T75" fmla="*/ 15 h 124"/>
                <a:gd name="T76" fmla="*/ 117 w 117"/>
                <a:gd name="T77" fmla="*/ 13 h 124"/>
                <a:gd name="T78" fmla="*/ 117 w 117"/>
                <a:gd name="T79" fmla="*/ 9 h 124"/>
                <a:gd name="T80" fmla="*/ 117 w 117"/>
                <a:gd name="T81" fmla="*/ 8 h 124"/>
                <a:gd name="T82" fmla="*/ 115 w 117"/>
                <a:gd name="T83" fmla="*/ 4 h 124"/>
                <a:gd name="T84" fmla="*/ 113 w 117"/>
                <a:gd name="T85" fmla="*/ 2 h 124"/>
                <a:gd name="T86" fmla="*/ 109 w 117"/>
                <a:gd name="T87" fmla="*/ 0 h 124"/>
                <a:gd name="T88" fmla="*/ 107 w 117"/>
                <a:gd name="T89" fmla="*/ 0 h 124"/>
                <a:gd name="T90" fmla="*/ 104 w 117"/>
                <a:gd name="T91" fmla="*/ 0 h 124"/>
                <a:gd name="T92" fmla="*/ 102 w 117"/>
                <a:gd name="T93" fmla="*/ 0 h 124"/>
                <a:gd name="T94" fmla="*/ 98 w 117"/>
                <a:gd name="T95" fmla="*/ 2 h 124"/>
                <a:gd name="T96" fmla="*/ 97 w 117"/>
                <a:gd name="T97" fmla="*/ 4 h 124"/>
                <a:gd name="T98" fmla="*/ 115 w 117"/>
                <a:gd name="T99" fmla="*/ 18 h 1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7"/>
                <a:gd name="T151" fmla="*/ 0 h 124"/>
                <a:gd name="T152" fmla="*/ 117 w 117"/>
                <a:gd name="T153" fmla="*/ 124 h 12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7" h="124">
                  <a:moveTo>
                    <a:pt x="115" y="18"/>
                  </a:moveTo>
                  <a:lnTo>
                    <a:pt x="95" y="8"/>
                  </a:lnTo>
                  <a:lnTo>
                    <a:pt x="60" y="109"/>
                  </a:lnTo>
                  <a:lnTo>
                    <a:pt x="80" y="107"/>
                  </a:lnTo>
                  <a:lnTo>
                    <a:pt x="20" y="18"/>
                  </a:lnTo>
                  <a:lnTo>
                    <a:pt x="4" y="33"/>
                  </a:lnTo>
                  <a:lnTo>
                    <a:pt x="57" y="75"/>
                  </a:lnTo>
                  <a:lnTo>
                    <a:pt x="60" y="77"/>
                  </a:lnTo>
                  <a:lnTo>
                    <a:pt x="67" y="77"/>
                  </a:lnTo>
                  <a:lnTo>
                    <a:pt x="71" y="75"/>
                  </a:lnTo>
                  <a:lnTo>
                    <a:pt x="73" y="73"/>
                  </a:lnTo>
                  <a:lnTo>
                    <a:pt x="115" y="18"/>
                  </a:lnTo>
                  <a:lnTo>
                    <a:pt x="97" y="4"/>
                  </a:lnTo>
                  <a:lnTo>
                    <a:pt x="55" y="58"/>
                  </a:lnTo>
                  <a:lnTo>
                    <a:pt x="71" y="57"/>
                  </a:lnTo>
                  <a:lnTo>
                    <a:pt x="18" y="15"/>
                  </a:lnTo>
                  <a:lnTo>
                    <a:pt x="17" y="15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8" y="13"/>
                  </a:lnTo>
                  <a:lnTo>
                    <a:pt x="6" y="15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29"/>
                  </a:lnTo>
                  <a:lnTo>
                    <a:pt x="62" y="118"/>
                  </a:lnTo>
                  <a:lnTo>
                    <a:pt x="62" y="120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71" y="124"/>
                  </a:lnTo>
                  <a:lnTo>
                    <a:pt x="73" y="124"/>
                  </a:lnTo>
                  <a:lnTo>
                    <a:pt x="77" y="122"/>
                  </a:lnTo>
                  <a:lnTo>
                    <a:pt x="78" y="122"/>
                  </a:lnTo>
                  <a:lnTo>
                    <a:pt x="80" y="118"/>
                  </a:lnTo>
                  <a:lnTo>
                    <a:pt x="82" y="117"/>
                  </a:lnTo>
                  <a:lnTo>
                    <a:pt x="117" y="15"/>
                  </a:lnTo>
                  <a:lnTo>
                    <a:pt x="117" y="13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5" y="4"/>
                  </a:lnTo>
                  <a:lnTo>
                    <a:pt x="113" y="2"/>
                  </a:lnTo>
                  <a:lnTo>
                    <a:pt x="109" y="0"/>
                  </a:lnTo>
                  <a:lnTo>
                    <a:pt x="107" y="0"/>
                  </a:lnTo>
                  <a:lnTo>
                    <a:pt x="104" y="0"/>
                  </a:lnTo>
                  <a:lnTo>
                    <a:pt x="102" y="0"/>
                  </a:lnTo>
                  <a:lnTo>
                    <a:pt x="98" y="2"/>
                  </a:lnTo>
                  <a:lnTo>
                    <a:pt x="97" y="4"/>
                  </a:lnTo>
                  <a:lnTo>
                    <a:pt x="115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Freeform 12"/>
            <p:cNvSpPr>
              <a:spLocks/>
            </p:cNvSpPr>
            <p:nvPr/>
          </p:nvSpPr>
          <p:spPr bwMode="auto">
            <a:xfrm>
              <a:off x="2860" y="983"/>
              <a:ext cx="327" cy="496"/>
            </a:xfrm>
            <a:custGeom>
              <a:avLst/>
              <a:gdLst>
                <a:gd name="T0" fmla="*/ 155 w 327"/>
                <a:gd name="T1" fmla="*/ 494 h 496"/>
                <a:gd name="T2" fmla="*/ 158 w 327"/>
                <a:gd name="T3" fmla="*/ 487 h 496"/>
                <a:gd name="T4" fmla="*/ 155 w 327"/>
                <a:gd name="T5" fmla="*/ 476 h 496"/>
                <a:gd name="T6" fmla="*/ 136 w 327"/>
                <a:gd name="T7" fmla="*/ 470 h 496"/>
                <a:gd name="T8" fmla="*/ 116 w 327"/>
                <a:gd name="T9" fmla="*/ 463 h 496"/>
                <a:gd name="T10" fmla="*/ 98 w 327"/>
                <a:gd name="T11" fmla="*/ 450 h 496"/>
                <a:gd name="T12" fmla="*/ 84 w 327"/>
                <a:gd name="T13" fmla="*/ 434 h 496"/>
                <a:gd name="T14" fmla="*/ 58 w 327"/>
                <a:gd name="T15" fmla="*/ 401 h 496"/>
                <a:gd name="T16" fmla="*/ 35 w 327"/>
                <a:gd name="T17" fmla="*/ 341 h 496"/>
                <a:gd name="T18" fmla="*/ 27 w 327"/>
                <a:gd name="T19" fmla="*/ 312 h 496"/>
                <a:gd name="T20" fmla="*/ 24 w 327"/>
                <a:gd name="T21" fmla="*/ 202 h 496"/>
                <a:gd name="T22" fmla="*/ 33 w 327"/>
                <a:gd name="T23" fmla="*/ 158 h 496"/>
                <a:gd name="T24" fmla="*/ 47 w 327"/>
                <a:gd name="T25" fmla="*/ 118 h 496"/>
                <a:gd name="T26" fmla="*/ 58 w 327"/>
                <a:gd name="T27" fmla="*/ 94 h 496"/>
                <a:gd name="T28" fmla="*/ 104 w 327"/>
                <a:gd name="T29" fmla="*/ 42 h 496"/>
                <a:gd name="T30" fmla="*/ 122 w 327"/>
                <a:gd name="T31" fmla="*/ 31 h 496"/>
                <a:gd name="T32" fmla="*/ 149 w 327"/>
                <a:gd name="T33" fmla="*/ 22 h 496"/>
                <a:gd name="T34" fmla="*/ 196 w 327"/>
                <a:gd name="T35" fmla="*/ 29 h 496"/>
                <a:gd name="T36" fmla="*/ 216 w 327"/>
                <a:gd name="T37" fmla="*/ 38 h 496"/>
                <a:gd name="T38" fmla="*/ 262 w 327"/>
                <a:gd name="T39" fmla="*/ 85 h 496"/>
                <a:gd name="T40" fmla="*/ 276 w 327"/>
                <a:gd name="T41" fmla="*/ 111 h 496"/>
                <a:gd name="T42" fmla="*/ 285 w 327"/>
                <a:gd name="T43" fmla="*/ 138 h 496"/>
                <a:gd name="T44" fmla="*/ 298 w 327"/>
                <a:gd name="T45" fmla="*/ 180 h 496"/>
                <a:gd name="T46" fmla="*/ 303 w 327"/>
                <a:gd name="T47" fmla="*/ 236 h 496"/>
                <a:gd name="T48" fmla="*/ 303 w 327"/>
                <a:gd name="T49" fmla="*/ 247 h 496"/>
                <a:gd name="T50" fmla="*/ 302 w 327"/>
                <a:gd name="T51" fmla="*/ 296 h 496"/>
                <a:gd name="T52" fmla="*/ 300 w 327"/>
                <a:gd name="T53" fmla="*/ 312 h 496"/>
                <a:gd name="T54" fmla="*/ 303 w 327"/>
                <a:gd name="T55" fmla="*/ 323 h 496"/>
                <a:gd name="T56" fmla="*/ 314 w 327"/>
                <a:gd name="T57" fmla="*/ 325 h 496"/>
                <a:gd name="T58" fmla="*/ 320 w 327"/>
                <a:gd name="T59" fmla="*/ 318 h 496"/>
                <a:gd name="T60" fmla="*/ 322 w 327"/>
                <a:gd name="T61" fmla="*/ 305 h 496"/>
                <a:gd name="T62" fmla="*/ 325 w 327"/>
                <a:gd name="T63" fmla="*/ 294 h 496"/>
                <a:gd name="T64" fmla="*/ 327 w 327"/>
                <a:gd name="T65" fmla="*/ 247 h 496"/>
                <a:gd name="T66" fmla="*/ 323 w 327"/>
                <a:gd name="T67" fmla="*/ 198 h 496"/>
                <a:gd name="T68" fmla="*/ 314 w 327"/>
                <a:gd name="T69" fmla="*/ 154 h 496"/>
                <a:gd name="T70" fmla="*/ 300 w 327"/>
                <a:gd name="T71" fmla="*/ 111 h 496"/>
                <a:gd name="T72" fmla="*/ 285 w 327"/>
                <a:gd name="T73" fmla="*/ 83 h 496"/>
                <a:gd name="T74" fmla="*/ 236 w 327"/>
                <a:gd name="T75" fmla="*/ 24 h 496"/>
                <a:gd name="T76" fmla="*/ 211 w 327"/>
                <a:gd name="T77" fmla="*/ 9 h 496"/>
                <a:gd name="T78" fmla="*/ 180 w 327"/>
                <a:gd name="T79" fmla="*/ 0 h 496"/>
                <a:gd name="T80" fmla="*/ 129 w 327"/>
                <a:gd name="T81" fmla="*/ 4 h 496"/>
                <a:gd name="T82" fmla="*/ 105 w 327"/>
                <a:gd name="T83" fmla="*/ 14 h 496"/>
                <a:gd name="T84" fmla="*/ 62 w 327"/>
                <a:gd name="T85" fmla="*/ 51 h 496"/>
                <a:gd name="T86" fmla="*/ 36 w 327"/>
                <a:gd name="T87" fmla="*/ 91 h 496"/>
                <a:gd name="T88" fmla="*/ 22 w 327"/>
                <a:gd name="T89" fmla="*/ 122 h 496"/>
                <a:gd name="T90" fmla="*/ 9 w 327"/>
                <a:gd name="T91" fmla="*/ 165 h 496"/>
                <a:gd name="T92" fmla="*/ 0 w 327"/>
                <a:gd name="T93" fmla="*/ 212 h 496"/>
                <a:gd name="T94" fmla="*/ 6 w 327"/>
                <a:gd name="T95" fmla="*/ 316 h 496"/>
                <a:gd name="T96" fmla="*/ 13 w 327"/>
                <a:gd name="T97" fmla="*/ 349 h 496"/>
                <a:gd name="T98" fmla="*/ 40 w 327"/>
                <a:gd name="T99" fmla="*/ 412 h 496"/>
                <a:gd name="T100" fmla="*/ 66 w 327"/>
                <a:gd name="T101" fmla="*/ 449 h 496"/>
                <a:gd name="T102" fmla="*/ 87 w 327"/>
                <a:gd name="T103" fmla="*/ 468 h 496"/>
                <a:gd name="T104" fmla="*/ 105 w 327"/>
                <a:gd name="T105" fmla="*/ 481 h 496"/>
                <a:gd name="T106" fmla="*/ 129 w 327"/>
                <a:gd name="T107" fmla="*/ 492 h 49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7"/>
                <a:gd name="T163" fmla="*/ 0 h 496"/>
                <a:gd name="T164" fmla="*/ 327 w 327"/>
                <a:gd name="T165" fmla="*/ 496 h 49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7" h="496">
                  <a:moveTo>
                    <a:pt x="145" y="496"/>
                  </a:moveTo>
                  <a:lnTo>
                    <a:pt x="151" y="496"/>
                  </a:lnTo>
                  <a:lnTo>
                    <a:pt x="155" y="494"/>
                  </a:lnTo>
                  <a:lnTo>
                    <a:pt x="156" y="492"/>
                  </a:lnTo>
                  <a:lnTo>
                    <a:pt x="156" y="488"/>
                  </a:lnTo>
                  <a:lnTo>
                    <a:pt x="158" y="487"/>
                  </a:lnTo>
                  <a:lnTo>
                    <a:pt x="158" y="481"/>
                  </a:lnTo>
                  <a:lnTo>
                    <a:pt x="156" y="478"/>
                  </a:lnTo>
                  <a:lnTo>
                    <a:pt x="155" y="476"/>
                  </a:lnTo>
                  <a:lnTo>
                    <a:pt x="151" y="476"/>
                  </a:lnTo>
                  <a:lnTo>
                    <a:pt x="149" y="474"/>
                  </a:lnTo>
                  <a:lnTo>
                    <a:pt x="136" y="470"/>
                  </a:lnTo>
                  <a:lnTo>
                    <a:pt x="129" y="467"/>
                  </a:lnTo>
                  <a:lnTo>
                    <a:pt x="122" y="465"/>
                  </a:lnTo>
                  <a:lnTo>
                    <a:pt x="116" y="463"/>
                  </a:lnTo>
                  <a:lnTo>
                    <a:pt x="111" y="459"/>
                  </a:lnTo>
                  <a:lnTo>
                    <a:pt x="104" y="454"/>
                  </a:lnTo>
                  <a:lnTo>
                    <a:pt x="98" y="450"/>
                  </a:lnTo>
                  <a:lnTo>
                    <a:pt x="93" y="445"/>
                  </a:lnTo>
                  <a:lnTo>
                    <a:pt x="89" y="441"/>
                  </a:lnTo>
                  <a:lnTo>
                    <a:pt x="84" y="434"/>
                  </a:lnTo>
                  <a:lnTo>
                    <a:pt x="78" y="429"/>
                  </a:lnTo>
                  <a:lnTo>
                    <a:pt x="62" y="409"/>
                  </a:lnTo>
                  <a:lnTo>
                    <a:pt x="58" y="401"/>
                  </a:lnTo>
                  <a:lnTo>
                    <a:pt x="53" y="394"/>
                  </a:lnTo>
                  <a:lnTo>
                    <a:pt x="36" y="350"/>
                  </a:lnTo>
                  <a:lnTo>
                    <a:pt x="35" y="341"/>
                  </a:lnTo>
                  <a:lnTo>
                    <a:pt x="31" y="332"/>
                  </a:lnTo>
                  <a:lnTo>
                    <a:pt x="29" y="321"/>
                  </a:lnTo>
                  <a:lnTo>
                    <a:pt x="27" y="312"/>
                  </a:lnTo>
                  <a:lnTo>
                    <a:pt x="22" y="281"/>
                  </a:lnTo>
                  <a:lnTo>
                    <a:pt x="22" y="212"/>
                  </a:lnTo>
                  <a:lnTo>
                    <a:pt x="24" y="202"/>
                  </a:lnTo>
                  <a:lnTo>
                    <a:pt x="27" y="180"/>
                  </a:lnTo>
                  <a:lnTo>
                    <a:pt x="31" y="169"/>
                  </a:lnTo>
                  <a:lnTo>
                    <a:pt x="33" y="158"/>
                  </a:lnTo>
                  <a:lnTo>
                    <a:pt x="40" y="138"/>
                  </a:lnTo>
                  <a:lnTo>
                    <a:pt x="44" y="129"/>
                  </a:lnTo>
                  <a:lnTo>
                    <a:pt x="47" y="118"/>
                  </a:lnTo>
                  <a:lnTo>
                    <a:pt x="49" y="111"/>
                  </a:lnTo>
                  <a:lnTo>
                    <a:pt x="55" y="102"/>
                  </a:lnTo>
                  <a:lnTo>
                    <a:pt x="58" y="94"/>
                  </a:lnTo>
                  <a:lnTo>
                    <a:pt x="64" y="85"/>
                  </a:lnTo>
                  <a:lnTo>
                    <a:pt x="80" y="65"/>
                  </a:lnTo>
                  <a:lnTo>
                    <a:pt x="104" y="42"/>
                  </a:lnTo>
                  <a:lnTo>
                    <a:pt x="109" y="38"/>
                  </a:lnTo>
                  <a:lnTo>
                    <a:pt x="116" y="33"/>
                  </a:lnTo>
                  <a:lnTo>
                    <a:pt x="122" y="31"/>
                  </a:lnTo>
                  <a:lnTo>
                    <a:pt x="129" y="29"/>
                  </a:lnTo>
                  <a:lnTo>
                    <a:pt x="136" y="25"/>
                  </a:lnTo>
                  <a:lnTo>
                    <a:pt x="149" y="22"/>
                  </a:lnTo>
                  <a:lnTo>
                    <a:pt x="176" y="22"/>
                  </a:lnTo>
                  <a:lnTo>
                    <a:pt x="189" y="25"/>
                  </a:lnTo>
                  <a:lnTo>
                    <a:pt x="196" y="29"/>
                  </a:lnTo>
                  <a:lnTo>
                    <a:pt x="204" y="31"/>
                  </a:lnTo>
                  <a:lnTo>
                    <a:pt x="209" y="33"/>
                  </a:lnTo>
                  <a:lnTo>
                    <a:pt x="216" y="38"/>
                  </a:lnTo>
                  <a:lnTo>
                    <a:pt x="222" y="42"/>
                  </a:lnTo>
                  <a:lnTo>
                    <a:pt x="245" y="65"/>
                  </a:lnTo>
                  <a:lnTo>
                    <a:pt x="262" y="85"/>
                  </a:lnTo>
                  <a:lnTo>
                    <a:pt x="267" y="94"/>
                  </a:lnTo>
                  <a:lnTo>
                    <a:pt x="271" y="102"/>
                  </a:lnTo>
                  <a:lnTo>
                    <a:pt x="276" y="111"/>
                  </a:lnTo>
                  <a:lnTo>
                    <a:pt x="278" y="118"/>
                  </a:lnTo>
                  <a:lnTo>
                    <a:pt x="282" y="129"/>
                  </a:lnTo>
                  <a:lnTo>
                    <a:pt x="285" y="138"/>
                  </a:lnTo>
                  <a:lnTo>
                    <a:pt x="293" y="158"/>
                  </a:lnTo>
                  <a:lnTo>
                    <a:pt x="294" y="169"/>
                  </a:lnTo>
                  <a:lnTo>
                    <a:pt x="298" y="180"/>
                  </a:lnTo>
                  <a:lnTo>
                    <a:pt x="302" y="202"/>
                  </a:lnTo>
                  <a:lnTo>
                    <a:pt x="303" y="212"/>
                  </a:lnTo>
                  <a:lnTo>
                    <a:pt x="303" y="236"/>
                  </a:lnTo>
                  <a:lnTo>
                    <a:pt x="305" y="251"/>
                  </a:lnTo>
                  <a:lnTo>
                    <a:pt x="309" y="241"/>
                  </a:lnTo>
                  <a:lnTo>
                    <a:pt x="303" y="247"/>
                  </a:lnTo>
                  <a:lnTo>
                    <a:pt x="303" y="287"/>
                  </a:lnTo>
                  <a:lnTo>
                    <a:pt x="302" y="289"/>
                  </a:lnTo>
                  <a:lnTo>
                    <a:pt x="302" y="296"/>
                  </a:lnTo>
                  <a:lnTo>
                    <a:pt x="300" y="298"/>
                  </a:lnTo>
                  <a:lnTo>
                    <a:pt x="300" y="314"/>
                  </a:lnTo>
                  <a:lnTo>
                    <a:pt x="300" y="312"/>
                  </a:lnTo>
                  <a:lnTo>
                    <a:pt x="300" y="318"/>
                  </a:lnTo>
                  <a:lnTo>
                    <a:pt x="302" y="321"/>
                  </a:lnTo>
                  <a:lnTo>
                    <a:pt x="303" y="323"/>
                  </a:lnTo>
                  <a:lnTo>
                    <a:pt x="307" y="323"/>
                  </a:lnTo>
                  <a:lnTo>
                    <a:pt x="309" y="325"/>
                  </a:lnTo>
                  <a:lnTo>
                    <a:pt x="314" y="325"/>
                  </a:lnTo>
                  <a:lnTo>
                    <a:pt x="318" y="323"/>
                  </a:lnTo>
                  <a:lnTo>
                    <a:pt x="320" y="321"/>
                  </a:lnTo>
                  <a:lnTo>
                    <a:pt x="320" y="318"/>
                  </a:lnTo>
                  <a:lnTo>
                    <a:pt x="322" y="316"/>
                  </a:lnTo>
                  <a:lnTo>
                    <a:pt x="322" y="314"/>
                  </a:lnTo>
                  <a:lnTo>
                    <a:pt x="322" y="305"/>
                  </a:lnTo>
                  <a:lnTo>
                    <a:pt x="323" y="303"/>
                  </a:lnTo>
                  <a:lnTo>
                    <a:pt x="323" y="296"/>
                  </a:lnTo>
                  <a:lnTo>
                    <a:pt x="325" y="294"/>
                  </a:lnTo>
                  <a:lnTo>
                    <a:pt x="325" y="254"/>
                  </a:lnTo>
                  <a:lnTo>
                    <a:pt x="323" y="256"/>
                  </a:lnTo>
                  <a:lnTo>
                    <a:pt x="327" y="247"/>
                  </a:lnTo>
                  <a:lnTo>
                    <a:pt x="325" y="236"/>
                  </a:lnTo>
                  <a:lnTo>
                    <a:pt x="325" y="212"/>
                  </a:lnTo>
                  <a:lnTo>
                    <a:pt x="323" y="198"/>
                  </a:lnTo>
                  <a:lnTo>
                    <a:pt x="320" y="176"/>
                  </a:lnTo>
                  <a:lnTo>
                    <a:pt x="316" y="165"/>
                  </a:lnTo>
                  <a:lnTo>
                    <a:pt x="314" y="154"/>
                  </a:lnTo>
                  <a:lnTo>
                    <a:pt x="307" y="131"/>
                  </a:lnTo>
                  <a:lnTo>
                    <a:pt x="303" y="122"/>
                  </a:lnTo>
                  <a:lnTo>
                    <a:pt x="300" y="111"/>
                  </a:lnTo>
                  <a:lnTo>
                    <a:pt x="294" y="100"/>
                  </a:lnTo>
                  <a:lnTo>
                    <a:pt x="289" y="91"/>
                  </a:lnTo>
                  <a:lnTo>
                    <a:pt x="285" y="83"/>
                  </a:lnTo>
                  <a:lnTo>
                    <a:pt x="280" y="74"/>
                  </a:lnTo>
                  <a:lnTo>
                    <a:pt x="263" y="51"/>
                  </a:lnTo>
                  <a:lnTo>
                    <a:pt x="236" y="24"/>
                  </a:lnTo>
                  <a:lnTo>
                    <a:pt x="227" y="20"/>
                  </a:lnTo>
                  <a:lnTo>
                    <a:pt x="220" y="14"/>
                  </a:lnTo>
                  <a:lnTo>
                    <a:pt x="211" y="9"/>
                  </a:lnTo>
                  <a:lnTo>
                    <a:pt x="204" y="7"/>
                  </a:lnTo>
                  <a:lnTo>
                    <a:pt x="196" y="4"/>
                  </a:lnTo>
                  <a:lnTo>
                    <a:pt x="180" y="0"/>
                  </a:lnTo>
                  <a:lnTo>
                    <a:pt x="164" y="0"/>
                  </a:lnTo>
                  <a:lnTo>
                    <a:pt x="145" y="0"/>
                  </a:lnTo>
                  <a:lnTo>
                    <a:pt x="129" y="4"/>
                  </a:lnTo>
                  <a:lnTo>
                    <a:pt x="122" y="7"/>
                  </a:lnTo>
                  <a:lnTo>
                    <a:pt x="115" y="9"/>
                  </a:lnTo>
                  <a:lnTo>
                    <a:pt x="105" y="14"/>
                  </a:lnTo>
                  <a:lnTo>
                    <a:pt x="98" y="20"/>
                  </a:lnTo>
                  <a:lnTo>
                    <a:pt x="89" y="24"/>
                  </a:lnTo>
                  <a:lnTo>
                    <a:pt x="62" y="51"/>
                  </a:lnTo>
                  <a:lnTo>
                    <a:pt x="46" y="74"/>
                  </a:lnTo>
                  <a:lnTo>
                    <a:pt x="40" y="83"/>
                  </a:lnTo>
                  <a:lnTo>
                    <a:pt x="36" y="91"/>
                  </a:lnTo>
                  <a:lnTo>
                    <a:pt x="31" y="100"/>
                  </a:lnTo>
                  <a:lnTo>
                    <a:pt x="26" y="111"/>
                  </a:lnTo>
                  <a:lnTo>
                    <a:pt x="22" y="122"/>
                  </a:lnTo>
                  <a:lnTo>
                    <a:pt x="18" y="131"/>
                  </a:lnTo>
                  <a:lnTo>
                    <a:pt x="11" y="154"/>
                  </a:lnTo>
                  <a:lnTo>
                    <a:pt x="9" y="165"/>
                  </a:lnTo>
                  <a:lnTo>
                    <a:pt x="6" y="176"/>
                  </a:lnTo>
                  <a:lnTo>
                    <a:pt x="2" y="198"/>
                  </a:lnTo>
                  <a:lnTo>
                    <a:pt x="0" y="212"/>
                  </a:lnTo>
                  <a:lnTo>
                    <a:pt x="0" y="249"/>
                  </a:lnTo>
                  <a:lnTo>
                    <a:pt x="0" y="281"/>
                  </a:lnTo>
                  <a:lnTo>
                    <a:pt x="6" y="316"/>
                  </a:lnTo>
                  <a:lnTo>
                    <a:pt x="7" y="325"/>
                  </a:lnTo>
                  <a:lnTo>
                    <a:pt x="9" y="336"/>
                  </a:lnTo>
                  <a:lnTo>
                    <a:pt x="13" y="349"/>
                  </a:lnTo>
                  <a:lnTo>
                    <a:pt x="15" y="358"/>
                  </a:lnTo>
                  <a:lnTo>
                    <a:pt x="35" y="405"/>
                  </a:lnTo>
                  <a:lnTo>
                    <a:pt x="40" y="412"/>
                  </a:lnTo>
                  <a:lnTo>
                    <a:pt x="44" y="419"/>
                  </a:lnTo>
                  <a:lnTo>
                    <a:pt x="60" y="443"/>
                  </a:lnTo>
                  <a:lnTo>
                    <a:pt x="66" y="449"/>
                  </a:lnTo>
                  <a:lnTo>
                    <a:pt x="71" y="456"/>
                  </a:lnTo>
                  <a:lnTo>
                    <a:pt x="78" y="463"/>
                  </a:lnTo>
                  <a:lnTo>
                    <a:pt x="87" y="468"/>
                  </a:lnTo>
                  <a:lnTo>
                    <a:pt x="93" y="472"/>
                  </a:lnTo>
                  <a:lnTo>
                    <a:pt x="100" y="478"/>
                  </a:lnTo>
                  <a:lnTo>
                    <a:pt x="105" y="481"/>
                  </a:lnTo>
                  <a:lnTo>
                    <a:pt x="115" y="487"/>
                  </a:lnTo>
                  <a:lnTo>
                    <a:pt x="122" y="488"/>
                  </a:lnTo>
                  <a:lnTo>
                    <a:pt x="129" y="492"/>
                  </a:lnTo>
                  <a:lnTo>
                    <a:pt x="145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13"/>
            <p:cNvSpPr>
              <a:spLocks/>
            </p:cNvSpPr>
            <p:nvPr/>
          </p:nvSpPr>
          <p:spPr bwMode="auto">
            <a:xfrm>
              <a:off x="2933" y="1404"/>
              <a:ext cx="107" cy="95"/>
            </a:xfrm>
            <a:custGeom>
              <a:avLst/>
              <a:gdLst>
                <a:gd name="T0" fmla="*/ 0 w 107"/>
                <a:gd name="T1" fmla="*/ 95 h 95"/>
                <a:gd name="T2" fmla="*/ 107 w 107"/>
                <a:gd name="T3" fmla="*/ 73 h 95"/>
                <a:gd name="T4" fmla="*/ 27 w 107"/>
                <a:gd name="T5" fmla="*/ 0 h 95"/>
                <a:gd name="T6" fmla="*/ 60 w 107"/>
                <a:gd name="T7" fmla="*/ 60 h 95"/>
                <a:gd name="T8" fmla="*/ 0 w 107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95"/>
                <a:gd name="T17" fmla="*/ 107 w 107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95">
                  <a:moveTo>
                    <a:pt x="0" y="95"/>
                  </a:moveTo>
                  <a:lnTo>
                    <a:pt x="107" y="73"/>
                  </a:lnTo>
                  <a:lnTo>
                    <a:pt x="27" y="0"/>
                  </a:lnTo>
                  <a:lnTo>
                    <a:pt x="60" y="6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14"/>
            <p:cNvSpPr>
              <a:spLocks/>
            </p:cNvSpPr>
            <p:nvPr/>
          </p:nvSpPr>
          <p:spPr bwMode="auto">
            <a:xfrm>
              <a:off x="2922" y="1393"/>
              <a:ext cx="129" cy="117"/>
            </a:xfrm>
            <a:custGeom>
              <a:avLst/>
              <a:gdLst>
                <a:gd name="T0" fmla="*/ 5 w 129"/>
                <a:gd name="T1" fmla="*/ 97 h 117"/>
                <a:gd name="T2" fmla="*/ 2 w 129"/>
                <a:gd name="T3" fmla="*/ 100 h 117"/>
                <a:gd name="T4" fmla="*/ 0 w 129"/>
                <a:gd name="T5" fmla="*/ 102 h 117"/>
                <a:gd name="T6" fmla="*/ 0 w 129"/>
                <a:gd name="T7" fmla="*/ 109 h 117"/>
                <a:gd name="T8" fmla="*/ 4 w 129"/>
                <a:gd name="T9" fmla="*/ 113 h 117"/>
                <a:gd name="T10" fmla="*/ 7 w 129"/>
                <a:gd name="T11" fmla="*/ 117 h 117"/>
                <a:gd name="T12" fmla="*/ 13 w 129"/>
                <a:gd name="T13" fmla="*/ 117 h 117"/>
                <a:gd name="T14" fmla="*/ 120 w 129"/>
                <a:gd name="T15" fmla="*/ 95 h 117"/>
                <a:gd name="T16" fmla="*/ 123 w 129"/>
                <a:gd name="T17" fmla="*/ 93 h 117"/>
                <a:gd name="T18" fmla="*/ 127 w 129"/>
                <a:gd name="T19" fmla="*/ 89 h 117"/>
                <a:gd name="T20" fmla="*/ 129 w 129"/>
                <a:gd name="T21" fmla="*/ 88 h 117"/>
                <a:gd name="T22" fmla="*/ 129 w 129"/>
                <a:gd name="T23" fmla="*/ 82 h 117"/>
                <a:gd name="T24" fmla="*/ 127 w 129"/>
                <a:gd name="T25" fmla="*/ 78 h 117"/>
                <a:gd name="T26" fmla="*/ 125 w 129"/>
                <a:gd name="T27" fmla="*/ 77 h 117"/>
                <a:gd name="T28" fmla="*/ 45 w 129"/>
                <a:gd name="T29" fmla="*/ 4 h 117"/>
                <a:gd name="T30" fmla="*/ 43 w 129"/>
                <a:gd name="T31" fmla="*/ 2 h 117"/>
                <a:gd name="T32" fmla="*/ 40 w 129"/>
                <a:gd name="T33" fmla="*/ 0 h 117"/>
                <a:gd name="T34" fmla="*/ 34 w 129"/>
                <a:gd name="T35" fmla="*/ 0 h 117"/>
                <a:gd name="T36" fmla="*/ 31 w 129"/>
                <a:gd name="T37" fmla="*/ 4 h 117"/>
                <a:gd name="T38" fmla="*/ 29 w 129"/>
                <a:gd name="T39" fmla="*/ 6 h 117"/>
                <a:gd name="T40" fmla="*/ 27 w 129"/>
                <a:gd name="T41" fmla="*/ 9 h 117"/>
                <a:gd name="T42" fmla="*/ 27 w 129"/>
                <a:gd name="T43" fmla="*/ 15 h 117"/>
                <a:gd name="T44" fmla="*/ 29 w 129"/>
                <a:gd name="T45" fmla="*/ 17 h 117"/>
                <a:gd name="T46" fmla="*/ 62 w 129"/>
                <a:gd name="T47" fmla="*/ 77 h 117"/>
                <a:gd name="T48" fmla="*/ 65 w 129"/>
                <a:gd name="T49" fmla="*/ 62 h 117"/>
                <a:gd name="T50" fmla="*/ 5 w 129"/>
                <a:gd name="T51" fmla="*/ 97 h 117"/>
                <a:gd name="T52" fmla="*/ 16 w 129"/>
                <a:gd name="T53" fmla="*/ 115 h 117"/>
                <a:gd name="T54" fmla="*/ 76 w 129"/>
                <a:gd name="T55" fmla="*/ 80 h 117"/>
                <a:gd name="T56" fmla="*/ 78 w 129"/>
                <a:gd name="T57" fmla="*/ 78 h 117"/>
                <a:gd name="T58" fmla="*/ 80 w 129"/>
                <a:gd name="T59" fmla="*/ 77 h 117"/>
                <a:gd name="T60" fmla="*/ 82 w 129"/>
                <a:gd name="T61" fmla="*/ 75 h 117"/>
                <a:gd name="T62" fmla="*/ 82 w 129"/>
                <a:gd name="T63" fmla="*/ 71 h 117"/>
                <a:gd name="T64" fmla="*/ 82 w 129"/>
                <a:gd name="T65" fmla="*/ 69 h 117"/>
                <a:gd name="T66" fmla="*/ 80 w 129"/>
                <a:gd name="T67" fmla="*/ 66 h 117"/>
                <a:gd name="T68" fmla="*/ 47 w 129"/>
                <a:gd name="T69" fmla="*/ 6 h 117"/>
                <a:gd name="T70" fmla="*/ 31 w 129"/>
                <a:gd name="T71" fmla="*/ 19 h 117"/>
                <a:gd name="T72" fmla="*/ 111 w 129"/>
                <a:gd name="T73" fmla="*/ 91 h 117"/>
                <a:gd name="T74" fmla="*/ 116 w 129"/>
                <a:gd name="T75" fmla="*/ 73 h 117"/>
                <a:gd name="T76" fmla="*/ 9 w 129"/>
                <a:gd name="T77" fmla="*/ 95 h 117"/>
                <a:gd name="T78" fmla="*/ 16 w 129"/>
                <a:gd name="T79" fmla="*/ 115 h 117"/>
                <a:gd name="T80" fmla="*/ 5 w 129"/>
                <a:gd name="T81" fmla="*/ 97 h 11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9"/>
                <a:gd name="T124" fmla="*/ 0 h 117"/>
                <a:gd name="T125" fmla="*/ 129 w 129"/>
                <a:gd name="T126" fmla="*/ 117 h 11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9" h="117">
                  <a:moveTo>
                    <a:pt x="5" y="97"/>
                  </a:moveTo>
                  <a:lnTo>
                    <a:pt x="2" y="100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4" y="113"/>
                  </a:lnTo>
                  <a:lnTo>
                    <a:pt x="7" y="117"/>
                  </a:lnTo>
                  <a:lnTo>
                    <a:pt x="13" y="117"/>
                  </a:lnTo>
                  <a:lnTo>
                    <a:pt x="120" y="95"/>
                  </a:lnTo>
                  <a:lnTo>
                    <a:pt x="123" y="93"/>
                  </a:lnTo>
                  <a:lnTo>
                    <a:pt x="127" y="89"/>
                  </a:lnTo>
                  <a:lnTo>
                    <a:pt x="129" y="88"/>
                  </a:lnTo>
                  <a:lnTo>
                    <a:pt x="129" y="82"/>
                  </a:lnTo>
                  <a:lnTo>
                    <a:pt x="127" y="78"/>
                  </a:lnTo>
                  <a:lnTo>
                    <a:pt x="125" y="77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31" y="4"/>
                  </a:lnTo>
                  <a:lnTo>
                    <a:pt x="29" y="6"/>
                  </a:lnTo>
                  <a:lnTo>
                    <a:pt x="27" y="9"/>
                  </a:lnTo>
                  <a:lnTo>
                    <a:pt x="27" y="15"/>
                  </a:lnTo>
                  <a:lnTo>
                    <a:pt x="29" y="17"/>
                  </a:lnTo>
                  <a:lnTo>
                    <a:pt x="62" y="77"/>
                  </a:lnTo>
                  <a:lnTo>
                    <a:pt x="65" y="62"/>
                  </a:lnTo>
                  <a:lnTo>
                    <a:pt x="5" y="97"/>
                  </a:lnTo>
                  <a:lnTo>
                    <a:pt x="16" y="115"/>
                  </a:lnTo>
                  <a:lnTo>
                    <a:pt x="76" y="80"/>
                  </a:lnTo>
                  <a:lnTo>
                    <a:pt x="78" y="78"/>
                  </a:lnTo>
                  <a:lnTo>
                    <a:pt x="80" y="77"/>
                  </a:lnTo>
                  <a:lnTo>
                    <a:pt x="82" y="75"/>
                  </a:lnTo>
                  <a:lnTo>
                    <a:pt x="82" y="71"/>
                  </a:lnTo>
                  <a:lnTo>
                    <a:pt x="82" y="69"/>
                  </a:lnTo>
                  <a:lnTo>
                    <a:pt x="80" y="66"/>
                  </a:lnTo>
                  <a:lnTo>
                    <a:pt x="47" y="6"/>
                  </a:lnTo>
                  <a:lnTo>
                    <a:pt x="31" y="19"/>
                  </a:lnTo>
                  <a:lnTo>
                    <a:pt x="111" y="91"/>
                  </a:lnTo>
                  <a:lnTo>
                    <a:pt x="116" y="73"/>
                  </a:lnTo>
                  <a:lnTo>
                    <a:pt x="9" y="95"/>
                  </a:lnTo>
                  <a:lnTo>
                    <a:pt x="16" y="115"/>
                  </a:lnTo>
                  <a:lnTo>
                    <a:pt x="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15"/>
            <p:cNvSpPr>
              <a:spLocks/>
            </p:cNvSpPr>
            <p:nvPr/>
          </p:nvSpPr>
          <p:spPr bwMode="auto">
            <a:xfrm>
              <a:off x="2949" y="1651"/>
              <a:ext cx="193" cy="1112"/>
            </a:xfrm>
            <a:custGeom>
              <a:avLst/>
              <a:gdLst>
                <a:gd name="T0" fmla="*/ 193 w 193"/>
                <a:gd name="T1" fmla="*/ 8 h 1112"/>
                <a:gd name="T2" fmla="*/ 189 w 193"/>
                <a:gd name="T3" fmla="*/ 2 h 1112"/>
                <a:gd name="T4" fmla="*/ 178 w 193"/>
                <a:gd name="T5" fmla="*/ 0 h 1112"/>
                <a:gd name="T6" fmla="*/ 173 w 193"/>
                <a:gd name="T7" fmla="*/ 4 h 1112"/>
                <a:gd name="T8" fmla="*/ 160 w 193"/>
                <a:gd name="T9" fmla="*/ 33 h 1112"/>
                <a:gd name="T10" fmla="*/ 140 w 193"/>
                <a:gd name="T11" fmla="*/ 82 h 1112"/>
                <a:gd name="T12" fmla="*/ 122 w 193"/>
                <a:gd name="T13" fmla="*/ 131 h 1112"/>
                <a:gd name="T14" fmla="*/ 105 w 193"/>
                <a:gd name="T15" fmla="*/ 180 h 1112"/>
                <a:gd name="T16" fmla="*/ 91 w 193"/>
                <a:gd name="T17" fmla="*/ 225 h 1112"/>
                <a:gd name="T18" fmla="*/ 69 w 193"/>
                <a:gd name="T19" fmla="*/ 294 h 1112"/>
                <a:gd name="T20" fmla="*/ 56 w 193"/>
                <a:gd name="T21" fmla="*/ 338 h 1112"/>
                <a:gd name="T22" fmla="*/ 46 w 193"/>
                <a:gd name="T23" fmla="*/ 380 h 1112"/>
                <a:gd name="T24" fmla="*/ 36 w 193"/>
                <a:gd name="T25" fmla="*/ 423 h 1112"/>
                <a:gd name="T26" fmla="*/ 24 w 193"/>
                <a:gd name="T27" fmla="*/ 485 h 1112"/>
                <a:gd name="T28" fmla="*/ 13 w 193"/>
                <a:gd name="T29" fmla="*/ 543 h 1112"/>
                <a:gd name="T30" fmla="*/ 9 w 193"/>
                <a:gd name="T31" fmla="*/ 581 h 1112"/>
                <a:gd name="T32" fmla="*/ 2 w 193"/>
                <a:gd name="T33" fmla="*/ 692 h 1112"/>
                <a:gd name="T34" fmla="*/ 0 w 193"/>
                <a:gd name="T35" fmla="*/ 709 h 1112"/>
                <a:gd name="T36" fmla="*/ 2 w 193"/>
                <a:gd name="T37" fmla="*/ 774 h 1112"/>
                <a:gd name="T38" fmla="*/ 4 w 193"/>
                <a:gd name="T39" fmla="*/ 807 h 1112"/>
                <a:gd name="T40" fmla="*/ 13 w 193"/>
                <a:gd name="T41" fmla="*/ 865 h 1112"/>
                <a:gd name="T42" fmla="*/ 18 w 193"/>
                <a:gd name="T43" fmla="*/ 894 h 1112"/>
                <a:gd name="T44" fmla="*/ 26 w 193"/>
                <a:gd name="T45" fmla="*/ 921 h 1112"/>
                <a:gd name="T46" fmla="*/ 35 w 193"/>
                <a:gd name="T47" fmla="*/ 946 h 1112"/>
                <a:gd name="T48" fmla="*/ 46 w 193"/>
                <a:gd name="T49" fmla="*/ 972 h 1112"/>
                <a:gd name="T50" fmla="*/ 62 w 193"/>
                <a:gd name="T51" fmla="*/ 1006 h 1112"/>
                <a:gd name="T52" fmla="*/ 75 w 193"/>
                <a:gd name="T53" fmla="*/ 1028 h 1112"/>
                <a:gd name="T54" fmla="*/ 96 w 193"/>
                <a:gd name="T55" fmla="*/ 1061 h 1112"/>
                <a:gd name="T56" fmla="*/ 115 w 193"/>
                <a:gd name="T57" fmla="*/ 1081 h 1112"/>
                <a:gd name="T58" fmla="*/ 144 w 193"/>
                <a:gd name="T59" fmla="*/ 1110 h 1112"/>
                <a:gd name="T60" fmla="*/ 153 w 193"/>
                <a:gd name="T61" fmla="*/ 1112 h 1112"/>
                <a:gd name="T62" fmla="*/ 158 w 193"/>
                <a:gd name="T63" fmla="*/ 1106 h 1112"/>
                <a:gd name="T64" fmla="*/ 160 w 193"/>
                <a:gd name="T65" fmla="*/ 1097 h 1112"/>
                <a:gd name="T66" fmla="*/ 129 w 193"/>
                <a:gd name="T67" fmla="*/ 1066 h 1112"/>
                <a:gd name="T68" fmla="*/ 115 w 193"/>
                <a:gd name="T69" fmla="*/ 1046 h 1112"/>
                <a:gd name="T70" fmla="*/ 93 w 193"/>
                <a:gd name="T71" fmla="*/ 1017 h 1112"/>
                <a:gd name="T72" fmla="*/ 80 w 193"/>
                <a:gd name="T73" fmla="*/ 995 h 1112"/>
                <a:gd name="T74" fmla="*/ 64 w 193"/>
                <a:gd name="T75" fmla="*/ 961 h 1112"/>
                <a:gd name="T76" fmla="*/ 56 w 193"/>
                <a:gd name="T77" fmla="*/ 939 h 1112"/>
                <a:gd name="T78" fmla="*/ 47 w 193"/>
                <a:gd name="T79" fmla="*/ 914 h 1112"/>
                <a:gd name="T80" fmla="*/ 40 w 193"/>
                <a:gd name="T81" fmla="*/ 886 h 1112"/>
                <a:gd name="T82" fmla="*/ 35 w 193"/>
                <a:gd name="T83" fmla="*/ 861 h 1112"/>
                <a:gd name="T84" fmla="*/ 26 w 193"/>
                <a:gd name="T85" fmla="*/ 803 h 1112"/>
                <a:gd name="T86" fmla="*/ 24 w 193"/>
                <a:gd name="T87" fmla="*/ 774 h 1112"/>
                <a:gd name="T88" fmla="*/ 22 w 193"/>
                <a:gd name="T89" fmla="*/ 709 h 1112"/>
                <a:gd name="T90" fmla="*/ 24 w 193"/>
                <a:gd name="T91" fmla="*/ 692 h 1112"/>
                <a:gd name="T92" fmla="*/ 31 w 193"/>
                <a:gd name="T93" fmla="*/ 585 h 1112"/>
                <a:gd name="T94" fmla="*/ 35 w 193"/>
                <a:gd name="T95" fmla="*/ 547 h 1112"/>
                <a:gd name="T96" fmla="*/ 46 w 193"/>
                <a:gd name="T97" fmla="*/ 489 h 1112"/>
                <a:gd name="T98" fmla="*/ 58 w 193"/>
                <a:gd name="T99" fmla="*/ 427 h 1112"/>
                <a:gd name="T100" fmla="*/ 67 w 193"/>
                <a:gd name="T101" fmla="*/ 387 h 1112"/>
                <a:gd name="T102" fmla="*/ 78 w 193"/>
                <a:gd name="T103" fmla="*/ 345 h 1112"/>
                <a:gd name="T104" fmla="*/ 91 w 193"/>
                <a:gd name="T105" fmla="*/ 302 h 1112"/>
                <a:gd name="T106" fmla="*/ 113 w 193"/>
                <a:gd name="T107" fmla="*/ 233 h 1112"/>
                <a:gd name="T108" fmla="*/ 127 w 193"/>
                <a:gd name="T109" fmla="*/ 187 h 1112"/>
                <a:gd name="T110" fmla="*/ 144 w 193"/>
                <a:gd name="T111" fmla="*/ 138 h 1112"/>
                <a:gd name="T112" fmla="*/ 162 w 193"/>
                <a:gd name="T113" fmla="*/ 89 h 1112"/>
                <a:gd name="T114" fmla="*/ 182 w 193"/>
                <a:gd name="T115" fmla="*/ 40 h 111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1112"/>
                <a:gd name="T176" fmla="*/ 193 w 193"/>
                <a:gd name="T177" fmla="*/ 1112 h 111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1112">
                  <a:moveTo>
                    <a:pt x="193" y="15"/>
                  </a:moveTo>
                  <a:lnTo>
                    <a:pt x="193" y="8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5" y="0"/>
                  </a:lnTo>
                  <a:lnTo>
                    <a:pt x="178" y="0"/>
                  </a:lnTo>
                  <a:lnTo>
                    <a:pt x="174" y="2"/>
                  </a:lnTo>
                  <a:lnTo>
                    <a:pt x="173" y="4"/>
                  </a:lnTo>
                  <a:lnTo>
                    <a:pt x="171" y="8"/>
                  </a:lnTo>
                  <a:lnTo>
                    <a:pt x="160" y="33"/>
                  </a:lnTo>
                  <a:lnTo>
                    <a:pt x="151" y="58"/>
                  </a:lnTo>
                  <a:lnTo>
                    <a:pt x="140" y="82"/>
                  </a:lnTo>
                  <a:lnTo>
                    <a:pt x="131" y="107"/>
                  </a:lnTo>
                  <a:lnTo>
                    <a:pt x="122" y="131"/>
                  </a:lnTo>
                  <a:lnTo>
                    <a:pt x="115" y="156"/>
                  </a:lnTo>
                  <a:lnTo>
                    <a:pt x="105" y="180"/>
                  </a:lnTo>
                  <a:lnTo>
                    <a:pt x="98" y="204"/>
                  </a:lnTo>
                  <a:lnTo>
                    <a:pt x="91" y="225"/>
                  </a:lnTo>
                  <a:lnTo>
                    <a:pt x="76" y="273"/>
                  </a:lnTo>
                  <a:lnTo>
                    <a:pt x="69" y="294"/>
                  </a:lnTo>
                  <a:lnTo>
                    <a:pt x="64" y="316"/>
                  </a:lnTo>
                  <a:lnTo>
                    <a:pt x="56" y="338"/>
                  </a:lnTo>
                  <a:lnTo>
                    <a:pt x="51" y="360"/>
                  </a:lnTo>
                  <a:lnTo>
                    <a:pt x="46" y="380"/>
                  </a:lnTo>
                  <a:lnTo>
                    <a:pt x="40" y="403"/>
                  </a:lnTo>
                  <a:lnTo>
                    <a:pt x="36" y="423"/>
                  </a:lnTo>
                  <a:lnTo>
                    <a:pt x="31" y="445"/>
                  </a:lnTo>
                  <a:lnTo>
                    <a:pt x="24" y="485"/>
                  </a:lnTo>
                  <a:lnTo>
                    <a:pt x="20" y="503"/>
                  </a:lnTo>
                  <a:lnTo>
                    <a:pt x="13" y="543"/>
                  </a:lnTo>
                  <a:lnTo>
                    <a:pt x="11" y="561"/>
                  </a:lnTo>
                  <a:lnTo>
                    <a:pt x="9" y="581"/>
                  </a:lnTo>
                  <a:lnTo>
                    <a:pt x="2" y="656"/>
                  </a:lnTo>
                  <a:lnTo>
                    <a:pt x="2" y="692"/>
                  </a:lnTo>
                  <a:lnTo>
                    <a:pt x="2" y="690"/>
                  </a:lnTo>
                  <a:lnTo>
                    <a:pt x="0" y="709"/>
                  </a:lnTo>
                  <a:lnTo>
                    <a:pt x="0" y="758"/>
                  </a:lnTo>
                  <a:lnTo>
                    <a:pt x="2" y="774"/>
                  </a:lnTo>
                  <a:lnTo>
                    <a:pt x="2" y="788"/>
                  </a:lnTo>
                  <a:lnTo>
                    <a:pt x="4" y="807"/>
                  </a:lnTo>
                  <a:lnTo>
                    <a:pt x="9" y="850"/>
                  </a:lnTo>
                  <a:lnTo>
                    <a:pt x="13" y="865"/>
                  </a:lnTo>
                  <a:lnTo>
                    <a:pt x="15" y="877"/>
                  </a:lnTo>
                  <a:lnTo>
                    <a:pt x="18" y="894"/>
                  </a:lnTo>
                  <a:lnTo>
                    <a:pt x="22" y="906"/>
                  </a:lnTo>
                  <a:lnTo>
                    <a:pt x="26" y="921"/>
                  </a:lnTo>
                  <a:lnTo>
                    <a:pt x="29" y="934"/>
                  </a:lnTo>
                  <a:lnTo>
                    <a:pt x="35" y="946"/>
                  </a:lnTo>
                  <a:lnTo>
                    <a:pt x="38" y="959"/>
                  </a:lnTo>
                  <a:lnTo>
                    <a:pt x="46" y="972"/>
                  </a:lnTo>
                  <a:lnTo>
                    <a:pt x="51" y="985"/>
                  </a:lnTo>
                  <a:lnTo>
                    <a:pt x="62" y="1006"/>
                  </a:lnTo>
                  <a:lnTo>
                    <a:pt x="69" y="1017"/>
                  </a:lnTo>
                  <a:lnTo>
                    <a:pt x="75" y="1028"/>
                  </a:lnTo>
                  <a:lnTo>
                    <a:pt x="89" y="1052"/>
                  </a:lnTo>
                  <a:lnTo>
                    <a:pt x="96" y="1061"/>
                  </a:lnTo>
                  <a:lnTo>
                    <a:pt x="105" y="1072"/>
                  </a:lnTo>
                  <a:lnTo>
                    <a:pt x="115" y="1081"/>
                  </a:lnTo>
                  <a:lnTo>
                    <a:pt x="142" y="1108"/>
                  </a:lnTo>
                  <a:lnTo>
                    <a:pt x="144" y="1110"/>
                  </a:lnTo>
                  <a:lnTo>
                    <a:pt x="147" y="1112"/>
                  </a:lnTo>
                  <a:lnTo>
                    <a:pt x="153" y="1112"/>
                  </a:lnTo>
                  <a:lnTo>
                    <a:pt x="156" y="1108"/>
                  </a:lnTo>
                  <a:lnTo>
                    <a:pt x="158" y="1106"/>
                  </a:lnTo>
                  <a:lnTo>
                    <a:pt x="160" y="1103"/>
                  </a:lnTo>
                  <a:lnTo>
                    <a:pt x="160" y="1097"/>
                  </a:lnTo>
                  <a:lnTo>
                    <a:pt x="156" y="1094"/>
                  </a:lnTo>
                  <a:lnTo>
                    <a:pt x="129" y="1066"/>
                  </a:lnTo>
                  <a:lnTo>
                    <a:pt x="124" y="1057"/>
                  </a:lnTo>
                  <a:lnTo>
                    <a:pt x="115" y="1046"/>
                  </a:lnTo>
                  <a:lnTo>
                    <a:pt x="107" y="1037"/>
                  </a:lnTo>
                  <a:lnTo>
                    <a:pt x="93" y="1017"/>
                  </a:lnTo>
                  <a:lnTo>
                    <a:pt x="87" y="1006"/>
                  </a:lnTo>
                  <a:lnTo>
                    <a:pt x="80" y="995"/>
                  </a:lnTo>
                  <a:lnTo>
                    <a:pt x="69" y="974"/>
                  </a:lnTo>
                  <a:lnTo>
                    <a:pt x="64" y="961"/>
                  </a:lnTo>
                  <a:lnTo>
                    <a:pt x="60" y="952"/>
                  </a:lnTo>
                  <a:lnTo>
                    <a:pt x="56" y="939"/>
                  </a:lnTo>
                  <a:lnTo>
                    <a:pt x="51" y="926"/>
                  </a:lnTo>
                  <a:lnTo>
                    <a:pt x="47" y="914"/>
                  </a:lnTo>
                  <a:lnTo>
                    <a:pt x="44" y="899"/>
                  </a:lnTo>
                  <a:lnTo>
                    <a:pt x="40" y="886"/>
                  </a:lnTo>
                  <a:lnTo>
                    <a:pt x="36" y="874"/>
                  </a:lnTo>
                  <a:lnTo>
                    <a:pt x="35" y="861"/>
                  </a:lnTo>
                  <a:lnTo>
                    <a:pt x="31" y="847"/>
                  </a:lnTo>
                  <a:lnTo>
                    <a:pt x="26" y="803"/>
                  </a:lnTo>
                  <a:lnTo>
                    <a:pt x="24" y="788"/>
                  </a:lnTo>
                  <a:lnTo>
                    <a:pt x="24" y="774"/>
                  </a:lnTo>
                  <a:lnTo>
                    <a:pt x="22" y="758"/>
                  </a:lnTo>
                  <a:lnTo>
                    <a:pt x="22" y="709"/>
                  </a:lnTo>
                  <a:lnTo>
                    <a:pt x="24" y="694"/>
                  </a:lnTo>
                  <a:lnTo>
                    <a:pt x="24" y="692"/>
                  </a:lnTo>
                  <a:lnTo>
                    <a:pt x="24" y="656"/>
                  </a:lnTo>
                  <a:lnTo>
                    <a:pt x="31" y="585"/>
                  </a:lnTo>
                  <a:lnTo>
                    <a:pt x="33" y="565"/>
                  </a:lnTo>
                  <a:lnTo>
                    <a:pt x="35" y="547"/>
                  </a:lnTo>
                  <a:lnTo>
                    <a:pt x="42" y="507"/>
                  </a:lnTo>
                  <a:lnTo>
                    <a:pt x="46" y="489"/>
                  </a:lnTo>
                  <a:lnTo>
                    <a:pt x="53" y="449"/>
                  </a:lnTo>
                  <a:lnTo>
                    <a:pt x="58" y="427"/>
                  </a:lnTo>
                  <a:lnTo>
                    <a:pt x="62" y="407"/>
                  </a:lnTo>
                  <a:lnTo>
                    <a:pt x="67" y="387"/>
                  </a:lnTo>
                  <a:lnTo>
                    <a:pt x="73" y="367"/>
                  </a:lnTo>
                  <a:lnTo>
                    <a:pt x="78" y="345"/>
                  </a:lnTo>
                  <a:lnTo>
                    <a:pt x="85" y="324"/>
                  </a:lnTo>
                  <a:lnTo>
                    <a:pt x="91" y="302"/>
                  </a:lnTo>
                  <a:lnTo>
                    <a:pt x="98" y="280"/>
                  </a:lnTo>
                  <a:lnTo>
                    <a:pt x="113" y="233"/>
                  </a:lnTo>
                  <a:lnTo>
                    <a:pt x="120" y="211"/>
                  </a:lnTo>
                  <a:lnTo>
                    <a:pt x="127" y="187"/>
                  </a:lnTo>
                  <a:lnTo>
                    <a:pt x="136" y="164"/>
                  </a:lnTo>
                  <a:lnTo>
                    <a:pt x="144" y="138"/>
                  </a:lnTo>
                  <a:lnTo>
                    <a:pt x="153" y="115"/>
                  </a:lnTo>
                  <a:lnTo>
                    <a:pt x="162" y="89"/>
                  </a:lnTo>
                  <a:lnTo>
                    <a:pt x="173" y="66"/>
                  </a:lnTo>
                  <a:lnTo>
                    <a:pt x="182" y="40"/>
                  </a:lnTo>
                  <a:lnTo>
                    <a:pt x="193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16"/>
            <p:cNvSpPr>
              <a:spLocks/>
            </p:cNvSpPr>
            <p:nvPr/>
          </p:nvSpPr>
          <p:spPr bwMode="auto">
            <a:xfrm>
              <a:off x="3020" y="2674"/>
              <a:ext cx="98" cy="105"/>
            </a:xfrm>
            <a:custGeom>
              <a:avLst/>
              <a:gdLst>
                <a:gd name="T0" fmla="*/ 74 w 98"/>
                <a:gd name="T1" fmla="*/ 0 h 105"/>
                <a:gd name="T2" fmla="*/ 98 w 98"/>
                <a:gd name="T3" fmla="*/ 105 h 105"/>
                <a:gd name="T4" fmla="*/ 0 w 98"/>
                <a:gd name="T5" fmla="*/ 61 h 105"/>
                <a:gd name="T6" fmla="*/ 69 w 98"/>
                <a:gd name="T7" fmla="*/ 67 h 105"/>
                <a:gd name="T8" fmla="*/ 74 w 98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105"/>
                <a:gd name="T17" fmla="*/ 98 w 98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105">
                  <a:moveTo>
                    <a:pt x="74" y="0"/>
                  </a:moveTo>
                  <a:lnTo>
                    <a:pt x="98" y="105"/>
                  </a:lnTo>
                  <a:lnTo>
                    <a:pt x="0" y="61"/>
                  </a:lnTo>
                  <a:lnTo>
                    <a:pt x="69" y="6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Freeform 17"/>
            <p:cNvSpPr>
              <a:spLocks/>
            </p:cNvSpPr>
            <p:nvPr/>
          </p:nvSpPr>
          <p:spPr bwMode="auto">
            <a:xfrm>
              <a:off x="3009" y="2663"/>
              <a:ext cx="120" cy="127"/>
            </a:xfrm>
            <a:custGeom>
              <a:avLst/>
              <a:gdLst>
                <a:gd name="T0" fmla="*/ 96 w 120"/>
                <a:gd name="T1" fmla="*/ 11 h 127"/>
                <a:gd name="T2" fmla="*/ 75 w 120"/>
                <a:gd name="T3" fmla="*/ 13 h 127"/>
                <a:gd name="T4" fmla="*/ 98 w 120"/>
                <a:gd name="T5" fmla="*/ 118 h 127"/>
                <a:gd name="T6" fmla="*/ 113 w 120"/>
                <a:gd name="T7" fmla="*/ 107 h 127"/>
                <a:gd name="T8" fmla="*/ 15 w 120"/>
                <a:gd name="T9" fmla="*/ 63 h 127"/>
                <a:gd name="T10" fmla="*/ 11 w 120"/>
                <a:gd name="T11" fmla="*/ 83 h 127"/>
                <a:gd name="T12" fmla="*/ 80 w 120"/>
                <a:gd name="T13" fmla="*/ 89 h 127"/>
                <a:gd name="T14" fmla="*/ 82 w 120"/>
                <a:gd name="T15" fmla="*/ 89 h 127"/>
                <a:gd name="T16" fmla="*/ 85 w 120"/>
                <a:gd name="T17" fmla="*/ 87 h 127"/>
                <a:gd name="T18" fmla="*/ 87 w 120"/>
                <a:gd name="T19" fmla="*/ 87 h 127"/>
                <a:gd name="T20" fmla="*/ 89 w 120"/>
                <a:gd name="T21" fmla="*/ 83 h 127"/>
                <a:gd name="T22" fmla="*/ 91 w 120"/>
                <a:gd name="T23" fmla="*/ 82 h 127"/>
                <a:gd name="T24" fmla="*/ 91 w 120"/>
                <a:gd name="T25" fmla="*/ 78 h 127"/>
                <a:gd name="T26" fmla="*/ 96 w 120"/>
                <a:gd name="T27" fmla="*/ 11 h 127"/>
                <a:gd name="T28" fmla="*/ 75 w 120"/>
                <a:gd name="T29" fmla="*/ 11 h 127"/>
                <a:gd name="T30" fmla="*/ 69 w 120"/>
                <a:gd name="T31" fmla="*/ 78 h 127"/>
                <a:gd name="T32" fmla="*/ 80 w 120"/>
                <a:gd name="T33" fmla="*/ 67 h 127"/>
                <a:gd name="T34" fmla="*/ 11 w 120"/>
                <a:gd name="T35" fmla="*/ 62 h 127"/>
                <a:gd name="T36" fmla="*/ 9 w 120"/>
                <a:gd name="T37" fmla="*/ 62 h 127"/>
                <a:gd name="T38" fmla="*/ 7 w 120"/>
                <a:gd name="T39" fmla="*/ 62 h 127"/>
                <a:gd name="T40" fmla="*/ 4 w 120"/>
                <a:gd name="T41" fmla="*/ 63 h 127"/>
                <a:gd name="T42" fmla="*/ 2 w 120"/>
                <a:gd name="T43" fmla="*/ 65 h 127"/>
                <a:gd name="T44" fmla="*/ 2 w 120"/>
                <a:gd name="T45" fmla="*/ 69 h 127"/>
                <a:gd name="T46" fmla="*/ 0 w 120"/>
                <a:gd name="T47" fmla="*/ 71 h 127"/>
                <a:gd name="T48" fmla="*/ 0 w 120"/>
                <a:gd name="T49" fmla="*/ 74 h 127"/>
                <a:gd name="T50" fmla="*/ 0 w 120"/>
                <a:gd name="T51" fmla="*/ 76 h 127"/>
                <a:gd name="T52" fmla="*/ 2 w 120"/>
                <a:gd name="T53" fmla="*/ 80 h 127"/>
                <a:gd name="T54" fmla="*/ 4 w 120"/>
                <a:gd name="T55" fmla="*/ 82 h 127"/>
                <a:gd name="T56" fmla="*/ 7 w 120"/>
                <a:gd name="T57" fmla="*/ 82 h 127"/>
                <a:gd name="T58" fmla="*/ 105 w 120"/>
                <a:gd name="T59" fmla="*/ 125 h 127"/>
                <a:gd name="T60" fmla="*/ 105 w 120"/>
                <a:gd name="T61" fmla="*/ 127 h 127"/>
                <a:gd name="T62" fmla="*/ 109 w 120"/>
                <a:gd name="T63" fmla="*/ 127 h 127"/>
                <a:gd name="T64" fmla="*/ 111 w 120"/>
                <a:gd name="T65" fmla="*/ 127 h 127"/>
                <a:gd name="T66" fmla="*/ 114 w 120"/>
                <a:gd name="T67" fmla="*/ 125 h 127"/>
                <a:gd name="T68" fmla="*/ 116 w 120"/>
                <a:gd name="T69" fmla="*/ 123 h 127"/>
                <a:gd name="T70" fmla="*/ 118 w 120"/>
                <a:gd name="T71" fmla="*/ 121 h 127"/>
                <a:gd name="T72" fmla="*/ 120 w 120"/>
                <a:gd name="T73" fmla="*/ 120 h 127"/>
                <a:gd name="T74" fmla="*/ 120 w 120"/>
                <a:gd name="T75" fmla="*/ 116 h 127"/>
                <a:gd name="T76" fmla="*/ 120 w 120"/>
                <a:gd name="T77" fmla="*/ 114 h 127"/>
                <a:gd name="T78" fmla="*/ 96 w 120"/>
                <a:gd name="T79" fmla="*/ 9 h 127"/>
                <a:gd name="T80" fmla="*/ 94 w 120"/>
                <a:gd name="T81" fmla="*/ 5 h 127"/>
                <a:gd name="T82" fmla="*/ 94 w 120"/>
                <a:gd name="T83" fmla="*/ 3 h 127"/>
                <a:gd name="T84" fmla="*/ 91 w 120"/>
                <a:gd name="T85" fmla="*/ 2 h 127"/>
                <a:gd name="T86" fmla="*/ 89 w 120"/>
                <a:gd name="T87" fmla="*/ 0 h 127"/>
                <a:gd name="T88" fmla="*/ 85 w 120"/>
                <a:gd name="T89" fmla="*/ 0 h 127"/>
                <a:gd name="T90" fmla="*/ 84 w 120"/>
                <a:gd name="T91" fmla="*/ 0 h 127"/>
                <a:gd name="T92" fmla="*/ 80 w 120"/>
                <a:gd name="T93" fmla="*/ 2 h 127"/>
                <a:gd name="T94" fmla="*/ 78 w 120"/>
                <a:gd name="T95" fmla="*/ 2 h 127"/>
                <a:gd name="T96" fmla="*/ 76 w 120"/>
                <a:gd name="T97" fmla="*/ 5 h 127"/>
                <a:gd name="T98" fmla="*/ 75 w 120"/>
                <a:gd name="T99" fmla="*/ 7 h 127"/>
                <a:gd name="T100" fmla="*/ 75 w 120"/>
                <a:gd name="T101" fmla="*/ 11 h 127"/>
                <a:gd name="T102" fmla="*/ 96 w 120"/>
                <a:gd name="T103" fmla="*/ 11 h 1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0"/>
                <a:gd name="T157" fmla="*/ 0 h 127"/>
                <a:gd name="T158" fmla="*/ 120 w 120"/>
                <a:gd name="T159" fmla="*/ 127 h 1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0" h="127">
                  <a:moveTo>
                    <a:pt x="96" y="11"/>
                  </a:moveTo>
                  <a:lnTo>
                    <a:pt x="75" y="13"/>
                  </a:lnTo>
                  <a:lnTo>
                    <a:pt x="98" y="118"/>
                  </a:lnTo>
                  <a:lnTo>
                    <a:pt x="113" y="107"/>
                  </a:lnTo>
                  <a:lnTo>
                    <a:pt x="15" y="63"/>
                  </a:lnTo>
                  <a:lnTo>
                    <a:pt x="11" y="83"/>
                  </a:lnTo>
                  <a:lnTo>
                    <a:pt x="80" y="89"/>
                  </a:lnTo>
                  <a:lnTo>
                    <a:pt x="82" y="89"/>
                  </a:lnTo>
                  <a:lnTo>
                    <a:pt x="85" y="87"/>
                  </a:lnTo>
                  <a:lnTo>
                    <a:pt x="87" y="87"/>
                  </a:lnTo>
                  <a:lnTo>
                    <a:pt x="89" y="83"/>
                  </a:lnTo>
                  <a:lnTo>
                    <a:pt x="91" y="82"/>
                  </a:lnTo>
                  <a:lnTo>
                    <a:pt x="91" y="78"/>
                  </a:lnTo>
                  <a:lnTo>
                    <a:pt x="96" y="11"/>
                  </a:lnTo>
                  <a:lnTo>
                    <a:pt x="75" y="11"/>
                  </a:lnTo>
                  <a:lnTo>
                    <a:pt x="69" y="78"/>
                  </a:lnTo>
                  <a:lnTo>
                    <a:pt x="80" y="67"/>
                  </a:lnTo>
                  <a:lnTo>
                    <a:pt x="11" y="62"/>
                  </a:lnTo>
                  <a:lnTo>
                    <a:pt x="9" y="62"/>
                  </a:lnTo>
                  <a:lnTo>
                    <a:pt x="7" y="62"/>
                  </a:lnTo>
                  <a:lnTo>
                    <a:pt x="4" y="63"/>
                  </a:lnTo>
                  <a:lnTo>
                    <a:pt x="2" y="65"/>
                  </a:lnTo>
                  <a:lnTo>
                    <a:pt x="2" y="69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2" y="80"/>
                  </a:lnTo>
                  <a:lnTo>
                    <a:pt x="4" y="82"/>
                  </a:lnTo>
                  <a:lnTo>
                    <a:pt x="7" y="82"/>
                  </a:lnTo>
                  <a:lnTo>
                    <a:pt x="105" y="125"/>
                  </a:lnTo>
                  <a:lnTo>
                    <a:pt x="105" y="127"/>
                  </a:lnTo>
                  <a:lnTo>
                    <a:pt x="109" y="127"/>
                  </a:lnTo>
                  <a:lnTo>
                    <a:pt x="111" y="127"/>
                  </a:lnTo>
                  <a:lnTo>
                    <a:pt x="114" y="125"/>
                  </a:lnTo>
                  <a:lnTo>
                    <a:pt x="116" y="123"/>
                  </a:lnTo>
                  <a:lnTo>
                    <a:pt x="118" y="121"/>
                  </a:lnTo>
                  <a:lnTo>
                    <a:pt x="120" y="120"/>
                  </a:lnTo>
                  <a:lnTo>
                    <a:pt x="120" y="116"/>
                  </a:lnTo>
                  <a:lnTo>
                    <a:pt x="120" y="114"/>
                  </a:lnTo>
                  <a:lnTo>
                    <a:pt x="96" y="9"/>
                  </a:lnTo>
                  <a:lnTo>
                    <a:pt x="94" y="5"/>
                  </a:lnTo>
                  <a:lnTo>
                    <a:pt x="94" y="3"/>
                  </a:lnTo>
                  <a:lnTo>
                    <a:pt x="91" y="2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4" y="0"/>
                  </a:lnTo>
                  <a:lnTo>
                    <a:pt x="80" y="2"/>
                  </a:lnTo>
                  <a:lnTo>
                    <a:pt x="78" y="2"/>
                  </a:lnTo>
                  <a:lnTo>
                    <a:pt x="76" y="5"/>
                  </a:lnTo>
                  <a:lnTo>
                    <a:pt x="75" y="7"/>
                  </a:lnTo>
                  <a:lnTo>
                    <a:pt x="75" y="1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18"/>
            <p:cNvSpPr>
              <a:spLocks/>
            </p:cNvSpPr>
            <p:nvPr/>
          </p:nvSpPr>
          <p:spPr bwMode="auto">
            <a:xfrm>
              <a:off x="3370" y="1706"/>
              <a:ext cx="215" cy="1035"/>
            </a:xfrm>
            <a:custGeom>
              <a:avLst/>
              <a:gdLst>
                <a:gd name="T0" fmla="*/ 2 w 215"/>
                <a:gd name="T1" fmla="*/ 1019 h 1035"/>
                <a:gd name="T2" fmla="*/ 0 w 215"/>
                <a:gd name="T3" fmla="*/ 1028 h 1035"/>
                <a:gd name="T4" fmla="*/ 4 w 215"/>
                <a:gd name="T5" fmla="*/ 1033 h 1035"/>
                <a:gd name="T6" fmla="*/ 10 w 215"/>
                <a:gd name="T7" fmla="*/ 1035 h 1035"/>
                <a:gd name="T8" fmla="*/ 17 w 215"/>
                <a:gd name="T9" fmla="*/ 1033 h 1035"/>
                <a:gd name="T10" fmla="*/ 53 w 215"/>
                <a:gd name="T11" fmla="*/ 986 h 1035"/>
                <a:gd name="T12" fmla="*/ 73 w 215"/>
                <a:gd name="T13" fmla="*/ 960 h 1035"/>
                <a:gd name="T14" fmla="*/ 117 w 215"/>
                <a:gd name="T15" fmla="*/ 886 h 1035"/>
                <a:gd name="T16" fmla="*/ 133 w 215"/>
                <a:gd name="T17" fmla="*/ 857 h 1035"/>
                <a:gd name="T18" fmla="*/ 153 w 215"/>
                <a:gd name="T19" fmla="*/ 810 h 1035"/>
                <a:gd name="T20" fmla="*/ 168 w 215"/>
                <a:gd name="T21" fmla="*/ 779 h 1035"/>
                <a:gd name="T22" fmla="*/ 182 w 215"/>
                <a:gd name="T23" fmla="*/ 735 h 1035"/>
                <a:gd name="T24" fmla="*/ 195 w 215"/>
                <a:gd name="T25" fmla="*/ 686 h 1035"/>
                <a:gd name="T26" fmla="*/ 202 w 215"/>
                <a:gd name="T27" fmla="*/ 655 h 1035"/>
                <a:gd name="T28" fmla="*/ 206 w 215"/>
                <a:gd name="T29" fmla="*/ 624 h 1035"/>
                <a:gd name="T30" fmla="*/ 211 w 215"/>
                <a:gd name="T31" fmla="*/ 592 h 1035"/>
                <a:gd name="T32" fmla="*/ 215 w 215"/>
                <a:gd name="T33" fmla="*/ 548 h 1035"/>
                <a:gd name="T34" fmla="*/ 213 w 215"/>
                <a:gd name="T35" fmla="*/ 497 h 1035"/>
                <a:gd name="T36" fmla="*/ 211 w 215"/>
                <a:gd name="T37" fmla="*/ 465 h 1035"/>
                <a:gd name="T38" fmla="*/ 209 w 215"/>
                <a:gd name="T39" fmla="*/ 430 h 1035"/>
                <a:gd name="T40" fmla="*/ 204 w 215"/>
                <a:gd name="T41" fmla="*/ 397 h 1035"/>
                <a:gd name="T42" fmla="*/ 198 w 215"/>
                <a:gd name="T43" fmla="*/ 365 h 1035"/>
                <a:gd name="T44" fmla="*/ 186 w 215"/>
                <a:gd name="T45" fmla="*/ 314 h 1035"/>
                <a:gd name="T46" fmla="*/ 171 w 215"/>
                <a:gd name="T47" fmla="*/ 265 h 1035"/>
                <a:gd name="T48" fmla="*/ 160 w 215"/>
                <a:gd name="T49" fmla="*/ 230 h 1035"/>
                <a:gd name="T50" fmla="*/ 148 w 215"/>
                <a:gd name="T51" fmla="*/ 196 h 1035"/>
                <a:gd name="T52" fmla="*/ 124 w 215"/>
                <a:gd name="T53" fmla="*/ 143 h 1035"/>
                <a:gd name="T54" fmla="*/ 108 w 215"/>
                <a:gd name="T55" fmla="*/ 109 h 1035"/>
                <a:gd name="T56" fmla="*/ 89 w 215"/>
                <a:gd name="T57" fmla="*/ 74 h 1035"/>
                <a:gd name="T58" fmla="*/ 71 w 215"/>
                <a:gd name="T59" fmla="*/ 40 h 1035"/>
                <a:gd name="T60" fmla="*/ 51 w 215"/>
                <a:gd name="T61" fmla="*/ 5 h 1035"/>
                <a:gd name="T62" fmla="*/ 46 w 215"/>
                <a:gd name="T63" fmla="*/ 0 h 1035"/>
                <a:gd name="T64" fmla="*/ 35 w 215"/>
                <a:gd name="T65" fmla="*/ 3 h 1035"/>
                <a:gd name="T66" fmla="*/ 31 w 215"/>
                <a:gd name="T67" fmla="*/ 14 h 1035"/>
                <a:gd name="T68" fmla="*/ 42 w 215"/>
                <a:gd name="T69" fmla="*/ 32 h 1035"/>
                <a:gd name="T70" fmla="*/ 62 w 215"/>
                <a:gd name="T71" fmla="*/ 69 h 1035"/>
                <a:gd name="T72" fmla="*/ 80 w 215"/>
                <a:gd name="T73" fmla="*/ 103 h 1035"/>
                <a:gd name="T74" fmla="*/ 97 w 215"/>
                <a:gd name="T75" fmla="*/ 138 h 1035"/>
                <a:gd name="T76" fmla="*/ 111 w 215"/>
                <a:gd name="T77" fmla="*/ 170 h 1035"/>
                <a:gd name="T78" fmla="*/ 131 w 215"/>
                <a:gd name="T79" fmla="*/ 221 h 1035"/>
                <a:gd name="T80" fmla="*/ 144 w 215"/>
                <a:gd name="T81" fmla="*/ 254 h 1035"/>
                <a:gd name="T82" fmla="*/ 160 w 215"/>
                <a:gd name="T83" fmla="*/ 305 h 1035"/>
                <a:gd name="T84" fmla="*/ 169 w 215"/>
                <a:gd name="T85" fmla="*/ 338 h 1035"/>
                <a:gd name="T86" fmla="*/ 178 w 215"/>
                <a:gd name="T87" fmla="*/ 385 h 1035"/>
                <a:gd name="T88" fmla="*/ 184 w 215"/>
                <a:gd name="T89" fmla="*/ 417 h 1035"/>
                <a:gd name="T90" fmla="*/ 189 w 215"/>
                <a:gd name="T91" fmla="*/ 448 h 1035"/>
                <a:gd name="T92" fmla="*/ 191 w 215"/>
                <a:gd name="T93" fmla="*/ 481 h 1035"/>
                <a:gd name="T94" fmla="*/ 193 w 215"/>
                <a:gd name="T95" fmla="*/ 514 h 1035"/>
                <a:gd name="T96" fmla="*/ 193 w 215"/>
                <a:gd name="T97" fmla="*/ 545 h 1035"/>
                <a:gd name="T98" fmla="*/ 189 w 215"/>
                <a:gd name="T99" fmla="*/ 577 h 1035"/>
                <a:gd name="T100" fmla="*/ 188 w 215"/>
                <a:gd name="T101" fmla="*/ 606 h 1035"/>
                <a:gd name="T102" fmla="*/ 182 w 215"/>
                <a:gd name="T103" fmla="*/ 637 h 1035"/>
                <a:gd name="T104" fmla="*/ 177 w 215"/>
                <a:gd name="T105" fmla="*/ 668 h 1035"/>
                <a:gd name="T106" fmla="*/ 169 w 215"/>
                <a:gd name="T107" fmla="*/ 699 h 1035"/>
                <a:gd name="T108" fmla="*/ 160 w 215"/>
                <a:gd name="T109" fmla="*/ 728 h 1035"/>
                <a:gd name="T110" fmla="*/ 146 w 215"/>
                <a:gd name="T111" fmla="*/ 772 h 1035"/>
                <a:gd name="T112" fmla="*/ 135 w 215"/>
                <a:gd name="T113" fmla="*/ 802 h 1035"/>
                <a:gd name="T114" fmla="*/ 122 w 215"/>
                <a:gd name="T115" fmla="*/ 830 h 1035"/>
                <a:gd name="T116" fmla="*/ 108 w 215"/>
                <a:gd name="T117" fmla="*/ 861 h 1035"/>
                <a:gd name="T118" fmla="*/ 91 w 215"/>
                <a:gd name="T119" fmla="*/ 890 h 1035"/>
                <a:gd name="T120" fmla="*/ 44 w 215"/>
                <a:gd name="T121" fmla="*/ 959 h 1035"/>
                <a:gd name="T122" fmla="*/ 2 w 215"/>
                <a:gd name="T123" fmla="*/ 1017 h 10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5"/>
                <a:gd name="T187" fmla="*/ 0 h 1035"/>
                <a:gd name="T188" fmla="*/ 215 w 215"/>
                <a:gd name="T189" fmla="*/ 1035 h 10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5" h="1035">
                  <a:moveTo>
                    <a:pt x="2" y="1017"/>
                  </a:moveTo>
                  <a:lnTo>
                    <a:pt x="2" y="1019"/>
                  </a:lnTo>
                  <a:lnTo>
                    <a:pt x="0" y="1022"/>
                  </a:lnTo>
                  <a:lnTo>
                    <a:pt x="0" y="1028"/>
                  </a:lnTo>
                  <a:lnTo>
                    <a:pt x="2" y="1029"/>
                  </a:lnTo>
                  <a:lnTo>
                    <a:pt x="4" y="1033"/>
                  </a:lnTo>
                  <a:lnTo>
                    <a:pt x="6" y="1033"/>
                  </a:lnTo>
                  <a:lnTo>
                    <a:pt x="10" y="1035"/>
                  </a:lnTo>
                  <a:lnTo>
                    <a:pt x="15" y="1035"/>
                  </a:lnTo>
                  <a:lnTo>
                    <a:pt x="17" y="1033"/>
                  </a:lnTo>
                  <a:lnTo>
                    <a:pt x="20" y="1031"/>
                  </a:lnTo>
                  <a:lnTo>
                    <a:pt x="53" y="986"/>
                  </a:lnTo>
                  <a:lnTo>
                    <a:pt x="62" y="973"/>
                  </a:lnTo>
                  <a:lnTo>
                    <a:pt x="73" y="960"/>
                  </a:lnTo>
                  <a:lnTo>
                    <a:pt x="109" y="900"/>
                  </a:lnTo>
                  <a:lnTo>
                    <a:pt x="117" y="886"/>
                  </a:lnTo>
                  <a:lnTo>
                    <a:pt x="126" y="871"/>
                  </a:lnTo>
                  <a:lnTo>
                    <a:pt x="133" y="857"/>
                  </a:lnTo>
                  <a:lnTo>
                    <a:pt x="148" y="824"/>
                  </a:lnTo>
                  <a:lnTo>
                    <a:pt x="153" y="810"/>
                  </a:lnTo>
                  <a:lnTo>
                    <a:pt x="162" y="795"/>
                  </a:lnTo>
                  <a:lnTo>
                    <a:pt x="168" y="779"/>
                  </a:lnTo>
                  <a:lnTo>
                    <a:pt x="178" y="750"/>
                  </a:lnTo>
                  <a:lnTo>
                    <a:pt x="182" y="735"/>
                  </a:lnTo>
                  <a:lnTo>
                    <a:pt x="188" y="719"/>
                  </a:lnTo>
                  <a:lnTo>
                    <a:pt x="195" y="686"/>
                  </a:lnTo>
                  <a:lnTo>
                    <a:pt x="198" y="672"/>
                  </a:lnTo>
                  <a:lnTo>
                    <a:pt x="202" y="655"/>
                  </a:lnTo>
                  <a:lnTo>
                    <a:pt x="204" y="641"/>
                  </a:lnTo>
                  <a:lnTo>
                    <a:pt x="206" y="624"/>
                  </a:lnTo>
                  <a:lnTo>
                    <a:pt x="209" y="610"/>
                  </a:lnTo>
                  <a:lnTo>
                    <a:pt x="211" y="592"/>
                  </a:lnTo>
                  <a:lnTo>
                    <a:pt x="211" y="577"/>
                  </a:lnTo>
                  <a:lnTo>
                    <a:pt x="215" y="548"/>
                  </a:lnTo>
                  <a:lnTo>
                    <a:pt x="215" y="514"/>
                  </a:lnTo>
                  <a:lnTo>
                    <a:pt x="213" y="497"/>
                  </a:lnTo>
                  <a:lnTo>
                    <a:pt x="213" y="481"/>
                  </a:lnTo>
                  <a:lnTo>
                    <a:pt x="211" y="465"/>
                  </a:lnTo>
                  <a:lnTo>
                    <a:pt x="211" y="448"/>
                  </a:lnTo>
                  <a:lnTo>
                    <a:pt x="209" y="430"/>
                  </a:lnTo>
                  <a:lnTo>
                    <a:pt x="206" y="414"/>
                  </a:lnTo>
                  <a:lnTo>
                    <a:pt x="204" y="397"/>
                  </a:lnTo>
                  <a:lnTo>
                    <a:pt x="200" y="381"/>
                  </a:lnTo>
                  <a:lnTo>
                    <a:pt x="198" y="365"/>
                  </a:lnTo>
                  <a:lnTo>
                    <a:pt x="191" y="330"/>
                  </a:lnTo>
                  <a:lnTo>
                    <a:pt x="186" y="314"/>
                  </a:lnTo>
                  <a:lnTo>
                    <a:pt x="182" y="298"/>
                  </a:lnTo>
                  <a:lnTo>
                    <a:pt x="171" y="265"/>
                  </a:lnTo>
                  <a:lnTo>
                    <a:pt x="166" y="247"/>
                  </a:lnTo>
                  <a:lnTo>
                    <a:pt x="160" y="230"/>
                  </a:lnTo>
                  <a:lnTo>
                    <a:pt x="153" y="214"/>
                  </a:lnTo>
                  <a:lnTo>
                    <a:pt x="148" y="196"/>
                  </a:lnTo>
                  <a:lnTo>
                    <a:pt x="133" y="163"/>
                  </a:lnTo>
                  <a:lnTo>
                    <a:pt x="124" y="143"/>
                  </a:lnTo>
                  <a:lnTo>
                    <a:pt x="115" y="127"/>
                  </a:lnTo>
                  <a:lnTo>
                    <a:pt x="108" y="109"/>
                  </a:lnTo>
                  <a:lnTo>
                    <a:pt x="99" y="92"/>
                  </a:lnTo>
                  <a:lnTo>
                    <a:pt x="89" y="74"/>
                  </a:lnTo>
                  <a:lnTo>
                    <a:pt x="80" y="58"/>
                  </a:lnTo>
                  <a:lnTo>
                    <a:pt x="71" y="40"/>
                  </a:lnTo>
                  <a:lnTo>
                    <a:pt x="60" y="22"/>
                  </a:lnTo>
                  <a:lnTo>
                    <a:pt x="51" y="5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5" y="3"/>
                  </a:lnTo>
                  <a:lnTo>
                    <a:pt x="31" y="7"/>
                  </a:lnTo>
                  <a:lnTo>
                    <a:pt x="31" y="14"/>
                  </a:lnTo>
                  <a:lnTo>
                    <a:pt x="33" y="16"/>
                  </a:lnTo>
                  <a:lnTo>
                    <a:pt x="42" y="32"/>
                  </a:lnTo>
                  <a:lnTo>
                    <a:pt x="53" y="51"/>
                  </a:lnTo>
                  <a:lnTo>
                    <a:pt x="62" y="69"/>
                  </a:lnTo>
                  <a:lnTo>
                    <a:pt x="71" y="85"/>
                  </a:lnTo>
                  <a:lnTo>
                    <a:pt x="80" y="103"/>
                  </a:lnTo>
                  <a:lnTo>
                    <a:pt x="89" y="120"/>
                  </a:lnTo>
                  <a:lnTo>
                    <a:pt x="97" y="138"/>
                  </a:lnTo>
                  <a:lnTo>
                    <a:pt x="106" y="154"/>
                  </a:lnTo>
                  <a:lnTo>
                    <a:pt x="111" y="170"/>
                  </a:lnTo>
                  <a:lnTo>
                    <a:pt x="126" y="203"/>
                  </a:lnTo>
                  <a:lnTo>
                    <a:pt x="131" y="221"/>
                  </a:lnTo>
                  <a:lnTo>
                    <a:pt x="138" y="238"/>
                  </a:lnTo>
                  <a:lnTo>
                    <a:pt x="144" y="254"/>
                  </a:lnTo>
                  <a:lnTo>
                    <a:pt x="149" y="272"/>
                  </a:lnTo>
                  <a:lnTo>
                    <a:pt x="160" y="305"/>
                  </a:lnTo>
                  <a:lnTo>
                    <a:pt x="164" y="321"/>
                  </a:lnTo>
                  <a:lnTo>
                    <a:pt x="169" y="338"/>
                  </a:lnTo>
                  <a:lnTo>
                    <a:pt x="177" y="368"/>
                  </a:lnTo>
                  <a:lnTo>
                    <a:pt x="178" y="385"/>
                  </a:lnTo>
                  <a:lnTo>
                    <a:pt x="182" y="401"/>
                  </a:lnTo>
                  <a:lnTo>
                    <a:pt x="184" y="417"/>
                  </a:lnTo>
                  <a:lnTo>
                    <a:pt x="188" y="434"/>
                  </a:lnTo>
                  <a:lnTo>
                    <a:pt x="189" y="448"/>
                  </a:lnTo>
                  <a:lnTo>
                    <a:pt x="189" y="465"/>
                  </a:lnTo>
                  <a:lnTo>
                    <a:pt x="191" y="481"/>
                  </a:lnTo>
                  <a:lnTo>
                    <a:pt x="191" y="497"/>
                  </a:lnTo>
                  <a:lnTo>
                    <a:pt x="193" y="514"/>
                  </a:lnTo>
                  <a:lnTo>
                    <a:pt x="193" y="546"/>
                  </a:lnTo>
                  <a:lnTo>
                    <a:pt x="193" y="545"/>
                  </a:lnTo>
                  <a:lnTo>
                    <a:pt x="191" y="559"/>
                  </a:lnTo>
                  <a:lnTo>
                    <a:pt x="189" y="577"/>
                  </a:lnTo>
                  <a:lnTo>
                    <a:pt x="189" y="592"/>
                  </a:lnTo>
                  <a:lnTo>
                    <a:pt x="188" y="606"/>
                  </a:lnTo>
                  <a:lnTo>
                    <a:pt x="184" y="621"/>
                  </a:lnTo>
                  <a:lnTo>
                    <a:pt x="182" y="637"/>
                  </a:lnTo>
                  <a:lnTo>
                    <a:pt x="180" y="652"/>
                  </a:lnTo>
                  <a:lnTo>
                    <a:pt x="177" y="668"/>
                  </a:lnTo>
                  <a:lnTo>
                    <a:pt x="173" y="683"/>
                  </a:lnTo>
                  <a:lnTo>
                    <a:pt x="169" y="699"/>
                  </a:lnTo>
                  <a:lnTo>
                    <a:pt x="166" y="712"/>
                  </a:lnTo>
                  <a:lnTo>
                    <a:pt x="160" y="728"/>
                  </a:lnTo>
                  <a:lnTo>
                    <a:pt x="157" y="742"/>
                  </a:lnTo>
                  <a:lnTo>
                    <a:pt x="146" y="772"/>
                  </a:lnTo>
                  <a:lnTo>
                    <a:pt x="140" y="788"/>
                  </a:lnTo>
                  <a:lnTo>
                    <a:pt x="135" y="802"/>
                  </a:lnTo>
                  <a:lnTo>
                    <a:pt x="129" y="817"/>
                  </a:lnTo>
                  <a:lnTo>
                    <a:pt x="122" y="830"/>
                  </a:lnTo>
                  <a:lnTo>
                    <a:pt x="115" y="846"/>
                  </a:lnTo>
                  <a:lnTo>
                    <a:pt x="108" y="861"/>
                  </a:lnTo>
                  <a:lnTo>
                    <a:pt x="99" y="875"/>
                  </a:lnTo>
                  <a:lnTo>
                    <a:pt x="91" y="890"/>
                  </a:lnTo>
                  <a:lnTo>
                    <a:pt x="55" y="946"/>
                  </a:lnTo>
                  <a:lnTo>
                    <a:pt x="44" y="959"/>
                  </a:lnTo>
                  <a:lnTo>
                    <a:pt x="35" y="975"/>
                  </a:lnTo>
                  <a:lnTo>
                    <a:pt x="2" y="10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Freeform 19"/>
            <p:cNvSpPr>
              <a:spLocks/>
            </p:cNvSpPr>
            <p:nvPr/>
          </p:nvSpPr>
          <p:spPr bwMode="auto">
            <a:xfrm>
              <a:off x="3398" y="1686"/>
              <a:ext cx="87" cy="109"/>
            </a:xfrm>
            <a:custGeom>
              <a:avLst/>
              <a:gdLst>
                <a:gd name="T0" fmla="*/ 2 w 87"/>
                <a:gd name="T1" fmla="*/ 109 h 109"/>
                <a:gd name="T2" fmla="*/ 0 w 87"/>
                <a:gd name="T3" fmla="*/ 0 h 109"/>
                <a:gd name="T4" fmla="*/ 87 w 87"/>
                <a:gd name="T5" fmla="*/ 63 h 109"/>
                <a:gd name="T6" fmla="*/ 22 w 87"/>
                <a:gd name="T7" fmla="*/ 43 h 109"/>
                <a:gd name="T8" fmla="*/ 2 w 87"/>
                <a:gd name="T9" fmla="*/ 109 h 1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09"/>
                <a:gd name="T17" fmla="*/ 87 w 87"/>
                <a:gd name="T18" fmla="*/ 109 h 1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09">
                  <a:moveTo>
                    <a:pt x="2" y="109"/>
                  </a:moveTo>
                  <a:lnTo>
                    <a:pt x="0" y="0"/>
                  </a:lnTo>
                  <a:lnTo>
                    <a:pt x="87" y="63"/>
                  </a:lnTo>
                  <a:lnTo>
                    <a:pt x="22" y="43"/>
                  </a:lnTo>
                  <a:lnTo>
                    <a:pt x="2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Freeform 20"/>
            <p:cNvSpPr>
              <a:spLocks/>
            </p:cNvSpPr>
            <p:nvPr/>
          </p:nvSpPr>
          <p:spPr bwMode="auto">
            <a:xfrm>
              <a:off x="3387" y="1675"/>
              <a:ext cx="109" cy="131"/>
            </a:xfrm>
            <a:custGeom>
              <a:avLst/>
              <a:gdLst>
                <a:gd name="T0" fmla="*/ 2 w 109"/>
                <a:gd name="T1" fmla="*/ 116 h 131"/>
                <a:gd name="T2" fmla="*/ 23 w 109"/>
                <a:gd name="T3" fmla="*/ 120 h 131"/>
                <a:gd name="T4" fmla="*/ 22 w 109"/>
                <a:gd name="T5" fmla="*/ 11 h 131"/>
                <a:gd name="T6" fmla="*/ 3 w 109"/>
                <a:gd name="T7" fmla="*/ 20 h 131"/>
                <a:gd name="T8" fmla="*/ 91 w 109"/>
                <a:gd name="T9" fmla="*/ 83 h 131"/>
                <a:gd name="T10" fmla="*/ 102 w 109"/>
                <a:gd name="T11" fmla="*/ 63 h 131"/>
                <a:gd name="T12" fmla="*/ 36 w 109"/>
                <a:gd name="T13" fmla="*/ 43 h 131"/>
                <a:gd name="T14" fmla="*/ 31 w 109"/>
                <a:gd name="T15" fmla="*/ 43 h 131"/>
                <a:gd name="T16" fmla="*/ 27 w 109"/>
                <a:gd name="T17" fmla="*/ 45 h 131"/>
                <a:gd name="T18" fmla="*/ 23 w 109"/>
                <a:gd name="T19" fmla="*/ 49 h 131"/>
                <a:gd name="T20" fmla="*/ 22 w 109"/>
                <a:gd name="T21" fmla="*/ 51 h 131"/>
                <a:gd name="T22" fmla="*/ 2 w 109"/>
                <a:gd name="T23" fmla="*/ 116 h 131"/>
                <a:gd name="T24" fmla="*/ 23 w 109"/>
                <a:gd name="T25" fmla="*/ 123 h 131"/>
                <a:gd name="T26" fmla="*/ 43 w 109"/>
                <a:gd name="T27" fmla="*/ 58 h 131"/>
                <a:gd name="T28" fmla="*/ 29 w 109"/>
                <a:gd name="T29" fmla="*/ 65 h 131"/>
                <a:gd name="T30" fmla="*/ 94 w 109"/>
                <a:gd name="T31" fmla="*/ 85 h 131"/>
                <a:gd name="T32" fmla="*/ 96 w 109"/>
                <a:gd name="T33" fmla="*/ 85 h 131"/>
                <a:gd name="T34" fmla="*/ 100 w 109"/>
                <a:gd name="T35" fmla="*/ 85 h 131"/>
                <a:gd name="T36" fmla="*/ 102 w 109"/>
                <a:gd name="T37" fmla="*/ 83 h 131"/>
                <a:gd name="T38" fmla="*/ 105 w 109"/>
                <a:gd name="T39" fmla="*/ 83 h 131"/>
                <a:gd name="T40" fmla="*/ 107 w 109"/>
                <a:gd name="T41" fmla="*/ 82 h 131"/>
                <a:gd name="T42" fmla="*/ 109 w 109"/>
                <a:gd name="T43" fmla="*/ 78 h 131"/>
                <a:gd name="T44" fmla="*/ 109 w 109"/>
                <a:gd name="T45" fmla="*/ 76 h 131"/>
                <a:gd name="T46" fmla="*/ 109 w 109"/>
                <a:gd name="T47" fmla="*/ 72 h 131"/>
                <a:gd name="T48" fmla="*/ 107 w 109"/>
                <a:gd name="T49" fmla="*/ 71 h 131"/>
                <a:gd name="T50" fmla="*/ 107 w 109"/>
                <a:gd name="T51" fmla="*/ 67 h 131"/>
                <a:gd name="T52" fmla="*/ 105 w 109"/>
                <a:gd name="T53" fmla="*/ 65 h 131"/>
                <a:gd name="T54" fmla="*/ 18 w 109"/>
                <a:gd name="T55" fmla="*/ 2 h 131"/>
                <a:gd name="T56" fmla="*/ 16 w 109"/>
                <a:gd name="T57" fmla="*/ 2 h 131"/>
                <a:gd name="T58" fmla="*/ 13 w 109"/>
                <a:gd name="T59" fmla="*/ 0 h 131"/>
                <a:gd name="T60" fmla="*/ 11 w 109"/>
                <a:gd name="T61" fmla="*/ 0 h 131"/>
                <a:gd name="T62" fmla="*/ 7 w 109"/>
                <a:gd name="T63" fmla="*/ 0 h 131"/>
                <a:gd name="T64" fmla="*/ 5 w 109"/>
                <a:gd name="T65" fmla="*/ 2 h 131"/>
                <a:gd name="T66" fmla="*/ 3 w 109"/>
                <a:gd name="T67" fmla="*/ 3 h 131"/>
                <a:gd name="T68" fmla="*/ 2 w 109"/>
                <a:gd name="T69" fmla="*/ 5 h 131"/>
                <a:gd name="T70" fmla="*/ 0 w 109"/>
                <a:gd name="T71" fmla="*/ 9 h 131"/>
                <a:gd name="T72" fmla="*/ 0 w 109"/>
                <a:gd name="T73" fmla="*/ 11 h 131"/>
                <a:gd name="T74" fmla="*/ 2 w 109"/>
                <a:gd name="T75" fmla="*/ 120 h 131"/>
                <a:gd name="T76" fmla="*/ 2 w 109"/>
                <a:gd name="T77" fmla="*/ 122 h 131"/>
                <a:gd name="T78" fmla="*/ 3 w 109"/>
                <a:gd name="T79" fmla="*/ 125 h 131"/>
                <a:gd name="T80" fmla="*/ 5 w 109"/>
                <a:gd name="T81" fmla="*/ 127 h 131"/>
                <a:gd name="T82" fmla="*/ 7 w 109"/>
                <a:gd name="T83" fmla="*/ 129 h 131"/>
                <a:gd name="T84" fmla="*/ 9 w 109"/>
                <a:gd name="T85" fmla="*/ 131 h 131"/>
                <a:gd name="T86" fmla="*/ 13 w 109"/>
                <a:gd name="T87" fmla="*/ 131 h 131"/>
                <a:gd name="T88" fmla="*/ 14 w 109"/>
                <a:gd name="T89" fmla="*/ 131 h 131"/>
                <a:gd name="T90" fmla="*/ 18 w 109"/>
                <a:gd name="T91" fmla="*/ 129 h 131"/>
                <a:gd name="T92" fmla="*/ 20 w 109"/>
                <a:gd name="T93" fmla="*/ 127 h 131"/>
                <a:gd name="T94" fmla="*/ 22 w 109"/>
                <a:gd name="T95" fmla="*/ 125 h 131"/>
                <a:gd name="T96" fmla="*/ 23 w 109"/>
                <a:gd name="T97" fmla="*/ 123 h 131"/>
                <a:gd name="T98" fmla="*/ 2 w 109"/>
                <a:gd name="T99" fmla="*/ 116 h 1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9"/>
                <a:gd name="T151" fmla="*/ 0 h 131"/>
                <a:gd name="T152" fmla="*/ 109 w 109"/>
                <a:gd name="T153" fmla="*/ 131 h 1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9" h="131">
                  <a:moveTo>
                    <a:pt x="2" y="116"/>
                  </a:moveTo>
                  <a:lnTo>
                    <a:pt x="23" y="120"/>
                  </a:lnTo>
                  <a:lnTo>
                    <a:pt x="22" y="11"/>
                  </a:lnTo>
                  <a:lnTo>
                    <a:pt x="3" y="20"/>
                  </a:lnTo>
                  <a:lnTo>
                    <a:pt x="91" y="83"/>
                  </a:lnTo>
                  <a:lnTo>
                    <a:pt x="102" y="63"/>
                  </a:lnTo>
                  <a:lnTo>
                    <a:pt x="36" y="43"/>
                  </a:lnTo>
                  <a:lnTo>
                    <a:pt x="31" y="43"/>
                  </a:lnTo>
                  <a:lnTo>
                    <a:pt x="27" y="45"/>
                  </a:lnTo>
                  <a:lnTo>
                    <a:pt x="23" y="49"/>
                  </a:lnTo>
                  <a:lnTo>
                    <a:pt x="22" y="51"/>
                  </a:lnTo>
                  <a:lnTo>
                    <a:pt x="2" y="116"/>
                  </a:lnTo>
                  <a:lnTo>
                    <a:pt x="23" y="123"/>
                  </a:lnTo>
                  <a:lnTo>
                    <a:pt x="43" y="58"/>
                  </a:lnTo>
                  <a:lnTo>
                    <a:pt x="29" y="65"/>
                  </a:lnTo>
                  <a:lnTo>
                    <a:pt x="94" y="85"/>
                  </a:lnTo>
                  <a:lnTo>
                    <a:pt x="96" y="85"/>
                  </a:lnTo>
                  <a:lnTo>
                    <a:pt x="100" y="85"/>
                  </a:lnTo>
                  <a:lnTo>
                    <a:pt x="102" y="83"/>
                  </a:lnTo>
                  <a:lnTo>
                    <a:pt x="105" y="83"/>
                  </a:lnTo>
                  <a:lnTo>
                    <a:pt x="107" y="82"/>
                  </a:lnTo>
                  <a:lnTo>
                    <a:pt x="109" y="78"/>
                  </a:lnTo>
                  <a:lnTo>
                    <a:pt x="109" y="76"/>
                  </a:lnTo>
                  <a:lnTo>
                    <a:pt x="109" y="72"/>
                  </a:lnTo>
                  <a:lnTo>
                    <a:pt x="107" y="71"/>
                  </a:lnTo>
                  <a:lnTo>
                    <a:pt x="107" y="67"/>
                  </a:lnTo>
                  <a:lnTo>
                    <a:pt x="105" y="65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20"/>
                  </a:lnTo>
                  <a:lnTo>
                    <a:pt x="2" y="122"/>
                  </a:lnTo>
                  <a:lnTo>
                    <a:pt x="3" y="125"/>
                  </a:lnTo>
                  <a:lnTo>
                    <a:pt x="5" y="127"/>
                  </a:lnTo>
                  <a:lnTo>
                    <a:pt x="7" y="129"/>
                  </a:lnTo>
                  <a:lnTo>
                    <a:pt x="9" y="131"/>
                  </a:lnTo>
                  <a:lnTo>
                    <a:pt x="13" y="131"/>
                  </a:lnTo>
                  <a:lnTo>
                    <a:pt x="14" y="131"/>
                  </a:lnTo>
                  <a:lnTo>
                    <a:pt x="18" y="129"/>
                  </a:lnTo>
                  <a:lnTo>
                    <a:pt x="20" y="127"/>
                  </a:lnTo>
                  <a:lnTo>
                    <a:pt x="22" y="125"/>
                  </a:lnTo>
                  <a:lnTo>
                    <a:pt x="23" y="123"/>
                  </a:lnTo>
                  <a:lnTo>
                    <a:pt x="2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Freeform 21"/>
            <p:cNvSpPr>
              <a:spLocks/>
            </p:cNvSpPr>
            <p:nvPr/>
          </p:nvSpPr>
          <p:spPr bwMode="auto">
            <a:xfrm>
              <a:off x="3523" y="1515"/>
              <a:ext cx="1173" cy="1202"/>
            </a:xfrm>
            <a:custGeom>
              <a:avLst/>
              <a:gdLst>
                <a:gd name="T0" fmla="*/ 1157 w 1173"/>
                <a:gd name="T1" fmla="*/ 1200 h 1202"/>
                <a:gd name="T2" fmla="*/ 1166 w 1173"/>
                <a:gd name="T3" fmla="*/ 1202 h 1202"/>
                <a:gd name="T4" fmla="*/ 1171 w 1173"/>
                <a:gd name="T5" fmla="*/ 1197 h 1202"/>
                <a:gd name="T6" fmla="*/ 1173 w 1173"/>
                <a:gd name="T7" fmla="*/ 1188 h 1202"/>
                <a:gd name="T8" fmla="*/ 1151 w 1173"/>
                <a:gd name="T9" fmla="*/ 1153 h 1202"/>
                <a:gd name="T10" fmla="*/ 1113 w 1173"/>
                <a:gd name="T11" fmla="*/ 1091 h 1202"/>
                <a:gd name="T12" fmla="*/ 1075 w 1173"/>
                <a:gd name="T13" fmla="*/ 1032 h 1202"/>
                <a:gd name="T14" fmla="*/ 1019 w 1173"/>
                <a:gd name="T15" fmla="*/ 944 h 1202"/>
                <a:gd name="T16" fmla="*/ 855 w 1173"/>
                <a:gd name="T17" fmla="*/ 705 h 1202"/>
                <a:gd name="T18" fmla="*/ 819 w 1173"/>
                <a:gd name="T19" fmla="*/ 656 h 1202"/>
                <a:gd name="T20" fmla="*/ 783 w 1173"/>
                <a:gd name="T21" fmla="*/ 610 h 1202"/>
                <a:gd name="T22" fmla="*/ 692 w 1173"/>
                <a:gd name="T23" fmla="*/ 499 h 1202"/>
                <a:gd name="T24" fmla="*/ 581 w 1173"/>
                <a:gd name="T25" fmla="*/ 383 h 1202"/>
                <a:gd name="T26" fmla="*/ 527 w 1173"/>
                <a:gd name="T27" fmla="*/ 327 h 1202"/>
                <a:gd name="T28" fmla="*/ 418 w 1173"/>
                <a:gd name="T29" fmla="*/ 231 h 1202"/>
                <a:gd name="T30" fmla="*/ 383 w 1173"/>
                <a:gd name="T31" fmla="*/ 202 h 1202"/>
                <a:gd name="T32" fmla="*/ 347 w 1173"/>
                <a:gd name="T33" fmla="*/ 174 h 1202"/>
                <a:gd name="T34" fmla="*/ 292 w 1173"/>
                <a:gd name="T35" fmla="*/ 136 h 1202"/>
                <a:gd name="T36" fmla="*/ 240 w 1173"/>
                <a:gd name="T37" fmla="*/ 104 h 1202"/>
                <a:gd name="T38" fmla="*/ 205 w 1173"/>
                <a:gd name="T39" fmla="*/ 84 h 1202"/>
                <a:gd name="T40" fmla="*/ 171 w 1173"/>
                <a:gd name="T41" fmla="*/ 65 h 1202"/>
                <a:gd name="T42" fmla="*/ 134 w 1173"/>
                <a:gd name="T43" fmla="*/ 47 h 1202"/>
                <a:gd name="T44" fmla="*/ 100 w 1173"/>
                <a:gd name="T45" fmla="*/ 31 h 1202"/>
                <a:gd name="T46" fmla="*/ 65 w 1173"/>
                <a:gd name="T47" fmla="*/ 16 h 1202"/>
                <a:gd name="T48" fmla="*/ 15 w 1173"/>
                <a:gd name="T49" fmla="*/ 0 h 1202"/>
                <a:gd name="T50" fmla="*/ 5 w 1173"/>
                <a:gd name="T51" fmla="*/ 2 h 1202"/>
                <a:gd name="T52" fmla="*/ 0 w 1173"/>
                <a:gd name="T53" fmla="*/ 7 h 1202"/>
                <a:gd name="T54" fmla="*/ 2 w 1173"/>
                <a:gd name="T55" fmla="*/ 16 h 1202"/>
                <a:gd name="T56" fmla="*/ 7 w 1173"/>
                <a:gd name="T57" fmla="*/ 22 h 1202"/>
                <a:gd name="T58" fmla="*/ 58 w 1173"/>
                <a:gd name="T59" fmla="*/ 38 h 1202"/>
                <a:gd name="T60" fmla="*/ 93 w 1173"/>
                <a:gd name="T61" fmla="*/ 53 h 1202"/>
                <a:gd name="T62" fmla="*/ 127 w 1173"/>
                <a:gd name="T63" fmla="*/ 65 h 1202"/>
                <a:gd name="T64" fmla="*/ 160 w 1173"/>
                <a:gd name="T65" fmla="*/ 84 h 1202"/>
                <a:gd name="T66" fmla="*/ 194 w 1173"/>
                <a:gd name="T67" fmla="*/ 102 h 1202"/>
                <a:gd name="T68" fmla="*/ 229 w 1173"/>
                <a:gd name="T69" fmla="*/ 122 h 1202"/>
                <a:gd name="T70" fmla="*/ 282 w 1173"/>
                <a:gd name="T71" fmla="*/ 154 h 1202"/>
                <a:gd name="T72" fmla="*/ 332 w 1173"/>
                <a:gd name="T73" fmla="*/ 193 h 1202"/>
                <a:gd name="T74" fmla="*/ 369 w 1173"/>
                <a:gd name="T75" fmla="*/ 220 h 1202"/>
                <a:gd name="T76" fmla="*/ 403 w 1173"/>
                <a:gd name="T77" fmla="*/ 245 h 1202"/>
                <a:gd name="T78" fmla="*/ 440 w 1173"/>
                <a:gd name="T79" fmla="*/ 278 h 1202"/>
                <a:gd name="T80" fmla="*/ 529 w 1173"/>
                <a:gd name="T81" fmla="*/ 360 h 1202"/>
                <a:gd name="T82" fmla="*/ 603 w 1173"/>
                <a:gd name="T83" fmla="*/ 434 h 1202"/>
                <a:gd name="T84" fmla="*/ 746 w 1173"/>
                <a:gd name="T85" fmla="*/ 601 h 1202"/>
                <a:gd name="T86" fmla="*/ 783 w 1173"/>
                <a:gd name="T87" fmla="*/ 647 h 1202"/>
                <a:gd name="T88" fmla="*/ 819 w 1173"/>
                <a:gd name="T89" fmla="*/ 696 h 1202"/>
                <a:gd name="T90" fmla="*/ 910 w 1173"/>
                <a:gd name="T91" fmla="*/ 819 h 1202"/>
                <a:gd name="T92" fmla="*/ 1021 w 1173"/>
                <a:gd name="T93" fmla="*/ 984 h 1202"/>
                <a:gd name="T94" fmla="*/ 1077 w 1173"/>
                <a:gd name="T95" fmla="*/ 1073 h 1202"/>
                <a:gd name="T96" fmla="*/ 1113 w 1173"/>
                <a:gd name="T97" fmla="*/ 1133 h 1202"/>
                <a:gd name="T98" fmla="*/ 1153 w 1173"/>
                <a:gd name="T99" fmla="*/ 1197 h 12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73"/>
                <a:gd name="T151" fmla="*/ 0 h 1202"/>
                <a:gd name="T152" fmla="*/ 1173 w 1173"/>
                <a:gd name="T153" fmla="*/ 1202 h 12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73" h="1202">
                  <a:moveTo>
                    <a:pt x="1153" y="1197"/>
                  </a:moveTo>
                  <a:lnTo>
                    <a:pt x="1157" y="1200"/>
                  </a:lnTo>
                  <a:lnTo>
                    <a:pt x="1161" y="1202"/>
                  </a:lnTo>
                  <a:lnTo>
                    <a:pt x="1166" y="1202"/>
                  </a:lnTo>
                  <a:lnTo>
                    <a:pt x="1170" y="1199"/>
                  </a:lnTo>
                  <a:lnTo>
                    <a:pt x="1171" y="1197"/>
                  </a:lnTo>
                  <a:lnTo>
                    <a:pt x="1173" y="1193"/>
                  </a:lnTo>
                  <a:lnTo>
                    <a:pt x="1173" y="1188"/>
                  </a:lnTo>
                  <a:lnTo>
                    <a:pt x="1171" y="1186"/>
                  </a:lnTo>
                  <a:lnTo>
                    <a:pt x="1151" y="1153"/>
                  </a:lnTo>
                  <a:lnTo>
                    <a:pt x="1131" y="1122"/>
                  </a:lnTo>
                  <a:lnTo>
                    <a:pt x="1113" y="1091"/>
                  </a:lnTo>
                  <a:lnTo>
                    <a:pt x="1095" y="1062"/>
                  </a:lnTo>
                  <a:lnTo>
                    <a:pt x="1075" y="1032"/>
                  </a:lnTo>
                  <a:lnTo>
                    <a:pt x="1039" y="973"/>
                  </a:lnTo>
                  <a:lnTo>
                    <a:pt x="1019" y="944"/>
                  </a:lnTo>
                  <a:lnTo>
                    <a:pt x="928" y="808"/>
                  </a:lnTo>
                  <a:lnTo>
                    <a:pt x="855" y="705"/>
                  </a:lnTo>
                  <a:lnTo>
                    <a:pt x="837" y="681"/>
                  </a:lnTo>
                  <a:lnTo>
                    <a:pt x="819" y="656"/>
                  </a:lnTo>
                  <a:lnTo>
                    <a:pt x="801" y="632"/>
                  </a:lnTo>
                  <a:lnTo>
                    <a:pt x="783" y="610"/>
                  </a:lnTo>
                  <a:lnTo>
                    <a:pt x="765" y="587"/>
                  </a:lnTo>
                  <a:lnTo>
                    <a:pt x="692" y="499"/>
                  </a:lnTo>
                  <a:lnTo>
                    <a:pt x="617" y="420"/>
                  </a:lnTo>
                  <a:lnTo>
                    <a:pt x="581" y="383"/>
                  </a:lnTo>
                  <a:lnTo>
                    <a:pt x="543" y="345"/>
                  </a:lnTo>
                  <a:lnTo>
                    <a:pt x="527" y="327"/>
                  </a:lnTo>
                  <a:lnTo>
                    <a:pt x="454" y="260"/>
                  </a:lnTo>
                  <a:lnTo>
                    <a:pt x="418" y="231"/>
                  </a:lnTo>
                  <a:lnTo>
                    <a:pt x="401" y="214"/>
                  </a:lnTo>
                  <a:lnTo>
                    <a:pt x="383" y="202"/>
                  </a:lnTo>
                  <a:lnTo>
                    <a:pt x="365" y="187"/>
                  </a:lnTo>
                  <a:lnTo>
                    <a:pt x="347" y="174"/>
                  </a:lnTo>
                  <a:lnTo>
                    <a:pt x="331" y="162"/>
                  </a:lnTo>
                  <a:lnTo>
                    <a:pt x="292" y="136"/>
                  </a:lnTo>
                  <a:lnTo>
                    <a:pt x="276" y="125"/>
                  </a:lnTo>
                  <a:lnTo>
                    <a:pt x="240" y="104"/>
                  </a:lnTo>
                  <a:lnTo>
                    <a:pt x="223" y="93"/>
                  </a:lnTo>
                  <a:lnTo>
                    <a:pt x="205" y="84"/>
                  </a:lnTo>
                  <a:lnTo>
                    <a:pt x="189" y="75"/>
                  </a:lnTo>
                  <a:lnTo>
                    <a:pt x="171" y="65"/>
                  </a:lnTo>
                  <a:lnTo>
                    <a:pt x="154" y="56"/>
                  </a:lnTo>
                  <a:lnTo>
                    <a:pt x="134" y="47"/>
                  </a:lnTo>
                  <a:lnTo>
                    <a:pt x="116" y="38"/>
                  </a:lnTo>
                  <a:lnTo>
                    <a:pt x="100" y="31"/>
                  </a:lnTo>
                  <a:lnTo>
                    <a:pt x="82" y="24"/>
                  </a:lnTo>
                  <a:lnTo>
                    <a:pt x="65" y="16"/>
                  </a:lnTo>
                  <a:lnTo>
                    <a:pt x="47" y="11"/>
                  </a:lnTo>
                  <a:lnTo>
                    <a:pt x="15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20"/>
                  </a:lnTo>
                  <a:lnTo>
                    <a:pt x="7" y="22"/>
                  </a:lnTo>
                  <a:lnTo>
                    <a:pt x="40" y="33"/>
                  </a:lnTo>
                  <a:lnTo>
                    <a:pt x="58" y="38"/>
                  </a:lnTo>
                  <a:lnTo>
                    <a:pt x="74" y="45"/>
                  </a:lnTo>
                  <a:lnTo>
                    <a:pt x="93" y="53"/>
                  </a:lnTo>
                  <a:lnTo>
                    <a:pt x="109" y="60"/>
                  </a:lnTo>
                  <a:lnTo>
                    <a:pt x="127" y="65"/>
                  </a:lnTo>
                  <a:lnTo>
                    <a:pt x="143" y="75"/>
                  </a:lnTo>
                  <a:lnTo>
                    <a:pt x="160" y="84"/>
                  </a:lnTo>
                  <a:lnTo>
                    <a:pt x="178" y="93"/>
                  </a:lnTo>
                  <a:lnTo>
                    <a:pt x="194" y="102"/>
                  </a:lnTo>
                  <a:lnTo>
                    <a:pt x="213" y="111"/>
                  </a:lnTo>
                  <a:lnTo>
                    <a:pt x="229" y="122"/>
                  </a:lnTo>
                  <a:lnTo>
                    <a:pt x="265" y="144"/>
                  </a:lnTo>
                  <a:lnTo>
                    <a:pt x="282" y="154"/>
                  </a:lnTo>
                  <a:lnTo>
                    <a:pt x="316" y="180"/>
                  </a:lnTo>
                  <a:lnTo>
                    <a:pt x="332" y="193"/>
                  </a:lnTo>
                  <a:lnTo>
                    <a:pt x="351" y="205"/>
                  </a:lnTo>
                  <a:lnTo>
                    <a:pt x="369" y="220"/>
                  </a:lnTo>
                  <a:lnTo>
                    <a:pt x="387" y="232"/>
                  </a:lnTo>
                  <a:lnTo>
                    <a:pt x="403" y="245"/>
                  </a:lnTo>
                  <a:lnTo>
                    <a:pt x="421" y="263"/>
                  </a:lnTo>
                  <a:lnTo>
                    <a:pt x="440" y="278"/>
                  </a:lnTo>
                  <a:lnTo>
                    <a:pt x="512" y="341"/>
                  </a:lnTo>
                  <a:lnTo>
                    <a:pt x="529" y="360"/>
                  </a:lnTo>
                  <a:lnTo>
                    <a:pt x="567" y="398"/>
                  </a:lnTo>
                  <a:lnTo>
                    <a:pt x="603" y="434"/>
                  </a:lnTo>
                  <a:lnTo>
                    <a:pt x="674" y="514"/>
                  </a:lnTo>
                  <a:lnTo>
                    <a:pt x="746" y="601"/>
                  </a:lnTo>
                  <a:lnTo>
                    <a:pt x="765" y="625"/>
                  </a:lnTo>
                  <a:lnTo>
                    <a:pt x="783" y="647"/>
                  </a:lnTo>
                  <a:lnTo>
                    <a:pt x="801" y="670"/>
                  </a:lnTo>
                  <a:lnTo>
                    <a:pt x="819" y="696"/>
                  </a:lnTo>
                  <a:lnTo>
                    <a:pt x="837" y="719"/>
                  </a:lnTo>
                  <a:lnTo>
                    <a:pt x="910" y="819"/>
                  </a:lnTo>
                  <a:lnTo>
                    <a:pt x="1001" y="955"/>
                  </a:lnTo>
                  <a:lnTo>
                    <a:pt x="1021" y="984"/>
                  </a:lnTo>
                  <a:lnTo>
                    <a:pt x="1057" y="1042"/>
                  </a:lnTo>
                  <a:lnTo>
                    <a:pt x="1077" y="1073"/>
                  </a:lnTo>
                  <a:lnTo>
                    <a:pt x="1095" y="1102"/>
                  </a:lnTo>
                  <a:lnTo>
                    <a:pt x="1113" y="1133"/>
                  </a:lnTo>
                  <a:lnTo>
                    <a:pt x="1133" y="1164"/>
                  </a:lnTo>
                  <a:lnTo>
                    <a:pt x="1153" y="1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Freeform 22"/>
            <p:cNvSpPr>
              <a:spLocks/>
            </p:cNvSpPr>
            <p:nvPr/>
          </p:nvSpPr>
          <p:spPr bwMode="auto">
            <a:xfrm>
              <a:off x="3503" y="1504"/>
              <a:ext cx="107" cy="91"/>
            </a:xfrm>
            <a:custGeom>
              <a:avLst/>
              <a:gdLst>
                <a:gd name="T0" fmla="*/ 71 w 107"/>
                <a:gd name="T1" fmla="*/ 91 h 91"/>
                <a:gd name="T2" fmla="*/ 0 w 107"/>
                <a:gd name="T3" fmla="*/ 9 h 91"/>
                <a:gd name="T4" fmla="*/ 107 w 107"/>
                <a:gd name="T5" fmla="*/ 0 h 91"/>
                <a:gd name="T6" fmla="*/ 44 w 107"/>
                <a:gd name="T7" fmla="*/ 27 h 91"/>
                <a:gd name="T8" fmla="*/ 71 w 107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91"/>
                <a:gd name="T17" fmla="*/ 107 w 107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91">
                  <a:moveTo>
                    <a:pt x="71" y="91"/>
                  </a:moveTo>
                  <a:lnTo>
                    <a:pt x="0" y="9"/>
                  </a:lnTo>
                  <a:lnTo>
                    <a:pt x="107" y="0"/>
                  </a:lnTo>
                  <a:lnTo>
                    <a:pt x="44" y="27"/>
                  </a:lnTo>
                  <a:lnTo>
                    <a:pt x="71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Freeform 23"/>
            <p:cNvSpPr>
              <a:spLocks/>
            </p:cNvSpPr>
            <p:nvPr/>
          </p:nvSpPr>
          <p:spPr bwMode="auto">
            <a:xfrm>
              <a:off x="3492" y="1493"/>
              <a:ext cx="129" cy="113"/>
            </a:xfrm>
            <a:custGeom>
              <a:avLst/>
              <a:gdLst>
                <a:gd name="T0" fmla="*/ 71 w 129"/>
                <a:gd name="T1" fmla="*/ 106 h 113"/>
                <a:gd name="T2" fmla="*/ 91 w 129"/>
                <a:gd name="T3" fmla="*/ 95 h 113"/>
                <a:gd name="T4" fmla="*/ 20 w 129"/>
                <a:gd name="T5" fmla="*/ 13 h 113"/>
                <a:gd name="T6" fmla="*/ 13 w 129"/>
                <a:gd name="T7" fmla="*/ 31 h 113"/>
                <a:gd name="T8" fmla="*/ 120 w 129"/>
                <a:gd name="T9" fmla="*/ 22 h 113"/>
                <a:gd name="T10" fmla="*/ 115 w 129"/>
                <a:gd name="T11" fmla="*/ 0 h 113"/>
                <a:gd name="T12" fmla="*/ 51 w 129"/>
                <a:gd name="T13" fmla="*/ 27 h 113"/>
                <a:gd name="T14" fmla="*/ 47 w 129"/>
                <a:gd name="T15" fmla="*/ 29 h 113"/>
                <a:gd name="T16" fmla="*/ 46 w 129"/>
                <a:gd name="T17" fmla="*/ 31 h 113"/>
                <a:gd name="T18" fmla="*/ 44 w 129"/>
                <a:gd name="T19" fmla="*/ 35 h 113"/>
                <a:gd name="T20" fmla="*/ 44 w 129"/>
                <a:gd name="T21" fmla="*/ 42 h 113"/>
                <a:gd name="T22" fmla="*/ 71 w 129"/>
                <a:gd name="T23" fmla="*/ 106 h 113"/>
                <a:gd name="T24" fmla="*/ 93 w 129"/>
                <a:gd name="T25" fmla="*/ 98 h 113"/>
                <a:gd name="T26" fmla="*/ 66 w 129"/>
                <a:gd name="T27" fmla="*/ 35 h 113"/>
                <a:gd name="T28" fmla="*/ 58 w 129"/>
                <a:gd name="T29" fmla="*/ 49 h 113"/>
                <a:gd name="T30" fmla="*/ 122 w 129"/>
                <a:gd name="T31" fmla="*/ 22 h 113"/>
                <a:gd name="T32" fmla="*/ 124 w 129"/>
                <a:gd name="T33" fmla="*/ 20 h 113"/>
                <a:gd name="T34" fmla="*/ 127 w 129"/>
                <a:gd name="T35" fmla="*/ 18 h 113"/>
                <a:gd name="T36" fmla="*/ 127 w 129"/>
                <a:gd name="T37" fmla="*/ 17 h 113"/>
                <a:gd name="T38" fmla="*/ 129 w 129"/>
                <a:gd name="T39" fmla="*/ 13 h 113"/>
                <a:gd name="T40" fmla="*/ 129 w 129"/>
                <a:gd name="T41" fmla="*/ 9 h 113"/>
                <a:gd name="T42" fmla="*/ 129 w 129"/>
                <a:gd name="T43" fmla="*/ 8 h 113"/>
                <a:gd name="T44" fmla="*/ 127 w 129"/>
                <a:gd name="T45" fmla="*/ 6 h 113"/>
                <a:gd name="T46" fmla="*/ 125 w 129"/>
                <a:gd name="T47" fmla="*/ 2 h 113"/>
                <a:gd name="T48" fmla="*/ 124 w 129"/>
                <a:gd name="T49" fmla="*/ 2 h 113"/>
                <a:gd name="T50" fmla="*/ 120 w 129"/>
                <a:gd name="T51" fmla="*/ 0 h 113"/>
                <a:gd name="T52" fmla="*/ 116 w 129"/>
                <a:gd name="T53" fmla="*/ 0 h 113"/>
                <a:gd name="T54" fmla="*/ 9 w 129"/>
                <a:gd name="T55" fmla="*/ 9 h 113"/>
                <a:gd name="T56" fmla="*/ 6 w 129"/>
                <a:gd name="T57" fmla="*/ 11 h 113"/>
                <a:gd name="T58" fmla="*/ 4 w 129"/>
                <a:gd name="T59" fmla="*/ 11 h 113"/>
                <a:gd name="T60" fmla="*/ 2 w 129"/>
                <a:gd name="T61" fmla="*/ 15 h 113"/>
                <a:gd name="T62" fmla="*/ 0 w 129"/>
                <a:gd name="T63" fmla="*/ 17 h 113"/>
                <a:gd name="T64" fmla="*/ 0 w 129"/>
                <a:gd name="T65" fmla="*/ 20 h 113"/>
                <a:gd name="T66" fmla="*/ 0 w 129"/>
                <a:gd name="T67" fmla="*/ 22 h 113"/>
                <a:gd name="T68" fmla="*/ 2 w 129"/>
                <a:gd name="T69" fmla="*/ 26 h 113"/>
                <a:gd name="T70" fmla="*/ 2 w 129"/>
                <a:gd name="T71" fmla="*/ 27 h 113"/>
                <a:gd name="T72" fmla="*/ 73 w 129"/>
                <a:gd name="T73" fmla="*/ 109 h 113"/>
                <a:gd name="T74" fmla="*/ 75 w 129"/>
                <a:gd name="T75" fmla="*/ 111 h 113"/>
                <a:gd name="T76" fmla="*/ 78 w 129"/>
                <a:gd name="T77" fmla="*/ 113 h 113"/>
                <a:gd name="T78" fmla="*/ 80 w 129"/>
                <a:gd name="T79" fmla="*/ 113 h 113"/>
                <a:gd name="T80" fmla="*/ 84 w 129"/>
                <a:gd name="T81" fmla="*/ 113 h 113"/>
                <a:gd name="T82" fmla="*/ 86 w 129"/>
                <a:gd name="T83" fmla="*/ 113 h 113"/>
                <a:gd name="T84" fmla="*/ 89 w 129"/>
                <a:gd name="T85" fmla="*/ 111 h 113"/>
                <a:gd name="T86" fmla="*/ 91 w 129"/>
                <a:gd name="T87" fmla="*/ 109 h 113"/>
                <a:gd name="T88" fmla="*/ 93 w 129"/>
                <a:gd name="T89" fmla="*/ 106 h 113"/>
                <a:gd name="T90" fmla="*/ 93 w 129"/>
                <a:gd name="T91" fmla="*/ 104 h 113"/>
                <a:gd name="T92" fmla="*/ 93 w 129"/>
                <a:gd name="T93" fmla="*/ 100 h 113"/>
                <a:gd name="T94" fmla="*/ 93 w 129"/>
                <a:gd name="T95" fmla="*/ 98 h 113"/>
                <a:gd name="T96" fmla="*/ 71 w 129"/>
                <a:gd name="T97" fmla="*/ 106 h 1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9"/>
                <a:gd name="T148" fmla="*/ 0 h 113"/>
                <a:gd name="T149" fmla="*/ 129 w 129"/>
                <a:gd name="T150" fmla="*/ 113 h 1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9" h="113">
                  <a:moveTo>
                    <a:pt x="71" y="106"/>
                  </a:moveTo>
                  <a:lnTo>
                    <a:pt x="91" y="95"/>
                  </a:lnTo>
                  <a:lnTo>
                    <a:pt x="20" y="13"/>
                  </a:lnTo>
                  <a:lnTo>
                    <a:pt x="13" y="31"/>
                  </a:lnTo>
                  <a:lnTo>
                    <a:pt x="120" y="22"/>
                  </a:lnTo>
                  <a:lnTo>
                    <a:pt x="115" y="0"/>
                  </a:lnTo>
                  <a:lnTo>
                    <a:pt x="51" y="27"/>
                  </a:lnTo>
                  <a:lnTo>
                    <a:pt x="47" y="29"/>
                  </a:lnTo>
                  <a:lnTo>
                    <a:pt x="46" y="31"/>
                  </a:lnTo>
                  <a:lnTo>
                    <a:pt x="44" y="35"/>
                  </a:lnTo>
                  <a:lnTo>
                    <a:pt x="44" y="42"/>
                  </a:lnTo>
                  <a:lnTo>
                    <a:pt x="71" y="106"/>
                  </a:lnTo>
                  <a:lnTo>
                    <a:pt x="93" y="98"/>
                  </a:lnTo>
                  <a:lnTo>
                    <a:pt x="66" y="35"/>
                  </a:lnTo>
                  <a:lnTo>
                    <a:pt x="58" y="49"/>
                  </a:lnTo>
                  <a:lnTo>
                    <a:pt x="122" y="22"/>
                  </a:lnTo>
                  <a:lnTo>
                    <a:pt x="124" y="20"/>
                  </a:lnTo>
                  <a:lnTo>
                    <a:pt x="127" y="18"/>
                  </a:lnTo>
                  <a:lnTo>
                    <a:pt x="127" y="17"/>
                  </a:lnTo>
                  <a:lnTo>
                    <a:pt x="129" y="13"/>
                  </a:lnTo>
                  <a:lnTo>
                    <a:pt x="129" y="9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2"/>
                  </a:lnTo>
                  <a:lnTo>
                    <a:pt x="124" y="2"/>
                  </a:lnTo>
                  <a:lnTo>
                    <a:pt x="120" y="0"/>
                  </a:lnTo>
                  <a:lnTo>
                    <a:pt x="116" y="0"/>
                  </a:lnTo>
                  <a:lnTo>
                    <a:pt x="9" y="9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2" y="27"/>
                  </a:lnTo>
                  <a:lnTo>
                    <a:pt x="73" y="109"/>
                  </a:lnTo>
                  <a:lnTo>
                    <a:pt x="75" y="111"/>
                  </a:lnTo>
                  <a:lnTo>
                    <a:pt x="78" y="113"/>
                  </a:lnTo>
                  <a:lnTo>
                    <a:pt x="80" y="113"/>
                  </a:lnTo>
                  <a:lnTo>
                    <a:pt x="84" y="113"/>
                  </a:lnTo>
                  <a:lnTo>
                    <a:pt x="86" y="113"/>
                  </a:lnTo>
                  <a:lnTo>
                    <a:pt x="89" y="111"/>
                  </a:lnTo>
                  <a:lnTo>
                    <a:pt x="91" y="109"/>
                  </a:lnTo>
                  <a:lnTo>
                    <a:pt x="93" y="106"/>
                  </a:lnTo>
                  <a:lnTo>
                    <a:pt x="93" y="104"/>
                  </a:lnTo>
                  <a:lnTo>
                    <a:pt x="93" y="100"/>
                  </a:lnTo>
                  <a:lnTo>
                    <a:pt x="93" y="98"/>
                  </a:lnTo>
                  <a:lnTo>
                    <a:pt x="71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Freeform 24"/>
            <p:cNvSpPr>
              <a:spLocks/>
            </p:cNvSpPr>
            <p:nvPr/>
          </p:nvSpPr>
          <p:spPr bwMode="auto">
            <a:xfrm>
              <a:off x="4758" y="1813"/>
              <a:ext cx="53" cy="848"/>
            </a:xfrm>
            <a:custGeom>
              <a:avLst/>
              <a:gdLst>
                <a:gd name="T0" fmla="*/ 31 w 53"/>
                <a:gd name="T1" fmla="*/ 837 h 848"/>
                <a:gd name="T2" fmla="*/ 31 w 53"/>
                <a:gd name="T3" fmla="*/ 841 h 848"/>
                <a:gd name="T4" fmla="*/ 34 w 53"/>
                <a:gd name="T5" fmla="*/ 844 h 848"/>
                <a:gd name="T6" fmla="*/ 36 w 53"/>
                <a:gd name="T7" fmla="*/ 846 h 848"/>
                <a:gd name="T8" fmla="*/ 40 w 53"/>
                <a:gd name="T9" fmla="*/ 848 h 848"/>
                <a:gd name="T10" fmla="*/ 45 w 53"/>
                <a:gd name="T11" fmla="*/ 848 h 848"/>
                <a:gd name="T12" fmla="*/ 49 w 53"/>
                <a:gd name="T13" fmla="*/ 844 h 848"/>
                <a:gd name="T14" fmla="*/ 51 w 53"/>
                <a:gd name="T15" fmla="*/ 843 h 848"/>
                <a:gd name="T16" fmla="*/ 53 w 53"/>
                <a:gd name="T17" fmla="*/ 839 h 848"/>
                <a:gd name="T18" fmla="*/ 53 w 53"/>
                <a:gd name="T19" fmla="*/ 837 h 848"/>
                <a:gd name="T20" fmla="*/ 22 w 53"/>
                <a:gd name="T21" fmla="*/ 11 h 848"/>
                <a:gd name="T22" fmla="*/ 22 w 53"/>
                <a:gd name="T23" fmla="*/ 7 h 848"/>
                <a:gd name="T24" fmla="*/ 18 w 53"/>
                <a:gd name="T25" fmla="*/ 4 h 848"/>
                <a:gd name="T26" fmla="*/ 16 w 53"/>
                <a:gd name="T27" fmla="*/ 2 h 848"/>
                <a:gd name="T28" fmla="*/ 13 w 53"/>
                <a:gd name="T29" fmla="*/ 0 h 848"/>
                <a:gd name="T30" fmla="*/ 7 w 53"/>
                <a:gd name="T31" fmla="*/ 0 h 848"/>
                <a:gd name="T32" fmla="*/ 4 w 53"/>
                <a:gd name="T33" fmla="*/ 4 h 848"/>
                <a:gd name="T34" fmla="*/ 2 w 53"/>
                <a:gd name="T35" fmla="*/ 5 h 848"/>
                <a:gd name="T36" fmla="*/ 0 w 53"/>
                <a:gd name="T37" fmla="*/ 9 h 848"/>
                <a:gd name="T38" fmla="*/ 0 w 53"/>
                <a:gd name="T39" fmla="*/ 11 h 848"/>
                <a:gd name="T40" fmla="*/ 31 w 53"/>
                <a:gd name="T41" fmla="*/ 837 h 8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3"/>
                <a:gd name="T64" fmla="*/ 0 h 848"/>
                <a:gd name="T65" fmla="*/ 53 w 53"/>
                <a:gd name="T66" fmla="*/ 848 h 84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3" h="848">
                  <a:moveTo>
                    <a:pt x="31" y="837"/>
                  </a:moveTo>
                  <a:lnTo>
                    <a:pt x="31" y="841"/>
                  </a:lnTo>
                  <a:lnTo>
                    <a:pt x="34" y="844"/>
                  </a:lnTo>
                  <a:lnTo>
                    <a:pt x="36" y="846"/>
                  </a:lnTo>
                  <a:lnTo>
                    <a:pt x="40" y="848"/>
                  </a:lnTo>
                  <a:lnTo>
                    <a:pt x="45" y="848"/>
                  </a:lnTo>
                  <a:lnTo>
                    <a:pt x="49" y="844"/>
                  </a:lnTo>
                  <a:lnTo>
                    <a:pt x="51" y="843"/>
                  </a:lnTo>
                  <a:lnTo>
                    <a:pt x="53" y="839"/>
                  </a:lnTo>
                  <a:lnTo>
                    <a:pt x="53" y="837"/>
                  </a:lnTo>
                  <a:lnTo>
                    <a:pt x="22" y="11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7" y="0"/>
                  </a:lnTo>
                  <a:lnTo>
                    <a:pt x="4" y="4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31" y="8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Freeform 25"/>
            <p:cNvSpPr>
              <a:spLocks/>
            </p:cNvSpPr>
            <p:nvPr/>
          </p:nvSpPr>
          <p:spPr bwMode="auto">
            <a:xfrm>
              <a:off x="4738" y="1802"/>
              <a:ext cx="58" cy="13"/>
            </a:xfrm>
            <a:custGeom>
              <a:avLst/>
              <a:gdLst>
                <a:gd name="T0" fmla="*/ 0 w 58"/>
                <a:gd name="T1" fmla="*/ 13 h 13"/>
                <a:gd name="T2" fmla="*/ 58 w 58"/>
                <a:gd name="T3" fmla="*/ 9 h 13"/>
                <a:gd name="T4" fmla="*/ 29 w 58"/>
                <a:gd name="T5" fmla="*/ 0 h 13"/>
                <a:gd name="T6" fmla="*/ 0 w 58"/>
                <a:gd name="T7" fmla="*/ 11 h 13"/>
                <a:gd name="T8" fmla="*/ 0 w 58"/>
                <a:gd name="T9" fmla="*/ 13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3"/>
                <a:gd name="T17" fmla="*/ 58 w 58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3">
                  <a:moveTo>
                    <a:pt x="0" y="13"/>
                  </a:moveTo>
                  <a:lnTo>
                    <a:pt x="58" y="9"/>
                  </a:lnTo>
                  <a:lnTo>
                    <a:pt x="29" y="0"/>
                  </a:lnTo>
                  <a:lnTo>
                    <a:pt x="0" y="1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Freeform 26"/>
            <p:cNvSpPr>
              <a:spLocks/>
            </p:cNvSpPr>
            <p:nvPr/>
          </p:nvSpPr>
          <p:spPr bwMode="auto">
            <a:xfrm>
              <a:off x="4722" y="1753"/>
              <a:ext cx="96" cy="100"/>
            </a:xfrm>
            <a:custGeom>
              <a:avLst/>
              <a:gdLst>
                <a:gd name="T0" fmla="*/ 0 w 96"/>
                <a:gd name="T1" fmla="*/ 100 h 100"/>
                <a:gd name="T2" fmla="*/ 43 w 96"/>
                <a:gd name="T3" fmla="*/ 0 h 100"/>
                <a:gd name="T4" fmla="*/ 96 w 96"/>
                <a:gd name="T5" fmla="*/ 94 h 100"/>
                <a:gd name="T6" fmla="*/ 45 w 96"/>
                <a:gd name="T7" fmla="*/ 49 h 100"/>
                <a:gd name="T8" fmla="*/ 0 w 96"/>
                <a:gd name="T9" fmla="*/ 10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00"/>
                <a:gd name="T17" fmla="*/ 96 w 96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00">
                  <a:moveTo>
                    <a:pt x="0" y="100"/>
                  </a:moveTo>
                  <a:lnTo>
                    <a:pt x="43" y="0"/>
                  </a:lnTo>
                  <a:lnTo>
                    <a:pt x="96" y="94"/>
                  </a:lnTo>
                  <a:lnTo>
                    <a:pt x="45" y="49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Freeform 27"/>
            <p:cNvSpPr>
              <a:spLocks/>
            </p:cNvSpPr>
            <p:nvPr/>
          </p:nvSpPr>
          <p:spPr bwMode="auto">
            <a:xfrm>
              <a:off x="4711" y="1742"/>
              <a:ext cx="118" cy="122"/>
            </a:xfrm>
            <a:custGeom>
              <a:avLst/>
              <a:gdLst>
                <a:gd name="T0" fmla="*/ 3 w 118"/>
                <a:gd name="T1" fmla="*/ 104 h 122"/>
                <a:gd name="T2" fmla="*/ 20 w 118"/>
                <a:gd name="T3" fmla="*/ 114 h 122"/>
                <a:gd name="T4" fmla="*/ 63 w 118"/>
                <a:gd name="T5" fmla="*/ 15 h 122"/>
                <a:gd name="T6" fmla="*/ 45 w 118"/>
                <a:gd name="T7" fmla="*/ 16 h 122"/>
                <a:gd name="T8" fmla="*/ 98 w 118"/>
                <a:gd name="T9" fmla="*/ 111 h 122"/>
                <a:gd name="T10" fmla="*/ 114 w 118"/>
                <a:gd name="T11" fmla="*/ 98 h 122"/>
                <a:gd name="T12" fmla="*/ 63 w 118"/>
                <a:gd name="T13" fmla="*/ 53 h 122"/>
                <a:gd name="T14" fmla="*/ 61 w 118"/>
                <a:gd name="T15" fmla="*/ 51 h 122"/>
                <a:gd name="T16" fmla="*/ 58 w 118"/>
                <a:gd name="T17" fmla="*/ 49 h 122"/>
                <a:gd name="T18" fmla="*/ 52 w 118"/>
                <a:gd name="T19" fmla="*/ 49 h 122"/>
                <a:gd name="T20" fmla="*/ 49 w 118"/>
                <a:gd name="T21" fmla="*/ 53 h 122"/>
                <a:gd name="T22" fmla="*/ 3 w 118"/>
                <a:gd name="T23" fmla="*/ 104 h 122"/>
                <a:gd name="T24" fmla="*/ 18 w 118"/>
                <a:gd name="T25" fmla="*/ 118 h 122"/>
                <a:gd name="T26" fmla="*/ 63 w 118"/>
                <a:gd name="T27" fmla="*/ 67 h 122"/>
                <a:gd name="T28" fmla="*/ 49 w 118"/>
                <a:gd name="T29" fmla="*/ 67 h 122"/>
                <a:gd name="T30" fmla="*/ 100 w 118"/>
                <a:gd name="T31" fmla="*/ 113 h 122"/>
                <a:gd name="T32" fmla="*/ 101 w 118"/>
                <a:gd name="T33" fmla="*/ 114 h 122"/>
                <a:gd name="T34" fmla="*/ 103 w 118"/>
                <a:gd name="T35" fmla="*/ 116 h 122"/>
                <a:gd name="T36" fmla="*/ 107 w 118"/>
                <a:gd name="T37" fmla="*/ 116 h 122"/>
                <a:gd name="T38" fmla="*/ 109 w 118"/>
                <a:gd name="T39" fmla="*/ 116 h 122"/>
                <a:gd name="T40" fmla="*/ 112 w 118"/>
                <a:gd name="T41" fmla="*/ 114 h 122"/>
                <a:gd name="T42" fmla="*/ 114 w 118"/>
                <a:gd name="T43" fmla="*/ 113 h 122"/>
                <a:gd name="T44" fmla="*/ 116 w 118"/>
                <a:gd name="T45" fmla="*/ 111 h 122"/>
                <a:gd name="T46" fmla="*/ 118 w 118"/>
                <a:gd name="T47" fmla="*/ 109 h 122"/>
                <a:gd name="T48" fmla="*/ 118 w 118"/>
                <a:gd name="T49" fmla="*/ 105 h 122"/>
                <a:gd name="T50" fmla="*/ 118 w 118"/>
                <a:gd name="T51" fmla="*/ 104 h 122"/>
                <a:gd name="T52" fmla="*/ 116 w 118"/>
                <a:gd name="T53" fmla="*/ 100 h 122"/>
                <a:gd name="T54" fmla="*/ 63 w 118"/>
                <a:gd name="T55" fmla="*/ 5 h 122"/>
                <a:gd name="T56" fmla="*/ 63 w 118"/>
                <a:gd name="T57" fmla="*/ 4 h 122"/>
                <a:gd name="T58" fmla="*/ 61 w 118"/>
                <a:gd name="T59" fmla="*/ 2 h 122"/>
                <a:gd name="T60" fmla="*/ 58 w 118"/>
                <a:gd name="T61" fmla="*/ 2 h 122"/>
                <a:gd name="T62" fmla="*/ 56 w 118"/>
                <a:gd name="T63" fmla="*/ 0 h 122"/>
                <a:gd name="T64" fmla="*/ 52 w 118"/>
                <a:gd name="T65" fmla="*/ 0 h 122"/>
                <a:gd name="T66" fmla="*/ 51 w 118"/>
                <a:gd name="T67" fmla="*/ 0 h 122"/>
                <a:gd name="T68" fmla="*/ 47 w 118"/>
                <a:gd name="T69" fmla="*/ 2 h 122"/>
                <a:gd name="T70" fmla="*/ 45 w 118"/>
                <a:gd name="T71" fmla="*/ 4 h 122"/>
                <a:gd name="T72" fmla="*/ 45 w 118"/>
                <a:gd name="T73" fmla="*/ 7 h 122"/>
                <a:gd name="T74" fmla="*/ 2 w 118"/>
                <a:gd name="T75" fmla="*/ 107 h 122"/>
                <a:gd name="T76" fmla="*/ 0 w 118"/>
                <a:gd name="T77" fmla="*/ 109 h 122"/>
                <a:gd name="T78" fmla="*/ 0 w 118"/>
                <a:gd name="T79" fmla="*/ 111 h 122"/>
                <a:gd name="T80" fmla="*/ 0 w 118"/>
                <a:gd name="T81" fmla="*/ 114 h 122"/>
                <a:gd name="T82" fmla="*/ 2 w 118"/>
                <a:gd name="T83" fmla="*/ 116 h 122"/>
                <a:gd name="T84" fmla="*/ 3 w 118"/>
                <a:gd name="T85" fmla="*/ 118 h 122"/>
                <a:gd name="T86" fmla="*/ 5 w 118"/>
                <a:gd name="T87" fmla="*/ 120 h 122"/>
                <a:gd name="T88" fmla="*/ 9 w 118"/>
                <a:gd name="T89" fmla="*/ 122 h 122"/>
                <a:gd name="T90" fmla="*/ 11 w 118"/>
                <a:gd name="T91" fmla="*/ 122 h 122"/>
                <a:gd name="T92" fmla="*/ 14 w 118"/>
                <a:gd name="T93" fmla="*/ 122 h 122"/>
                <a:gd name="T94" fmla="*/ 16 w 118"/>
                <a:gd name="T95" fmla="*/ 120 h 122"/>
                <a:gd name="T96" fmla="*/ 18 w 118"/>
                <a:gd name="T97" fmla="*/ 118 h 122"/>
                <a:gd name="T98" fmla="*/ 3 w 118"/>
                <a:gd name="T99" fmla="*/ 104 h 12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8"/>
                <a:gd name="T151" fmla="*/ 0 h 122"/>
                <a:gd name="T152" fmla="*/ 118 w 118"/>
                <a:gd name="T153" fmla="*/ 122 h 12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8" h="122">
                  <a:moveTo>
                    <a:pt x="3" y="104"/>
                  </a:moveTo>
                  <a:lnTo>
                    <a:pt x="20" y="114"/>
                  </a:lnTo>
                  <a:lnTo>
                    <a:pt x="63" y="15"/>
                  </a:lnTo>
                  <a:lnTo>
                    <a:pt x="45" y="16"/>
                  </a:lnTo>
                  <a:lnTo>
                    <a:pt x="98" y="111"/>
                  </a:lnTo>
                  <a:lnTo>
                    <a:pt x="114" y="98"/>
                  </a:lnTo>
                  <a:lnTo>
                    <a:pt x="63" y="53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3" y="104"/>
                  </a:lnTo>
                  <a:lnTo>
                    <a:pt x="18" y="118"/>
                  </a:lnTo>
                  <a:lnTo>
                    <a:pt x="63" y="67"/>
                  </a:lnTo>
                  <a:lnTo>
                    <a:pt x="49" y="67"/>
                  </a:lnTo>
                  <a:lnTo>
                    <a:pt x="100" y="113"/>
                  </a:lnTo>
                  <a:lnTo>
                    <a:pt x="101" y="114"/>
                  </a:lnTo>
                  <a:lnTo>
                    <a:pt x="103" y="116"/>
                  </a:lnTo>
                  <a:lnTo>
                    <a:pt x="107" y="116"/>
                  </a:lnTo>
                  <a:lnTo>
                    <a:pt x="109" y="116"/>
                  </a:lnTo>
                  <a:lnTo>
                    <a:pt x="112" y="114"/>
                  </a:lnTo>
                  <a:lnTo>
                    <a:pt x="114" y="113"/>
                  </a:lnTo>
                  <a:lnTo>
                    <a:pt x="116" y="111"/>
                  </a:lnTo>
                  <a:lnTo>
                    <a:pt x="118" y="109"/>
                  </a:lnTo>
                  <a:lnTo>
                    <a:pt x="118" y="105"/>
                  </a:lnTo>
                  <a:lnTo>
                    <a:pt x="118" y="104"/>
                  </a:lnTo>
                  <a:lnTo>
                    <a:pt x="116" y="100"/>
                  </a:lnTo>
                  <a:lnTo>
                    <a:pt x="63" y="5"/>
                  </a:lnTo>
                  <a:lnTo>
                    <a:pt x="63" y="4"/>
                  </a:lnTo>
                  <a:lnTo>
                    <a:pt x="61" y="2"/>
                  </a:lnTo>
                  <a:lnTo>
                    <a:pt x="58" y="2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51" y="0"/>
                  </a:lnTo>
                  <a:lnTo>
                    <a:pt x="47" y="2"/>
                  </a:lnTo>
                  <a:lnTo>
                    <a:pt x="45" y="4"/>
                  </a:lnTo>
                  <a:lnTo>
                    <a:pt x="45" y="7"/>
                  </a:lnTo>
                  <a:lnTo>
                    <a:pt x="2" y="107"/>
                  </a:lnTo>
                  <a:lnTo>
                    <a:pt x="0" y="109"/>
                  </a:lnTo>
                  <a:lnTo>
                    <a:pt x="0" y="111"/>
                  </a:lnTo>
                  <a:lnTo>
                    <a:pt x="0" y="114"/>
                  </a:lnTo>
                  <a:lnTo>
                    <a:pt x="2" y="116"/>
                  </a:lnTo>
                  <a:lnTo>
                    <a:pt x="3" y="118"/>
                  </a:lnTo>
                  <a:lnTo>
                    <a:pt x="5" y="120"/>
                  </a:lnTo>
                  <a:lnTo>
                    <a:pt x="9" y="122"/>
                  </a:lnTo>
                  <a:lnTo>
                    <a:pt x="11" y="122"/>
                  </a:lnTo>
                  <a:lnTo>
                    <a:pt x="14" y="122"/>
                  </a:lnTo>
                  <a:lnTo>
                    <a:pt x="16" y="120"/>
                  </a:lnTo>
                  <a:lnTo>
                    <a:pt x="18" y="118"/>
                  </a:lnTo>
                  <a:lnTo>
                    <a:pt x="3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Freeform 28"/>
            <p:cNvSpPr>
              <a:spLocks/>
            </p:cNvSpPr>
            <p:nvPr/>
          </p:nvSpPr>
          <p:spPr bwMode="auto">
            <a:xfrm>
              <a:off x="3392" y="1139"/>
              <a:ext cx="1213" cy="262"/>
            </a:xfrm>
            <a:custGeom>
              <a:avLst/>
              <a:gdLst>
                <a:gd name="T0" fmla="*/ 1193 w 1213"/>
                <a:gd name="T1" fmla="*/ 258 h 262"/>
                <a:gd name="T2" fmla="*/ 1201 w 1213"/>
                <a:gd name="T3" fmla="*/ 262 h 262"/>
                <a:gd name="T4" fmla="*/ 1212 w 1213"/>
                <a:gd name="T5" fmla="*/ 258 h 262"/>
                <a:gd name="T6" fmla="*/ 1213 w 1213"/>
                <a:gd name="T7" fmla="*/ 247 h 262"/>
                <a:gd name="T8" fmla="*/ 1208 w 1213"/>
                <a:gd name="T9" fmla="*/ 227 h 262"/>
                <a:gd name="T10" fmla="*/ 1201 w 1213"/>
                <a:gd name="T11" fmla="*/ 213 h 262"/>
                <a:gd name="T12" fmla="*/ 1190 w 1213"/>
                <a:gd name="T13" fmla="*/ 196 h 262"/>
                <a:gd name="T14" fmla="*/ 1168 w 1213"/>
                <a:gd name="T15" fmla="*/ 173 h 262"/>
                <a:gd name="T16" fmla="*/ 1144 w 1213"/>
                <a:gd name="T17" fmla="*/ 156 h 262"/>
                <a:gd name="T18" fmla="*/ 1124 w 1213"/>
                <a:gd name="T19" fmla="*/ 144 h 262"/>
                <a:gd name="T20" fmla="*/ 1092 w 1213"/>
                <a:gd name="T21" fmla="*/ 127 h 262"/>
                <a:gd name="T22" fmla="*/ 1014 w 1213"/>
                <a:gd name="T23" fmla="*/ 95 h 262"/>
                <a:gd name="T24" fmla="*/ 977 w 1213"/>
                <a:gd name="T25" fmla="*/ 80 h 262"/>
                <a:gd name="T26" fmla="*/ 937 w 1213"/>
                <a:gd name="T27" fmla="*/ 67 h 262"/>
                <a:gd name="T28" fmla="*/ 896 w 1213"/>
                <a:gd name="T29" fmla="*/ 53 h 262"/>
                <a:gd name="T30" fmla="*/ 850 w 1213"/>
                <a:gd name="T31" fmla="*/ 40 h 262"/>
                <a:gd name="T32" fmla="*/ 787 w 1213"/>
                <a:gd name="T33" fmla="*/ 24 h 262"/>
                <a:gd name="T34" fmla="*/ 721 w 1213"/>
                <a:gd name="T35" fmla="*/ 11 h 262"/>
                <a:gd name="T36" fmla="*/ 654 w 1213"/>
                <a:gd name="T37" fmla="*/ 2 h 262"/>
                <a:gd name="T38" fmla="*/ 572 w 1213"/>
                <a:gd name="T39" fmla="*/ 0 h 262"/>
                <a:gd name="T40" fmla="*/ 540 w 1213"/>
                <a:gd name="T41" fmla="*/ 2 h 262"/>
                <a:gd name="T42" fmla="*/ 440 w 1213"/>
                <a:gd name="T43" fmla="*/ 15 h 262"/>
                <a:gd name="T44" fmla="*/ 338 w 1213"/>
                <a:gd name="T45" fmla="*/ 38 h 262"/>
                <a:gd name="T46" fmla="*/ 271 w 1213"/>
                <a:gd name="T47" fmla="*/ 58 h 262"/>
                <a:gd name="T48" fmla="*/ 218 w 1213"/>
                <a:gd name="T49" fmla="*/ 76 h 262"/>
                <a:gd name="T50" fmla="*/ 167 w 1213"/>
                <a:gd name="T51" fmla="*/ 96 h 262"/>
                <a:gd name="T52" fmla="*/ 78 w 1213"/>
                <a:gd name="T53" fmla="*/ 136 h 262"/>
                <a:gd name="T54" fmla="*/ 2 w 1213"/>
                <a:gd name="T55" fmla="*/ 178 h 262"/>
                <a:gd name="T56" fmla="*/ 2 w 1213"/>
                <a:gd name="T57" fmla="*/ 189 h 262"/>
                <a:gd name="T58" fmla="*/ 13 w 1213"/>
                <a:gd name="T59" fmla="*/ 194 h 262"/>
                <a:gd name="T60" fmla="*/ 86 w 1213"/>
                <a:gd name="T61" fmla="*/ 154 h 262"/>
                <a:gd name="T62" fmla="*/ 175 w 1213"/>
                <a:gd name="T63" fmla="*/ 118 h 262"/>
                <a:gd name="T64" fmla="*/ 225 w 1213"/>
                <a:gd name="T65" fmla="*/ 98 h 262"/>
                <a:gd name="T66" fmla="*/ 278 w 1213"/>
                <a:gd name="T67" fmla="*/ 80 h 262"/>
                <a:gd name="T68" fmla="*/ 345 w 1213"/>
                <a:gd name="T69" fmla="*/ 60 h 262"/>
                <a:gd name="T70" fmla="*/ 394 w 1213"/>
                <a:gd name="T71" fmla="*/ 47 h 262"/>
                <a:gd name="T72" fmla="*/ 476 w 1213"/>
                <a:gd name="T73" fmla="*/ 31 h 262"/>
                <a:gd name="T74" fmla="*/ 558 w 1213"/>
                <a:gd name="T75" fmla="*/ 24 h 262"/>
                <a:gd name="T76" fmla="*/ 638 w 1213"/>
                <a:gd name="T77" fmla="*/ 24 h 262"/>
                <a:gd name="T78" fmla="*/ 701 w 1213"/>
                <a:gd name="T79" fmla="*/ 31 h 262"/>
                <a:gd name="T80" fmla="*/ 750 w 1213"/>
                <a:gd name="T81" fmla="*/ 38 h 262"/>
                <a:gd name="T82" fmla="*/ 828 w 1213"/>
                <a:gd name="T83" fmla="*/ 56 h 262"/>
                <a:gd name="T84" fmla="*/ 872 w 1213"/>
                <a:gd name="T85" fmla="*/ 71 h 262"/>
                <a:gd name="T86" fmla="*/ 916 w 1213"/>
                <a:gd name="T87" fmla="*/ 84 h 262"/>
                <a:gd name="T88" fmla="*/ 957 w 1213"/>
                <a:gd name="T89" fmla="*/ 98 h 262"/>
                <a:gd name="T90" fmla="*/ 995 w 1213"/>
                <a:gd name="T91" fmla="*/ 111 h 262"/>
                <a:gd name="T92" fmla="*/ 1030 w 1213"/>
                <a:gd name="T93" fmla="*/ 125 h 262"/>
                <a:gd name="T94" fmla="*/ 1099 w 1213"/>
                <a:gd name="T95" fmla="*/ 154 h 262"/>
                <a:gd name="T96" fmla="*/ 1126 w 1213"/>
                <a:gd name="T97" fmla="*/ 171 h 262"/>
                <a:gd name="T98" fmla="*/ 1148 w 1213"/>
                <a:gd name="T99" fmla="*/ 187 h 262"/>
                <a:gd name="T100" fmla="*/ 1168 w 1213"/>
                <a:gd name="T101" fmla="*/ 207 h 262"/>
                <a:gd name="T102" fmla="*/ 1179 w 1213"/>
                <a:gd name="T103" fmla="*/ 220 h 262"/>
                <a:gd name="T104" fmla="*/ 1184 w 1213"/>
                <a:gd name="T105" fmla="*/ 231 h 262"/>
                <a:gd name="T106" fmla="*/ 1190 w 1213"/>
                <a:gd name="T107" fmla="*/ 242 h 262"/>
                <a:gd name="T108" fmla="*/ 1192 w 1213"/>
                <a:gd name="T109" fmla="*/ 253 h 2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13"/>
                <a:gd name="T166" fmla="*/ 0 h 262"/>
                <a:gd name="T167" fmla="*/ 1213 w 1213"/>
                <a:gd name="T168" fmla="*/ 262 h 26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13" h="262">
                  <a:moveTo>
                    <a:pt x="1192" y="253"/>
                  </a:moveTo>
                  <a:lnTo>
                    <a:pt x="1192" y="254"/>
                  </a:lnTo>
                  <a:lnTo>
                    <a:pt x="1193" y="258"/>
                  </a:lnTo>
                  <a:lnTo>
                    <a:pt x="1195" y="260"/>
                  </a:lnTo>
                  <a:lnTo>
                    <a:pt x="1199" y="260"/>
                  </a:lnTo>
                  <a:lnTo>
                    <a:pt x="1201" y="262"/>
                  </a:lnTo>
                  <a:lnTo>
                    <a:pt x="1206" y="262"/>
                  </a:lnTo>
                  <a:lnTo>
                    <a:pt x="1210" y="260"/>
                  </a:lnTo>
                  <a:lnTo>
                    <a:pt x="1212" y="258"/>
                  </a:lnTo>
                  <a:lnTo>
                    <a:pt x="1212" y="254"/>
                  </a:lnTo>
                  <a:lnTo>
                    <a:pt x="1213" y="253"/>
                  </a:lnTo>
                  <a:lnTo>
                    <a:pt x="1213" y="247"/>
                  </a:lnTo>
                  <a:lnTo>
                    <a:pt x="1212" y="243"/>
                  </a:lnTo>
                  <a:lnTo>
                    <a:pt x="1212" y="238"/>
                  </a:lnTo>
                  <a:lnTo>
                    <a:pt x="1208" y="227"/>
                  </a:lnTo>
                  <a:lnTo>
                    <a:pt x="1206" y="223"/>
                  </a:lnTo>
                  <a:lnTo>
                    <a:pt x="1204" y="218"/>
                  </a:lnTo>
                  <a:lnTo>
                    <a:pt x="1201" y="213"/>
                  </a:lnTo>
                  <a:lnTo>
                    <a:pt x="1197" y="205"/>
                  </a:lnTo>
                  <a:lnTo>
                    <a:pt x="1193" y="202"/>
                  </a:lnTo>
                  <a:lnTo>
                    <a:pt x="1190" y="196"/>
                  </a:lnTo>
                  <a:lnTo>
                    <a:pt x="1186" y="193"/>
                  </a:lnTo>
                  <a:lnTo>
                    <a:pt x="1183" y="187"/>
                  </a:lnTo>
                  <a:lnTo>
                    <a:pt x="1168" y="173"/>
                  </a:lnTo>
                  <a:lnTo>
                    <a:pt x="1163" y="169"/>
                  </a:lnTo>
                  <a:lnTo>
                    <a:pt x="1157" y="164"/>
                  </a:lnTo>
                  <a:lnTo>
                    <a:pt x="1144" y="156"/>
                  </a:lnTo>
                  <a:lnTo>
                    <a:pt x="1137" y="153"/>
                  </a:lnTo>
                  <a:lnTo>
                    <a:pt x="1130" y="147"/>
                  </a:lnTo>
                  <a:lnTo>
                    <a:pt x="1124" y="144"/>
                  </a:lnTo>
                  <a:lnTo>
                    <a:pt x="1110" y="136"/>
                  </a:lnTo>
                  <a:lnTo>
                    <a:pt x="1101" y="131"/>
                  </a:lnTo>
                  <a:lnTo>
                    <a:pt x="1092" y="127"/>
                  </a:lnTo>
                  <a:lnTo>
                    <a:pt x="1037" y="104"/>
                  </a:lnTo>
                  <a:lnTo>
                    <a:pt x="1025" y="98"/>
                  </a:lnTo>
                  <a:lnTo>
                    <a:pt x="1014" y="95"/>
                  </a:lnTo>
                  <a:lnTo>
                    <a:pt x="1003" y="89"/>
                  </a:lnTo>
                  <a:lnTo>
                    <a:pt x="990" y="85"/>
                  </a:lnTo>
                  <a:lnTo>
                    <a:pt x="977" y="80"/>
                  </a:lnTo>
                  <a:lnTo>
                    <a:pt x="965" y="76"/>
                  </a:lnTo>
                  <a:lnTo>
                    <a:pt x="950" y="71"/>
                  </a:lnTo>
                  <a:lnTo>
                    <a:pt x="937" y="67"/>
                  </a:lnTo>
                  <a:lnTo>
                    <a:pt x="923" y="62"/>
                  </a:lnTo>
                  <a:lnTo>
                    <a:pt x="908" y="58"/>
                  </a:lnTo>
                  <a:lnTo>
                    <a:pt x="896" y="53"/>
                  </a:lnTo>
                  <a:lnTo>
                    <a:pt x="879" y="49"/>
                  </a:lnTo>
                  <a:lnTo>
                    <a:pt x="865" y="44"/>
                  </a:lnTo>
                  <a:lnTo>
                    <a:pt x="850" y="40"/>
                  </a:lnTo>
                  <a:lnTo>
                    <a:pt x="836" y="35"/>
                  </a:lnTo>
                  <a:lnTo>
                    <a:pt x="801" y="27"/>
                  </a:lnTo>
                  <a:lnTo>
                    <a:pt x="787" y="24"/>
                  </a:lnTo>
                  <a:lnTo>
                    <a:pt x="754" y="16"/>
                  </a:lnTo>
                  <a:lnTo>
                    <a:pt x="738" y="15"/>
                  </a:lnTo>
                  <a:lnTo>
                    <a:pt x="721" y="11"/>
                  </a:lnTo>
                  <a:lnTo>
                    <a:pt x="705" y="9"/>
                  </a:lnTo>
                  <a:lnTo>
                    <a:pt x="689" y="6"/>
                  </a:lnTo>
                  <a:lnTo>
                    <a:pt x="654" y="2"/>
                  </a:lnTo>
                  <a:lnTo>
                    <a:pt x="638" y="2"/>
                  </a:lnTo>
                  <a:lnTo>
                    <a:pt x="621" y="0"/>
                  </a:lnTo>
                  <a:lnTo>
                    <a:pt x="572" y="0"/>
                  </a:lnTo>
                  <a:lnTo>
                    <a:pt x="554" y="2"/>
                  </a:lnTo>
                  <a:lnTo>
                    <a:pt x="556" y="2"/>
                  </a:lnTo>
                  <a:lnTo>
                    <a:pt x="540" y="2"/>
                  </a:lnTo>
                  <a:lnTo>
                    <a:pt x="472" y="9"/>
                  </a:lnTo>
                  <a:lnTo>
                    <a:pt x="456" y="13"/>
                  </a:lnTo>
                  <a:lnTo>
                    <a:pt x="440" y="15"/>
                  </a:lnTo>
                  <a:lnTo>
                    <a:pt x="391" y="26"/>
                  </a:lnTo>
                  <a:lnTo>
                    <a:pt x="354" y="33"/>
                  </a:lnTo>
                  <a:lnTo>
                    <a:pt x="338" y="38"/>
                  </a:lnTo>
                  <a:lnTo>
                    <a:pt x="322" y="42"/>
                  </a:lnTo>
                  <a:lnTo>
                    <a:pt x="304" y="47"/>
                  </a:lnTo>
                  <a:lnTo>
                    <a:pt x="271" y="58"/>
                  </a:lnTo>
                  <a:lnTo>
                    <a:pt x="253" y="64"/>
                  </a:lnTo>
                  <a:lnTo>
                    <a:pt x="236" y="69"/>
                  </a:lnTo>
                  <a:lnTo>
                    <a:pt x="218" y="76"/>
                  </a:lnTo>
                  <a:lnTo>
                    <a:pt x="202" y="82"/>
                  </a:lnTo>
                  <a:lnTo>
                    <a:pt x="184" y="89"/>
                  </a:lnTo>
                  <a:lnTo>
                    <a:pt x="167" y="96"/>
                  </a:lnTo>
                  <a:lnTo>
                    <a:pt x="111" y="120"/>
                  </a:lnTo>
                  <a:lnTo>
                    <a:pt x="95" y="129"/>
                  </a:lnTo>
                  <a:lnTo>
                    <a:pt x="78" y="136"/>
                  </a:lnTo>
                  <a:lnTo>
                    <a:pt x="22" y="164"/>
                  </a:lnTo>
                  <a:lnTo>
                    <a:pt x="6" y="174"/>
                  </a:lnTo>
                  <a:lnTo>
                    <a:pt x="2" y="178"/>
                  </a:lnTo>
                  <a:lnTo>
                    <a:pt x="0" y="180"/>
                  </a:lnTo>
                  <a:lnTo>
                    <a:pt x="0" y="185"/>
                  </a:lnTo>
                  <a:lnTo>
                    <a:pt x="2" y="189"/>
                  </a:lnTo>
                  <a:lnTo>
                    <a:pt x="6" y="193"/>
                  </a:lnTo>
                  <a:lnTo>
                    <a:pt x="8" y="194"/>
                  </a:lnTo>
                  <a:lnTo>
                    <a:pt x="13" y="194"/>
                  </a:lnTo>
                  <a:lnTo>
                    <a:pt x="17" y="193"/>
                  </a:lnTo>
                  <a:lnTo>
                    <a:pt x="33" y="182"/>
                  </a:lnTo>
                  <a:lnTo>
                    <a:pt x="86" y="154"/>
                  </a:lnTo>
                  <a:lnTo>
                    <a:pt x="106" y="147"/>
                  </a:lnTo>
                  <a:lnTo>
                    <a:pt x="122" y="138"/>
                  </a:lnTo>
                  <a:lnTo>
                    <a:pt x="175" y="118"/>
                  </a:lnTo>
                  <a:lnTo>
                    <a:pt x="191" y="111"/>
                  </a:lnTo>
                  <a:lnTo>
                    <a:pt x="209" y="104"/>
                  </a:lnTo>
                  <a:lnTo>
                    <a:pt x="225" y="98"/>
                  </a:lnTo>
                  <a:lnTo>
                    <a:pt x="244" y="91"/>
                  </a:lnTo>
                  <a:lnTo>
                    <a:pt x="260" y="85"/>
                  </a:lnTo>
                  <a:lnTo>
                    <a:pt x="278" y="80"/>
                  </a:lnTo>
                  <a:lnTo>
                    <a:pt x="311" y="69"/>
                  </a:lnTo>
                  <a:lnTo>
                    <a:pt x="329" y="64"/>
                  </a:lnTo>
                  <a:lnTo>
                    <a:pt x="345" y="60"/>
                  </a:lnTo>
                  <a:lnTo>
                    <a:pt x="362" y="55"/>
                  </a:lnTo>
                  <a:lnTo>
                    <a:pt x="376" y="51"/>
                  </a:lnTo>
                  <a:lnTo>
                    <a:pt x="394" y="47"/>
                  </a:lnTo>
                  <a:lnTo>
                    <a:pt x="443" y="36"/>
                  </a:lnTo>
                  <a:lnTo>
                    <a:pt x="460" y="35"/>
                  </a:lnTo>
                  <a:lnTo>
                    <a:pt x="476" y="31"/>
                  </a:lnTo>
                  <a:lnTo>
                    <a:pt x="540" y="24"/>
                  </a:lnTo>
                  <a:lnTo>
                    <a:pt x="556" y="24"/>
                  </a:lnTo>
                  <a:lnTo>
                    <a:pt x="558" y="24"/>
                  </a:lnTo>
                  <a:lnTo>
                    <a:pt x="572" y="22"/>
                  </a:lnTo>
                  <a:lnTo>
                    <a:pt x="621" y="22"/>
                  </a:lnTo>
                  <a:lnTo>
                    <a:pt x="638" y="24"/>
                  </a:lnTo>
                  <a:lnTo>
                    <a:pt x="654" y="24"/>
                  </a:lnTo>
                  <a:lnTo>
                    <a:pt x="685" y="27"/>
                  </a:lnTo>
                  <a:lnTo>
                    <a:pt x="701" y="31"/>
                  </a:lnTo>
                  <a:lnTo>
                    <a:pt x="718" y="33"/>
                  </a:lnTo>
                  <a:lnTo>
                    <a:pt x="734" y="36"/>
                  </a:lnTo>
                  <a:lnTo>
                    <a:pt x="750" y="38"/>
                  </a:lnTo>
                  <a:lnTo>
                    <a:pt x="783" y="46"/>
                  </a:lnTo>
                  <a:lnTo>
                    <a:pt x="798" y="49"/>
                  </a:lnTo>
                  <a:lnTo>
                    <a:pt x="828" y="56"/>
                  </a:lnTo>
                  <a:lnTo>
                    <a:pt x="843" y="62"/>
                  </a:lnTo>
                  <a:lnTo>
                    <a:pt x="857" y="65"/>
                  </a:lnTo>
                  <a:lnTo>
                    <a:pt x="872" y="71"/>
                  </a:lnTo>
                  <a:lnTo>
                    <a:pt x="888" y="75"/>
                  </a:lnTo>
                  <a:lnTo>
                    <a:pt x="901" y="80"/>
                  </a:lnTo>
                  <a:lnTo>
                    <a:pt x="916" y="84"/>
                  </a:lnTo>
                  <a:lnTo>
                    <a:pt x="930" y="89"/>
                  </a:lnTo>
                  <a:lnTo>
                    <a:pt x="943" y="93"/>
                  </a:lnTo>
                  <a:lnTo>
                    <a:pt x="957" y="98"/>
                  </a:lnTo>
                  <a:lnTo>
                    <a:pt x="970" y="102"/>
                  </a:lnTo>
                  <a:lnTo>
                    <a:pt x="983" y="107"/>
                  </a:lnTo>
                  <a:lnTo>
                    <a:pt x="995" y="111"/>
                  </a:lnTo>
                  <a:lnTo>
                    <a:pt x="1006" y="116"/>
                  </a:lnTo>
                  <a:lnTo>
                    <a:pt x="1017" y="120"/>
                  </a:lnTo>
                  <a:lnTo>
                    <a:pt x="1030" y="125"/>
                  </a:lnTo>
                  <a:lnTo>
                    <a:pt x="1084" y="145"/>
                  </a:lnTo>
                  <a:lnTo>
                    <a:pt x="1090" y="149"/>
                  </a:lnTo>
                  <a:lnTo>
                    <a:pt x="1099" y="154"/>
                  </a:lnTo>
                  <a:lnTo>
                    <a:pt x="1114" y="162"/>
                  </a:lnTo>
                  <a:lnTo>
                    <a:pt x="1119" y="165"/>
                  </a:lnTo>
                  <a:lnTo>
                    <a:pt x="1126" y="171"/>
                  </a:lnTo>
                  <a:lnTo>
                    <a:pt x="1134" y="174"/>
                  </a:lnTo>
                  <a:lnTo>
                    <a:pt x="1143" y="182"/>
                  </a:lnTo>
                  <a:lnTo>
                    <a:pt x="1148" y="187"/>
                  </a:lnTo>
                  <a:lnTo>
                    <a:pt x="1153" y="191"/>
                  </a:lnTo>
                  <a:lnTo>
                    <a:pt x="1164" y="202"/>
                  </a:lnTo>
                  <a:lnTo>
                    <a:pt x="1168" y="207"/>
                  </a:lnTo>
                  <a:lnTo>
                    <a:pt x="1172" y="211"/>
                  </a:lnTo>
                  <a:lnTo>
                    <a:pt x="1175" y="216"/>
                  </a:lnTo>
                  <a:lnTo>
                    <a:pt x="1179" y="220"/>
                  </a:lnTo>
                  <a:lnTo>
                    <a:pt x="1183" y="223"/>
                  </a:lnTo>
                  <a:lnTo>
                    <a:pt x="1183" y="225"/>
                  </a:lnTo>
                  <a:lnTo>
                    <a:pt x="1184" y="231"/>
                  </a:lnTo>
                  <a:lnTo>
                    <a:pt x="1186" y="234"/>
                  </a:lnTo>
                  <a:lnTo>
                    <a:pt x="1188" y="240"/>
                  </a:lnTo>
                  <a:lnTo>
                    <a:pt x="1190" y="242"/>
                  </a:lnTo>
                  <a:lnTo>
                    <a:pt x="1190" y="247"/>
                  </a:lnTo>
                  <a:lnTo>
                    <a:pt x="1192" y="254"/>
                  </a:lnTo>
                  <a:lnTo>
                    <a:pt x="1192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Freeform 29"/>
            <p:cNvSpPr>
              <a:spLocks/>
            </p:cNvSpPr>
            <p:nvPr/>
          </p:nvSpPr>
          <p:spPr bwMode="auto">
            <a:xfrm>
              <a:off x="3372" y="1252"/>
              <a:ext cx="109" cy="87"/>
            </a:xfrm>
            <a:custGeom>
              <a:avLst/>
              <a:gdLst>
                <a:gd name="T0" fmla="*/ 109 w 109"/>
                <a:gd name="T1" fmla="*/ 87 h 87"/>
                <a:gd name="T2" fmla="*/ 0 w 109"/>
                <a:gd name="T3" fmla="*/ 85 h 87"/>
                <a:gd name="T4" fmla="*/ 67 w 109"/>
                <a:gd name="T5" fmla="*/ 0 h 87"/>
                <a:gd name="T6" fmla="*/ 44 w 109"/>
                <a:gd name="T7" fmla="*/ 65 h 87"/>
                <a:gd name="T8" fmla="*/ 109 w 109"/>
                <a:gd name="T9" fmla="*/ 87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87"/>
                <a:gd name="T17" fmla="*/ 109 w 109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87">
                  <a:moveTo>
                    <a:pt x="109" y="87"/>
                  </a:moveTo>
                  <a:lnTo>
                    <a:pt x="0" y="85"/>
                  </a:lnTo>
                  <a:lnTo>
                    <a:pt x="67" y="0"/>
                  </a:lnTo>
                  <a:lnTo>
                    <a:pt x="44" y="65"/>
                  </a:lnTo>
                  <a:lnTo>
                    <a:pt x="109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Freeform 30"/>
            <p:cNvSpPr>
              <a:spLocks/>
            </p:cNvSpPr>
            <p:nvPr/>
          </p:nvSpPr>
          <p:spPr bwMode="auto">
            <a:xfrm>
              <a:off x="3361" y="1241"/>
              <a:ext cx="131" cy="109"/>
            </a:xfrm>
            <a:custGeom>
              <a:avLst/>
              <a:gdLst>
                <a:gd name="T0" fmla="*/ 117 w 131"/>
                <a:gd name="T1" fmla="*/ 109 h 109"/>
                <a:gd name="T2" fmla="*/ 120 w 131"/>
                <a:gd name="T3" fmla="*/ 87 h 109"/>
                <a:gd name="T4" fmla="*/ 11 w 131"/>
                <a:gd name="T5" fmla="*/ 85 h 109"/>
                <a:gd name="T6" fmla="*/ 20 w 131"/>
                <a:gd name="T7" fmla="*/ 103 h 109"/>
                <a:gd name="T8" fmla="*/ 88 w 131"/>
                <a:gd name="T9" fmla="*/ 18 h 109"/>
                <a:gd name="T10" fmla="*/ 68 w 131"/>
                <a:gd name="T11" fmla="*/ 7 h 109"/>
                <a:gd name="T12" fmla="*/ 44 w 131"/>
                <a:gd name="T13" fmla="*/ 72 h 109"/>
                <a:gd name="T14" fmla="*/ 44 w 131"/>
                <a:gd name="T15" fmla="*/ 78 h 109"/>
                <a:gd name="T16" fmla="*/ 46 w 131"/>
                <a:gd name="T17" fmla="*/ 82 h 109"/>
                <a:gd name="T18" fmla="*/ 46 w 131"/>
                <a:gd name="T19" fmla="*/ 83 h 109"/>
                <a:gd name="T20" fmla="*/ 49 w 131"/>
                <a:gd name="T21" fmla="*/ 85 h 109"/>
                <a:gd name="T22" fmla="*/ 51 w 131"/>
                <a:gd name="T23" fmla="*/ 87 h 109"/>
                <a:gd name="T24" fmla="*/ 117 w 131"/>
                <a:gd name="T25" fmla="*/ 109 h 109"/>
                <a:gd name="T26" fmla="*/ 124 w 131"/>
                <a:gd name="T27" fmla="*/ 87 h 109"/>
                <a:gd name="T28" fmla="*/ 59 w 131"/>
                <a:gd name="T29" fmla="*/ 65 h 109"/>
                <a:gd name="T30" fmla="*/ 66 w 131"/>
                <a:gd name="T31" fmla="*/ 80 h 109"/>
                <a:gd name="T32" fmla="*/ 89 w 131"/>
                <a:gd name="T33" fmla="*/ 14 h 109"/>
                <a:gd name="T34" fmla="*/ 89 w 131"/>
                <a:gd name="T35" fmla="*/ 13 h 109"/>
                <a:gd name="T36" fmla="*/ 89 w 131"/>
                <a:gd name="T37" fmla="*/ 9 h 109"/>
                <a:gd name="T38" fmla="*/ 89 w 131"/>
                <a:gd name="T39" fmla="*/ 7 h 109"/>
                <a:gd name="T40" fmla="*/ 88 w 131"/>
                <a:gd name="T41" fmla="*/ 3 h 109"/>
                <a:gd name="T42" fmla="*/ 86 w 131"/>
                <a:gd name="T43" fmla="*/ 2 h 109"/>
                <a:gd name="T44" fmla="*/ 82 w 131"/>
                <a:gd name="T45" fmla="*/ 0 h 109"/>
                <a:gd name="T46" fmla="*/ 80 w 131"/>
                <a:gd name="T47" fmla="*/ 0 h 109"/>
                <a:gd name="T48" fmla="*/ 77 w 131"/>
                <a:gd name="T49" fmla="*/ 0 h 109"/>
                <a:gd name="T50" fmla="*/ 75 w 131"/>
                <a:gd name="T51" fmla="*/ 0 h 109"/>
                <a:gd name="T52" fmla="*/ 71 w 131"/>
                <a:gd name="T53" fmla="*/ 2 h 109"/>
                <a:gd name="T54" fmla="*/ 69 w 131"/>
                <a:gd name="T55" fmla="*/ 3 h 109"/>
                <a:gd name="T56" fmla="*/ 2 w 131"/>
                <a:gd name="T57" fmla="*/ 89 h 109"/>
                <a:gd name="T58" fmla="*/ 2 w 131"/>
                <a:gd name="T59" fmla="*/ 91 h 109"/>
                <a:gd name="T60" fmla="*/ 0 w 131"/>
                <a:gd name="T61" fmla="*/ 92 h 109"/>
                <a:gd name="T62" fmla="*/ 0 w 131"/>
                <a:gd name="T63" fmla="*/ 96 h 109"/>
                <a:gd name="T64" fmla="*/ 0 w 131"/>
                <a:gd name="T65" fmla="*/ 98 h 109"/>
                <a:gd name="T66" fmla="*/ 2 w 131"/>
                <a:gd name="T67" fmla="*/ 102 h 109"/>
                <a:gd name="T68" fmla="*/ 4 w 131"/>
                <a:gd name="T69" fmla="*/ 103 h 109"/>
                <a:gd name="T70" fmla="*/ 6 w 131"/>
                <a:gd name="T71" fmla="*/ 105 h 109"/>
                <a:gd name="T72" fmla="*/ 8 w 131"/>
                <a:gd name="T73" fmla="*/ 107 h 109"/>
                <a:gd name="T74" fmla="*/ 11 w 131"/>
                <a:gd name="T75" fmla="*/ 107 h 109"/>
                <a:gd name="T76" fmla="*/ 120 w 131"/>
                <a:gd name="T77" fmla="*/ 109 h 109"/>
                <a:gd name="T78" fmla="*/ 122 w 131"/>
                <a:gd name="T79" fmla="*/ 109 h 109"/>
                <a:gd name="T80" fmla="*/ 126 w 131"/>
                <a:gd name="T81" fmla="*/ 107 h 109"/>
                <a:gd name="T82" fmla="*/ 128 w 131"/>
                <a:gd name="T83" fmla="*/ 105 h 109"/>
                <a:gd name="T84" fmla="*/ 129 w 131"/>
                <a:gd name="T85" fmla="*/ 103 h 109"/>
                <a:gd name="T86" fmla="*/ 131 w 131"/>
                <a:gd name="T87" fmla="*/ 102 h 109"/>
                <a:gd name="T88" fmla="*/ 131 w 131"/>
                <a:gd name="T89" fmla="*/ 98 h 109"/>
                <a:gd name="T90" fmla="*/ 131 w 131"/>
                <a:gd name="T91" fmla="*/ 96 h 109"/>
                <a:gd name="T92" fmla="*/ 129 w 131"/>
                <a:gd name="T93" fmla="*/ 92 h 109"/>
                <a:gd name="T94" fmla="*/ 128 w 131"/>
                <a:gd name="T95" fmla="*/ 91 h 109"/>
                <a:gd name="T96" fmla="*/ 126 w 131"/>
                <a:gd name="T97" fmla="*/ 89 h 109"/>
                <a:gd name="T98" fmla="*/ 124 w 131"/>
                <a:gd name="T99" fmla="*/ 87 h 109"/>
                <a:gd name="T100" fmla="*/ 117 w 131"/>
                <a:gd name="T101" fmla="*/ 109 h 10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1"/>
                <a:gd name="T154" fmla="*/ 0 h 109"/>
                <a:gd name="T155" fmla="*/ 131 w 131"/>
                <a:gd name="T156" fmla="*/ 109 h 10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1" h="109">
                  <a:moveTo>
                    <a:pt x="117" y="109"/>
                  </a:moveTo>
                  <a:lnTo>
                    <a:pt x="120" y="87"/>
                  </a:lnTo>
                  <a:lnTo>
                    <a:pt x="11" y="85"/>
                  </a:lnTo>
                  <a:lnTo>
                    <a:pt x="20" y="103"/>
                  </a:lnTo>
                  <a:lnTo>
                    <a:pt x="88" y="18"/>
                  </a:lnTo>
                  <a:lnTo>
                    <a:pt x="68" y="7"/>
                  </a:lnTo>
                  <a:lnTo>
                    <a:pt x="44" y="72"/>
                  </a:lnTo>
                  <a:lnTo>
                    <a:pt x="44" y="78"/>
                  </a:lnTo>
                  <a:lnTo>
                    <a:pt x="46" y="82"/>
                  </a:lnTo>
                  <a:lnTo>
                    <a:pt x="46" y="83"/>
                  </a:lnTo>
                  <a:lnTo>
                    <a:pt x="49" y="85"/>
                  </a:lnTo>
                  <a:lnTo>
                    <a:pt x="51" y="87"/>
                  </a:lnTo>
                  <a:lnTo>
                    <a:pt x="117" y="109"/>
                  </a:lnTo>
                  <a:lnTo>
                    <a:pt x="124" y="87"/>
                  </a:lnTo>
                  <a:lnTo>
                    <a:pt x="59" y="65"/>
                  </a:lnTo>
                  <a:lnTo>
                    <a:pt x="66" y="80"/>
                  </a:lnTo>
                  <a:lnTo>
                    <a:pt x="89" y="14"/>
                  </a:lnTo>
                  <a:lnTo>
                    <a:pt x="89" y="13"/>
                  </a:lnTo>
                  <a:lnTo>
                    <a:pt x="89" y="9"/>
                  </a:lnTo>
                  <a:lnTo>
                    <a:pt x="89" y="7"/>
                  </a:lnTo>
                  <a:lnTo>
                    <a:pt x="88" y="3"/>
                  </a:lnTo>
                  <a:lnTo>
                    <a:pt x="86" y="2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7" y="0"/>
                  </a:lnTo>
                  <a:lnTo>
                    <a:pt x="75" y="0"/>
                  </a:lnTo>
                  <a:lnTo>
                    <a:pt x="71" y="2"/>
                  </a:lnTo>
                  <a:lnTo>
                    <a:pt x="69" y="3"/>
                  </a:lnTo>
                  <a:lnTo>
                    <a:pt x="2" y="89"/>
                  </a:lnTo>
                  <a:lnTo>
                    <a:pt x="2" y="91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2" y="102"/>
                  </a:lnTo>
                  <a:lnTo>
                    <a:pt x="4" y="103"/>
                  </a:lnTo>
                  <a:lnTo>
                    <a:pt x="6" y="105"/>
                  </a:lnTo>
                  <a:lnTo>
                    <a:pt x="8" y="107"/>
                  </a:lnTo>
                  <a:lnTo>
                    <a:pt x="11" y="107"/>
                  </a:lnTo>
                  <a:lnTo>
                    <a:pt x="120" y="109"/>
                  </a:lnTo>
                  <a:lnTo>
                    <a:pt x="122" y="109"/>
                  </a:lnTo>
                  <a:lnTo>
                    <a:pt x="126" y="107"/>
                  </a:lnTo>
                  <a:lnTo>
                    <a:pt x="128" y="105"/>
                  </a:lnTo>
                  <a:lnTo>
                    <a:pt x="129" y="103"/>
                  </a:lnTo>
                  <a:lnTo>
                    <a:pt x="131" y="102"/>
                  </a:lnTo>
                  <a:lnTo>
                    <a:pt x="131" y="98"/>
                  </a:lnTo>
                  <a:lnTo>
                    <a:pt x="131" y="96"/>
                  </a:lnTo>
                  <a:lnTo>
                    <a:pt x="129" y="92"/>
                  </a:lnTo>
                  <a:lnTo>
                    <a:pt x="128" y="91"/>
                  </a:lnTo>
                  <a:lnTo>
                    <a:pt x="126" y="89"/>
                  </a:lnTo>
                  <a:lnTo>
                    <a:pt x="124" y="87"/>
                  </a:lnTo>
                  <a:lnTo>
                    <a:pt x="117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Freeform 31"/>
            <p:cNvSpPr>
              <a:spLocks/>
            </p:cNvSpPr>
            <p:nvPr/>
          </p:nvSpPr>
          <p:spPr bwMode="auto">
            <a:xfrm>
              <a:off x="3461" y="2879"/>
              <a:ext cx="1052" cy="54"/>
            </a:xfrm>
            <a:custGeom>
              <a:avLst/>
              <a:gdLst>
                <a:gd name="T0" fmla="*/ 11 w 1052"/>
                <a:gd name="T1" fmla="*/ 33 h 54"/>
                <a:gd name="T2" fmla="*/ 8 w 1052"/>
                <a:gd name="T3" fmla="*/ 33 h 54"/>
                <a:gd name="T4" fmla="*/ 4 w 1052"/>
                <a:gd name="T5" fmla="*/ 36 h 54"/>
                <a:gd name="T6" fmla="*/ 2 w 1052"/>
                <a:gd name="T7" fmla="*/ 38 h 54"/>
                <a:gd name="T8" fmla="*/ 0 w 1052"/>
                <a:gd name="T9" fmla="*/ 42 h 54"/>
                <a:gd name="T10" fmla="*/ 0 w 1052"/>
                <a:gd name="T11" fmla="*/ 47 h 54"/>
                <a:gd name="T12" fmla="*/ 4 w 1052"/>
                <a:gd name="T13" fmla="*/ 51 h 54"/>
                <a:gd name="T14" fmla="*/ 6 w 1052"/>
                <a:gd name="T15" fmla="*/ 53 h 54"/>
                <a:gd name="T16" fmla="*/ 9 w 1052"/>
                <a:gd name="T17" fmla="*/ 54 h 54"/>
                <a:gd name="T18" fmla="*/ 11 w 1052"/>
                <a:gd name="T19" fmla="*/ 54 h 54"/>
                <a:gd name="T20" fmla="*/ 1041 w 1052"/>
                <a:gd name="T21" fmla="*/ 22 h 54"/>
                <a:gd name="T22" fmla="*/ 1045 w 1052"/>
                <a:gd name="T23" fmla="*/ 22 h 54"/>
                <a:gd name="T24" fmla="*/ 1048 w 1052"/>
                <a:gd name="T25" fmla="*/ 18 h 54"/>
                <a:gd name="T26" fmla="*/ 1050 w 1052"/>
                <a:gd name="T27" fmla="*/ 16 h 54"/>
                <a:gd name="T28" fmla="*/ 1052 w 1052"/>
                <a:gd name="T29" fmla="*/ 13 h 54"/>
                <a:gd name="T30" fmla="*/ 1052 w 1052"/>
                <a:gd name="T31" fmla="*/ 7 h 54"/>
                <a:gd name="T32" fmla="*/ 1048 w 1052"/>
                <a:gd name="T33" fmla="*/ 4 h 54"/>
                <a:gd name="T34" fmla="*/ 1046 w 1052"/>
                <a:gd name="T35" fmla="*/ 2 h 54"/>
                <a:gd name="T36" fmla="*/ 1043 w 1052"/>
                <a:gd name="T37" fmla="*/ 0 h 54"/>
                <a:gd name="T38" fmla="*/ 1041 w 1052"/>
                <a:gd name="T39" fmla="*/ 0 h 54"/>
                <a:gd name="T40" fmla="*/ 11 w 1052"/>
                <a:gd name="T41" fmla="*/ 33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52"/>
                <a:gd name="T64" fmla="*/ 0 h 54"/>
                <a:gd name="T65" fmla="*/ 1052 w 1052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52" h="54">
                  <a:moveTo>
                    <a:pt x="11" y="33"/>
                  </a:moveTo>
                  <a:lnTo>
                    <a:pt x="8" y="33"/>
                  </a:lnTo>
                  <a:lnTo>
                    <a:pt x="4" y="36"/>
                  </a:lnTo>
                  <a:lnTo>
                    <a:pt x="2" y="38"/>
                  </a:lnTo>
                  <a:lnTo>
                    <a:pt x="0" y="42"/>
                  </a:lnTo>
                  <a:lnTo>
                    <a:pt x="0" y="47"/>
                  </a:lnTo>
                  <a:lnTo>
                    <a:pt x="4" y="51"/>
                  </a:lnTo>
                  <a:lnTo>
                    <a:pt x="6" y="53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041" y="22"/>
                  </a:lnTo>
                  <a:lnTo>
                    <a:pt x="1045" y="22"/>
                  </a:lnTo>
                  <a:lnTo>
                    <a:pt x="1048" y="18"/>
                  </a:lnTo>
                  <a:lnTo>
                    <a:pt x="1050" y="16"/>
                  </a:lnTo>
                  <a:lnTo>
                    <a:pt x="1052" y="13"/>
                  </a:lnTo>
                  <a:lnTo>
                    <a:pt x="1052" y="7"/>
                  </a:lnTo>
                  <a:lnTo>
                    <a:pt x="1048" y="4"/>
                  </a:lnTo>
                  <a:lnTo>
                    <a:pt x="1046" y="2"/>
                  </a:lnTo>
                  <a:lnTo>
                    <a:pt x="1043" y="0"/>
                  </a:lnTo>
                  <a:lnTo>
                    <a:pt x="1041" y="0"/>
                  </a:lnTo>
                  <a:lnTo>
                    <a:pt x="11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Freeform 32"/>
            <p:cNvSpPr>
              <a:spLocks/>
            </p:cNvSpPr>
            <p:nvPr/>
          </p:nvSpPr>
          <p:spPr bwMode="auto">
            <a:xfrm>
              <a:off x="4513" y="2861"/>
              <a:ext cx="11" cy="58"/>
            </a:xfrm>
            <a:custGeom>
              <a:avLst/>
              <a:gdLst>
                <a:gd name="T0" fmla="*/ 0 w 11"/>
                <a:gd name="T1" fmla="*/ 0 h 58"/>
                <a:gd name="T2" fmla="*/ 2 w 11"/>
                <a:gd name="T3" fmla="*/ 58 h 58"/>
                <a:gd name="T4" fmla="*/ 11 w 11"/>
                <a:gd name="T5" fmla="*/ 29 h 58"/>
                <a:gd name="T6" fmla="*/ 0 w 11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8"/>
                <a:gd name="T14" fmla="*/ 11 w 11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8">
                  <a:moveTo>
                    <a:pt x="0" y="0"/>
                  </a:moveTo>
                  <a:lnTo>
                    <a:pt x="2" y="58"/>
                  </a:lnTo>
                  <a:lnTo>
                    <a:pt x="11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Freeform 33"/>
            <p:cNvSpPr>
              <a:spLocks/>
            </p:cNvSpPr>
            <p:nvPr/>
          </p:nvSpPr>
          <p:spPr bwMode="auto">
            <a:xfrm>
              <a:off x="4475" y="2843"/>
              <a:ext cx="98" cy="96"/>
            </a:xfrm>
            <a:custGeom>
              <a:avLst/>
              <a:gdLst>
                <a:gd name="T0" fmla="*/ 0 w 98"/>
                <a:gd name="T1" fmla="*/ 0 h 96"/>
                <a:gd name="T2" fmla="*/ 98 w 98"/>
                <a:gd name="T3" fmla="*/ 45 h 96"/>
                <a:gd name="T4" fmla="*/ 3 w 98"/>
                <a:gd name="T5" fmla="*/ 96 h 96"/>
                <a:gd name="T6" fmla="*/ 49 w 98"/>
                <a:gd name="T7" fmla="*/ 47 h 96"/>
                <a:gd name="T8" fmla="*/ 0 w 98"/>
                <a:gd name="T9" fmla="*/ 0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96"/>
                <a:gd name="T17" fmla="*/ 98 w 98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96">
                  <a:moveTo>
                    <a:pt x="0" y="0"/>
                  </a:moveTo>
                  <a:lnTo>
                    <a:pt x="98" y="45"/>
                  </a:lnTo>
                  <a:lnTo>
                    <a:pt x="3" y="96"/>
                  </a:lnTo>
                  <a:lnTo>
                    <a:pt x="49" y="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Freeform 34"/>
            <p:cNvSpPr>
              <a:spLocks/>
            </p:cNvSpPr>
            <p:nvPr/>
          </p:nvSpPr>
          <p:spPr bwMode="auto">
            <a:xfrm>
              <a:off x="4464" y="2832"/>
              <a:ext cx="120" cy="118"/>
            </a:xfrm>
            <a:custGeom>
              <a:avLst/>
              <a:gdLst>
                <a:gd name="T0" fmla="*/ 18 w 120"/>
                <a:gd name="T1" fmla="*/ 3 h 118"/>
                <a:gd name="T2" fmla="*/ 5 w 120"/>
                <a:gd name="T3" fmla="*/ 20 h 118"/>
                <a:gd name="T4" fmla="*/ 103 w 120"/>
                <a:gd name="T5" fmla="*/ 65 h 118"/>
                <a:gd name="T6" fmla="*/ 103 w 120"/>
                <a:gd name="T7" fmla="*/ 47 h 118"/>
                <a:gd name="T8" fmla="*/ 9 w 120"/>
                <a:gd name="T9" fmla="*/ 98 h 118"/>
                <a:gd name="T10" fmla="*/ 22 w 120"/>
                <a:gd name="T11" fmla="*/ 114 h 118"/>
                <a:gd name="T12" fmla="*/ 67 w 120"/>
                <a:gd name="T13" fmla="*/ 65 h 118"/>
                <a:gd name="T14" fmla="*/ 69 w 120"/>
                <a:gd name="T15" fmla="*/ 63 h 118"/>
                <a:gd name="T16" fmla="*/ 71 w 120"/>
                <a:gd name="T17" fmla="*/ 60 h 118"/>
                <a:gd name="T18" fmla="*/ 71 w 120"/>
                <a:gd name="T19" fmla="*/ 54 h 118"/>
                <a:gd name="T20" fmla="*/ 67 w 120"/>
                <a:gd name="T21" fmla="*/ 51 h 118"/>
                <a:gd name="T22" fmla="*/ 18 w 120"/>
                <a:gd name="T23" fmla="*/ 3 h 118"/>
                <a:gd name="T24" fmla="*/ 3 w 120"/>
                <a:gd name="T25" fmla="*/ 18 h 118"/>
                <a:gd name="T26" fmla="*/ 52 w 120"/>
                <a:gd name="T27" fmla="*/ 65 h 118"/>
                <a:gd name="T28" fmla="*/ 52 w 120"/>
                <a:gd name="T29" fmla="*/ 51 h 118"/>
                <a:gd name="T30" fmla="*/ 7 w 120"/>
                <a:gd name="T31" fmla="*/ 100 h 118"/>
                <a:gd name="T32" fmla="*/ 5 w 120"/>
                <a:gd name="T33" fmla="*/ 101 h 118"/>
                <a:gd name="T34" fmla="*/ 3 w 120"/>
                <a:gd name="T35" fmla="*/ 103 h 118"/>
                <a:gd name="T36" fmla="*/ 3 w 120"/>
                <a:gd name="T37" fmla="*/ 107 h 118"/>
                <a:gd name="T38" fmla="*/ 3 w 120"/>
                <a:gd name="T39" fmla="*/ 109 h 118"/>
                <a:gd name="T40" fmla="*/ 5 w 120"/>
                <a:gd name="T41" fmla="*/ 112 h 118"/>
                <a:gd name="T42" fmla="*/ 7 w 120"/>
                <a:gd name="T43" fmla="*/ 114 h 118"/>
                <a:gd name="T44" fmla="*/ 9 w 120"/>
                <a:gd name="T45" fmla="*/ 116 h 118"/>
                <a:gd name="T46" fmla="*/ 11 w 120"/>
                <a:gd name="T47" fmla="*/ 118 h 118"/>
                <a:gd name="T48" fmla="*/ 14 w 120"/>
                <a:gd name="T49" fmla="*/ 118 h 118"/>
                <a:gd name="T50" fmla="*/ 16 w 120"/>
                <a:gd name="T51" fmla="*/ 118 h 118"/>
                <a:gd name="T52" fmla="*/ 20 w 120"/>
                <a:gd name="T53" fmla="*/ 116 h 118"/>
                <a:gd name="T54" fmla="*/ 114 w 120"/>
                <a:gd name="T55" fmla="*/ 65 h 118"/>
                <a:gd name="T56" fmla="*/ 118 w 120"/>
                <a:gd name="T57" fmla="*/ 63 h 118"/>
                <a:gd name="T58" fmla="*/ 118 w 120"/>
                <a:gd name="T59" fmla="*/ 61 h 118"/>
                <a:gd name="T60" fmla="*/ 120 w 120"/>
                <a:gd name="T61" fmla="*/ 58 h 118"/>
                <a:gd name="T62" fmla="*/ 120 w 120"/>
                <a:gd name="T63" fmla="*/ 54 h 118"/>
                <a:gd name="T64" fmla="*/ 120 w 120"/>
                <a:gd name="T65" fmla="*/ 52 h 118"/>
                <a:gd name="T66" fmla="*/ 118 w 120"/>
                <a:gd name="T67" fmla="*/ 51 h 118"/>
                <a:gd name="T68" fmla="*/ 116 w 120"/>
                <a:gd name="T69" fmla="*/ 47 h 118"/>
                <a:gd name="T70" fmla="*/ 114 w 120"/>
                <a:gd name="T71" fmla="*/ 47 h 118"/>
                <a:gd name="T72" fmla="*/ 16 w 120"/>
                <a:gd name="T73" fmla="*/ 2 h 118"/>
                <a:gd name="T74" fmla="*/ 12 w 120"/>
                <a:gd name="T75" fmla="*/ 0 h 118"/>
                <a:gd name="T76" fmla="*/ 11 w 120"/>
                <a:gd name="T77" fmla="*/ 0 h 118"/>
                <a:gd name="T78" fmla="*/ 7 w 120"/>
                <a:gd name="T79" fmla="*/ 0 h 118"/>
                <a:gd name="T80" fmla="*/ 5 w 120"/>
                <a:gd name="T81" fmla="*/ 2 h 118"/>
                <a:gd name="T82" fmla="*/ 3 w 120"/>
                <a:gd name="T83" fmla="*/ 3 h 118"/>
                <a:gd name="T84" fmla="*/ 2 w 120"/>
                <a:gd name="T85" fmla="*/ 5 h 118"/>
                <a:gd name="T86" fmla="*/ 0 w 120"/>
                <a:gd name="T87" fmla="*/ 9 h 118"/>
                <a:gd name="T88" fmla="*/ 0 w 120"/>
                <a:gd name="T89" fmla="*/ 11 h 118"/>
                <a:gd name="T90" fmla="*/ 0 w 120"/>
                <a:gd name="T91" fmla="*/ 14 h 118"/>
                <a:gd name="T92" fmla="*/ 2 w 120"/>
                <a:gd name="T93" fmla="*/ 16 h 118"/>
                <a:gd name="T94" fmla="*/ 3 w 120"/>
                <a:gd name="T95" fmla="*/ 18 h 118"/>
                <a:gd name="T96" fmla="*/ 18 w 120"/>
                <a:gd name="T97" fmla="*/ 3 h 1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0"/>
                <a:gd name="T148" fmla="*/ 0 h 118"/>
                <a:gd name="T149" fmla="*/ 120 w 120"/>
                <a:gd name="T150" fmla="*/ 118 h 1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0" h="118">
                  <a:moveTo>
                    <a:pt x="18" y="3"/>
                  </a:moveTo>
                  <a:lnTo>
                    <a:pt x="5" y="20"/>
                  </a:lnTo>
                  <a:lnTo>
                    <a:pt x="103" y="65"/>
                  </a:lnTo>
                  <a:lnTo>
                    <a:pt x="103" y="47"/>
                  </a:lnTo>
                  <a:lnTo>
                    <a:pt x="9" y="98"/>
                  </a:lnTo>
                  <a:lnTo>
                    <a:pt x="22" y="114"/>
                  </a:lnTo>
                  <a:lnTo>
                    <a:pt x="67" y="65"/>
                  </a:lnTo>
                  <a:lnTo>
                    <a:pt x="69" y="63"/>
                  </a:lnTo>
                  <a:lnTo>
                    <a:pt x="71" y="60"/>
                  </a:lnTo>
                  <a:lnTo>
                    <a:pt x="71" y="54"/>
                  </a:lnTo>
                  <a:lnTo>
                    <a:pt x="67" y="51"/>
                  </a:lnTo>
                  <a:lnTo>
                    <a:pt x="18" y="3"/>
                  </a:lnTo>
                  <a:lnTo>
                    <a:pt x="3" y="18"/>
                  </a:lnTo>
                  <a:lnTo>
                    <a:pt x="52" y="65"/>
                  </a:lnTo>
                  <a:lnTo>
                    <a:pt x="52" y="51"/>
                  </a:lnTo>
                  <a:lnTo>
                    <a:pt x="7" y="100"/>
                  </a:lnTo>
                  <a:lnTo>
                    <a:pt x="5" y="101"/>
                  </a:lnTo>
                  <a:lnTo>
                    <a:pt x="3" y="103"/>
                  </a:lnTo>
                  <a:lnTo>
                    <a:pt x="3" y="107"/>
                  </a:lnTo>
                  <a:lnTo>
                    <a:pt x="3" y="109"/>
                  </a:lnTo>
                  <a:lnTo>
                    <a:pt x="5" y="112"/>
                  </a:lnTo>
                  <a:lnTo>
                    <a:pt x="7" y="114"/>
                  </a:lnTo>
                  <a:lnTo>
                    <a:pt x="9" y="116"/>
                  </a:lnTo>
                  <a:lnTo>
                    <a:pt x="11" y="118"/>
                  </a:lnTo>
                  <a:lnTo>
                    <a:pt x="14" y="118"/>
                  </a:lnTo>
                  <a:lnTo>
                    <a:pt x="16" y="118"/>
                  </a:lnTo>
                  <a:lnTo>
                    <a:pt x="20" y="116"/>
                  </a:lnTo>
                  <a:lnTo>
                    <a:pt x="114" y="65"/>
                  </a:lnTo>
                  <a:lnTo>
                    <a:pt x="118" y="63"/>
                  </a:lnTo>
                  <a:lnTo>
                    <a:pt x="118" y="61"/>
                  </a:lnTo>
                  <a:lnTo>
                    <a:pt x="120" y="58"/>
                  </a:lnTo>
                  <a:lnTo>
                    <a:pt x="120" y="54"/>
                  </a:lnTo>
                  <a:lnTo>
                    <a:pt x="120" y="52"/>
                  </a:lnTo>
                  <a:lnTo>
                    <a:pt x="118" y="51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3" y="18"/>
                  </a:lnTo>
                  <a:lnTo>
                    <a:pt x="18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Rectangle 35"/>
            <p:cNvSpPr>
              <a:spLocks noChangeArrowheads="1"/>
            </p:cNvSpPr>
            <p:nvPr/>
          </p:nvSpPr>
          <p:spPr bwMode="auto">
            <a:xfrm>
              <a:off x="3165" y="1328"/>
              <a:ext cx="28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A B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2" name="Rectangle 36"/>
            <p:cNvSpPr>
              <a:spLocks noChangeArrowheads="1"/>
            </p:cNvSpPr>
            <p:nvPr/>
          </p:nvSpPr>
          <p:spPr bwMode="auto">
            <a:xfrm>
              <a:off x="3165" y="1506"/>
              <a:ext cx="2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100" b="1">
                  <a:solidFill>
                    <a:srgbClr val="000000"/>
                  </a:solidFill>
                  <a:latin typeface="Swiss 721 SWA" charset="0"/>
                </a:rPr>
                <a:t>0 0</a:t>
              </a:r>
              <a:endParaRPr lang="zh-CN" altLang="en-US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3" name="Rectangle 37"/>
            <p:cNvSpPr>
              <a:spLocks noChangeArrowheads="1"/>
            </p:cNvSpPr>
            <p:nvPr/>
          </p:nvSpPr>
          <p:spPr bwMode="auto">
            <a:xfrm>
              <a:off x="3200" y="2830"/>
              <a:ext cx="2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100" b="1">
                  <a:solidFill>
                    <a:srgbClr val="000000"/>
                  </a:solidFill>
                  <a:latin typeface="Swiss 721 SWA" charset="0"/>
                </a:rPr>
                <a:t>0 1</a:t>
              </a:r>
              <a:endParaRPr lang="zh-CN" altLang="en-US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4" name="Rectangle 38"/>
            <p:cNvSpPr>
              <a:spLocks noChangeArrowheads="1"/>
            </p:cNvSpPr>
            <p:nvPr/>
          </p:nvSpPr>
          <p:spPr bwMode="auto">
            <a:xfrm>
              <a:off x="4733" y="2795"/>
              <a:ext cx="2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100" b="1">
                  <a:solidFill>
                    <a:srgbClr val="000000"/>
                  </a:solidFill>
                  <a:latin typeface="Swiss 721 SWA" charset="0"/>
                </a:rPr>
                <a:t>1 1</a:t>
              </a:r>
              <a:endParaRPr lang="zh-CN" altLang="en-US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5" name="Rectangle 39"/>
            <p:cNvSpPr>
              <a:spLocks noChangeArrowheads="1"/>
            </p:cNvSpPr>
            <p:nvPr/>
          </p:nvSpPr>
          <p:spPr bwMode="auto">
            <a:xfrm>
              <a:off x="4629" y="1468"/>
              <a:ext cx="23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2100" b="1">
                  <a:solidFill>
                    <a:srgbClr val="000000"/>
                  </a:solidFill>
                  <a:latin typeface="Swiss 721 SWA" charset="0"/>
                </a:rPr>
                <a:t>1 0</a:t>
              </a:r>
              <a:endParaRPr lang="zh-CN" altLang="en-US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6" name="Rectangle 40"/>
            <p:cNvSpPr>
              <a:spLocks noChangeArrowheads="1"/>
            </p:cNvSpPr>
            <p:nvPr/>
          </p:nvSpPr>
          <p:spPr bwMode="auto">
            <a:xfrm>
              <a:off x="3745" y="889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x=0/y=1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7" name="Rectangle 41"/>
            <p:cNvSpPr>
              <a:spLocks noChangeArrowheads="1"/>
            </p:cNvSpPr>
            <p:nvPr/>
          </p:nvSpPr>
          <p:spPr bwMode="auto">
            <a:xfrm>
              <a:off x="5088" y="960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x=1/y=0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8" name="Rectangle 42"/>
            <p:cNvSpPr>
              <a:spLocks noChangeArrowheads="1"/>
            </p:cNvSpPr>
            <p:nvPr/>
          </p:nvSpPr>
          <p:spPr bwMode="auto">
            <a:xfrm>
              <a:off x="4869" y="2114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x=1/y=0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39" name="Rectangle 43"/>
            <p:cNvSpPr>
              <a:spLocks noChangeArrowheads="1"/>
            </p:cNvSpPr>
            <p:nvPr/>
          </p:nvSpPr>
          <p:spPr bwMode="auto">
            <a:xfrm>
              <a:off x="2401" y="1876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x=1/y=0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40" name="Rectangle 44"/>
            <p:cNvSpPr>
              <a:spLocks noChangeArrowheads="1"/>
            </p:cNvSpPr>
            <p:nvPr/>
          </p:nvSpPr>
          <p:spPr bwMode="auto">
            <a:xfrm>
              <a:off x="3915" y="1535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x=0/y=1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41" name="Rectangle 45"/>
            <p:cNvSpPr>
              <a:spLocks noChangeArrowheads="1"/>
            </p:cNvSpPr>
            <p:nvPr/>
          </p:nvSpPr>
          <p:spPr bwMode="auto">
            <a:xfrm>
              <a:off x="3608" y="2285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x=0/y=1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42" name="Rectangle 46"/>
            <p:cNvSpPr>
              <a:spLocks noChangeArrowheads="1"/>
            </p:cNvSpPr>
            <p:nvPr/>
          </p:nvSpPr>
          <p:spPr bwMode="auto">
            <a:xfrm>
              <a:off x="3745" y="2999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x=1/y=0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  <p:sp>
          <p:nvSpPr>
            <p:cNvPr id="33843" name="Rectangle 47"/>
            <p:cNvSpPr>
              <a:spLocks noChangeArrowheads="1"/>
            </p:cNvSpPr>
            <p:nvPr/>
          </p:nvSpPr>
          <p:spPr bwMode="auto">
            <a:xfrm>
              <a:off x="2348" y="854"/>
              <a:ext cx="61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100" b="1">
                  <a:solidFill>
                    <a:srgbClr val="000000"/>
                  </a:solidFill>
                  <a:latin typeface="Swiss 721 SWA" charset="0"/>
                </a:rPr>
                <a:t>x=0/y=0</a:t>
              </a:r>
              <a:endParaRPr lang="en-US" altLang="zh-CN" sz="2800" b="1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1B08-BD91-40F3-9DF0-5CE37CDF76F7}" type="datetime1">
              <a:rPr lang="en-US" smtClean="0"/>
              <a:t>5/20/2017</a:t>
            </a:fld>
            <a:endParaRPr lang="en-US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25</a:t>
            </a:fld>
            <a:endParaRPr lang="en-US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F70372-07E7-4192-8AA7-6AA78AF7ED4C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01752" y="457200"/>
            <a:ext cx="8686800" cy="685800"/>
          </a:xfrm>
        </p:spPr>
        <p:txBody>
          <a:bodyPr/>
          <a:lstStyle/>
          <a:p>
            <a:pPr algn="ctr" eaLnBrk="1" hangingPunct="1"/>
            <a:r>
              <a:rPr lang="en-US" altLang="zh-TW" sz="3300" b="1" dirty="0" smtClean="0">
                <a:solidFill>
                  <a:srgbClr val="92D050"/>
                </a:solidFill>
              </a:rPr>
              <a:t>Synthesis Using T Flip-Flops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114800" y="3657600"/>
            <a:ext cx="4824412" cy="2976562"/>
          </a:xfrm>
          <a:noFill/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23850" y="1295400"/>
            <a:ext cx="86677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The synthesis using </a:t>
            </a:r>
            <a:r>
              <a:rPr lang="en-US" altLang="zh-TW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 flip-flops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 will be demonstrated by designing a binary counter. An n-bit binary counter consists of n flip-flops that can count in binary from 0 to 2</a:t>
            </a:r>
            <a:r>
              <a:rPr lang="en-US" altLang="zh-TW" sz="28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-1. The state diagram of a 3-bit counter is shown in Fig. 5-29. </a:t>
            </a:r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" y="3573463"/>
          <a:ext cx="4140200" cy="3024187"/>
        </p:xfrm>
        <a:graphic>
          <a:graphicData uri="http://schemas.openxmlformats.org/presentationml/2006/ole">
            <p:oleObj spid="_x0000_s3074" name="點陣圖影像" r:id="rId5" imgW="2314286" imgH="1838095" progId="Paint.Picture">
              <p:embed/>
            </p:oleObj>
          </a:graphicData>
        </a:graphic>
      </p:graphicFrame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250825" y="6237288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 dirty="0"/>
              <a:t>Ref. Table 5-1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C0A27-FBE5-4371-9547-50CB4CC1B3FB}" type="datetime1">
              <a:rPr lang="en-US" smtClean="0"/>
              <a:t>5/20/2017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273DB-202C-451B-80E5-A2566522E49C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7680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3300" b="1" dirty="0" smtClean="0">
                <a:solidFill>
                  <a:srgbClr val="92D050"/>
                </a:solidFill>
              </a:rPr>
              <a:t>Synthesis Using T Flip-Flops</a:t>
            </a:r>
          </a:p>
        </p:txBody>
      </p:sp>
      <p:pic>
        <p:nvPicPr>
          <p:cNvPr id="76804" name="Picture 5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219200"/>
            <a:ext cx="8280400" cy="4940300"/>
          </a:xfr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3B9E-46AB-4139-AAC2-DAB3B9100106}" type="datetime1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Sequential Logic: Concept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Sequential Logic circuits remember past inputs and past circuit state.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Outputs from the system are</a:t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“fed back” as new inputs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With gate delay and wire delay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storage elements are circuits that are capable of storing binary information: memory</a:t>
            </a:r>
            <a:r>
              <a:rPr lang="en-US" altLang="zh-CN" dirty="0" smtClean="0"/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4380-ACF4-488E-8F36-96FC4253BAC1}" type="datetime1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sz="3600" dirty="0" smtClean="0">
                <a:solidFill>
                  <a:srgbClr val="00B050"/>
                </a:solidFill>
                <a:cs typeface="Times New Roman" pitchFamily="18" charset="0"/>
              </a:rPr>
              <a:t>Synchronous </a:t>
            </a:r>
            <a:r>
              <a:rPr lang="en-US" altLang="zh-CN" sz="3600" i="1" dirty="0" smtClean="0">
                <a:solidFill>
                  <a:srgbClr val="00B050"/>
                </a:solidFill>
                <a:cs typeface="Times New Roman" pitchFamily="18" charset="0"/>
              </a:rPr>
              <a:t>vs</a:t>
            </a:r>
            <a:r>
              <a:rPr lang="en-US" altLang="zh-CN" sz="3600" dirty="0" smtClean="0">
                <a:solidFill>
                  <a:srgbClr val="00B050"/>
                </a:solidFill>
                <a:cs typeface="Times New Roman" pitchFamily="18" charset="0"/>
              </a:rPr>
              <a:t>. Asynchronous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There are two types of sequential circuits: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Synchronous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sequential circuit: circuit output changes only at some discrete instants of time. This type of circuits achieves synchronization by using a timing signal called the </a:t>
            </a:r>
            <a:r>
              <a:rPr lang="en-US" altLang="zh-CN" sz="2800" i="1" dirty="0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Asynchronous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sequential circuit: circuit output can change at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time 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clockless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DFAF-8664-4C01-8EB2-7B370BABC76F}" type="datetime1">
              <a:rPr lang="en-US" smtClean="0"/>
              <a:t>5/20/2017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533400"/>
            <a:ext cx="8686800" cy="228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Synchronous Sequential Circuits:</a:t>
            </a:r>
            <a:br>
              <a:rPr lang="en-US" altLang="zh-CN" sz="2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altLang="zh-CN" sz="2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Flip flops as state memory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CN" altLang="en-US"/>
              <a:t> </a:t>
            </a:r>
            <a:r>
              <a:rPr lang="en-US" altLang="zh-CN">
                <a:latin typeface="Comic Sans MS" pitchFamily="66" charset="0"/>
              </a:rPr>
              <a:t>PJF - </a:t>
            </a:r>
            <a:fld id="{81E87DDC-A0A9-471A-B851-BF3978BB9071}" type="slidenum">
              <a:rPr lang="en-US" altLang="zh-CN">
                <a:latin typeface="Comic Sans MS" pitchFamily="66" charset="0"/>
              </a:rPr>
              <a:pPr>
                <a:defRPr/>
              </a:pPr>
              <a:t>5</a:t>
            </a:fld>
            <a:endParaRPr lang="en-US" altLang="zh-CN">
              <a:latin typeface="Comic Sans MS" pitchFamily="66" charset="0"/>
            </a:endParaRPr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3"/>
          <a:srcRect l="28473" t="38889" r="13194" b="21297"/>
          <a:stretch>
            <a:fillRect/>
          </a:stretch>
        </p:blipFill>
        <p:spPr bwMode="auto">
          <a:xfrm>
            <a:off x="1752600" y="1646238"/>
            <a:ext cx="5715000" cy="2925762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</p:spPr>
      </p:pic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066800" y="4619625"/>
            <a:ext cx="7391400" cy="1569660"/>
          </a:xfrm>
          <a:prstGeom prst="rect">
            <a:avLst/>
          </a:prstGeom>
          <a:noFill/>
          <a:ln w="254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zh-CN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The flip-flops receive their inputs from the combinational circuit and also from a clock signal with pulses that occur at fixed intervals of time, as shown in the timing diagram.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660D-A5C9-4CBC-87DB-835D2EB89BC6}" type="datetime1">
              <a:rPr lang="en-US" smtClean="0"/>
              <a:t>5/20/2017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Clock Period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17526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FF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5000" y="17526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FF</a:t>
            </a:r>
          </a:p>
        </p:txBody>
      </p:sp>
      <p:sp>
        <p:nvSpPr>
          <p:cNvPr id="11" name="Oval 10"/>
          <p:cNvSpPr/>
          <p:nvPr/>
        </p:nvSpPr>
        <p:spPr>
          <a:xfrm>
            <a:off x="3048000" y="1828800"/>
            <a:ext cx="2362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Combinational Circuit</a:t>
            </a: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0" y="45720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Smallest clock period = largest combinational circuit delay between any two directly connected FF, subjected to impact of FF setup time.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14800" y="3505200"/>
            <a:ext cx="45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FF</a:t>
            </a:r>
          </a:p>
        </p:txBody>
      </p:sp>
      <p:sp>
        <p:nvSpPr>
          <p:cNvPr id="14" name="Oval 13"/>
          <p:cNvSpPr/>
          <p:nvPr/>
        </p:nvSpPr>
        <p:spPr>
          <a:xfrm rot="19356548">
            <a:off x="2944813" y="2559050"/>
            <a:ext cx="609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2455740">
            <a:off x="5022850" y="2546350"/>
            <a:ext cx="609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3C4D9-D672-4B2E-BF46-C4191E0CB520}" type="datetime1">
              <a:rPr lang="en-US" smtClean="0"/>
              <a:t>5/20/2017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152400"/>
            <a:ext cx="8686800" cy="304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SR Latch (NAND version)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752600" y="1905000"/>
            <a:ext cx="2222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S’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752600" y="3384550"/>
            <a:ext cx="2063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R’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4205288" y="2095500"/>
            <a:ext cx="298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 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4205288" y="3236913"/>
            <a:ext cx="26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 flipH="1">
            <a:off x="2428875" y="207327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1"/>
          <p:cNvSpPr>
            <a:spLocks noChangeShapeType="1"/>
          </p:cNvSpPr>
          <p:nvPr/>
        </p:nvSpPr>
        <p:spPr bwMode="auto">
          <a:xfrm flipH="1">
            <a:off x="2428875" y="2411413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2"/>
          <p:cNvSpPr>
            <a:spLocks noChangeShapeType="1"/>
          </p:cNvSpPr>
          <p:nvPr/>
        </p:nvSpPr>
        <p:spPr bwMode="auto">
          <a:xfrm flipH="1">
            <a:off x="3486150" y="2243138"/>
            <a:ext cx="211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H="1">
            <a:off x="2743200" y="1905000"/>
            <a:ext cx="338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H="1">
            <a:off x="2743200" y="1905000"/>
            <a:ext cx="0" cy="6096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Arc 18"/>
          <p:cNvSpPr>
            <a:spLocks/>
          </p:cNvSpPr>
          <p:nvPr/>
        </p:nvSpPr>
        <p:spPr bwMode="auto">
          <a:xfrm>
            <a:off x="3048000" y="1905000"/>
            <a:ext cx="350838" cy="593725"/>
          </a:xfrm>
          <a:custGeom>
            <a:avLst/>
            <a:gdLst>
              <a:gd name="T0" fmla="*/ 2147483647 w 22339"/>
              <a:gd name="T1" fmla="*/ 2147483647 h 43200"/>
              <a:gd name="T2" fmla="*/ 0 w 22339"/>
              <a:gd name="T3" fmla="*/ 2147483647 h 43200"/>
              <a:gd name="T4" fmla="*/ 2147483647 w 22339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9"/>
              <a:gd name="T10" fmla="*/ 0 h 43200"/>
              <a:gd name="T11" fmla="*/ 22339 w 2233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9" h="43200" fill="none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</a:path>
              <a:path w="22339" h="43200" stroke="0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  <a:lnTo>
                  <a:pt x="739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Oval 19"/>
          <p:cNvSpPr>
            <a:spLocks noChangeArrowheads="1"/>
          </p:cNvSpPr>
          <p:nvPr/>
        </p:nvSpPr>
        <p:spPr bwMode="auto">
          <a:xfrm>
            <a:off x="3411538" y="2209800"/>
            <a:ext cx="85725" cy="8731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 flipH="1">
            <a:off x="2428875" y="3214688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 flipH="1">
            <a:off x="2428875" y="355282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 flipH="1">
            <a:off x="3486150" y="3384550"/>
            <a:ext cx="211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 flipH="1">
            <a:off x="2725738" y="3087688"/>
            <a:ext cx="338137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>
            <a:off x="2725738" y="3087688"/>
            <a:ext cx="1587" cy="592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>
            <a:off x="2725738" y="3679825"/>
            <a:ext cx="338137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Arc 28"/>
          <p:cNvSpPr>
            <a:spLocks/>
          </p:cNvSpPr>
          <p:nvPr/>
        </p:nvSpPr>
        <p:spPr bwMode="auto">
          <a:xfrm>
            <a:off x="3063875" y="3097213"/>
            <a:ext cx="350838" cy="593725"/>
          </a:xfrm>
          <a:custGeom>
            <a:avLst/>
            <a:gdLst>
              <a:gd name="T0" fmla="*/ 2147483647 w 22335"/>
              <a:gd name="T1" fmla="*/ 2147483647 h 43200"/>
              <a:gd name="T2" fmla="*/ 0 w 22335"/>
              <a:gd name="T3" fmla="*/ 2147483647 h 43200"/>
              <a:gd name="T4" fmla="*/ 2147483647 w 22335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5"/>
              <a:gd name="T10" fmla="*/ 0 h 43200"/>
              <a:gd name="T11" fmla="*/ 22335 w 2233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5" h="43200" fill="none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</a:path>
              <a:path w="22335" h="43200" stroke="0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  <a:lnTo>
                  <a:pt x="735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Oval 29"/>
          <p:cNvSpPr>
            <a:spLocks noChangeArrowheads="1"/>
          </p:cNvSpPr>
          <p:nvPr/>
        </p:nvSpPr>
        <p:spPr bwMode="auto">
          <a:xfrm>
            <a:off x="3411538" y="3351213"/>
            <a:ext cx="85725" cy="87312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/>
        </p:nvSpPr>
        <p:spPr bwMode="auto">
          <a:xfrm>
            <a:off x="3717925" y="2243138"/>
            <a:ext cx="381000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/>
        </p:nvSpPr>
        <p:spPr bwMode="auto">
          <a:xfrm>
            <a:off x="3717925" y="3384550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/>
        </p:nvSpPr>
        <p:spPr bwMode="auto">
          <a:xfrm>
            <a:off x="2047875" y="207327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/>
        </p:nvSpPr>
        <p:spPr bwMode="auto">
          <a:xfrm>
            <a:off x="2047875" y="355282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/>
        </p:nvSpPr>
        <p:spPr bwMode="auto">
          <a:xfrm>
            <a:off x="2428875" y="2433638"/>
            <a:ext cx="1588" cy="211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/>
        </p:nvSpPr>
        <p:spPr bwMode="auto">
          <a:xfrm>
            <a:off x="2428875" y="3003550"/>
            <a:ext cx="1588" cy="21113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6"/>
          <p:cNvSpPr>
            <a:spLocks noChangeShapeType="1"/>
          </p:cNvSpPr>
          <p:nvPr/>
        </p:nvSpPr>
        <p:spPr bwMode="auto">
          <a:xfrm>
            <a:off x="3760788" y="2263775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37"/>
          <p:cNvSpPr>
            <a:spLocks noChangeShapeType="1"/>
          </p:cNvSpPr>
          <p:nvPr/>
        </p:nvSpPr>
        <p:spPr bwMode="auto">
          <a:xfrm>
            <a:off x="3760788" y="3003550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Line 38"/>
          <p:cNvSpPr>
            <a:spLocks noChangeShapeType="1"/>
          </p:cNvSpPr>
          <p:nvPr/>
        </p:nvSpPr>
        <p:spPr bwMode="auto">
          <a:xfrm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8" name="Line 39"/>
          <p:cNvSpPr>
            <a:spLocks noChangeShapeType="1"/>
          </p:cNvSpPr>
          <p:nvPr/>
        </p:nvSpPr>
        <p:spPr bwMode="auto">
          <a:xfrm flipV="1"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Oval 40"/>
          <p:cNvSpPr>
            <a:spLocks noChangeArrowheads="1"/>
          </p:cNvSpPr>
          <p:nvPr/>
        </p:nvSpPr>
        <p:spPr bwMode="auto">
          <a:xfrm>
            <a:off x="3706813" y="2209800"/>
            <a:ext cx="87312" cy="87313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0" name="Oval 41"/>
          <p:cNvSpPr>
            <a:spLocks noChangeArrowheads="1"/>
          </p:cNvSpPr>
          <p:nvPr/>
        </p:nvSpPr>
        <p:spPr bwMode="auto">
          <a:xfrm>
            <a:off x="3727450" y="3351213"/>
            <a:ext cx="87313" cy="87312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Text Box 42"/>
          <p:cNvSpPr txBox="1">
            <a:spLocks noChangeArrowheads="1"/>
          </p:cNvSpPr>
          <p:nvPr/>
        </p:nvSpPr>
        <p:spPr bwMode="auto">
          <a:xfrm>
            <a:off x="5622925" y="2255838"/>
            <a:ext cx="736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0  0</a:t>
            </a:r>
          </a:p>
          <a:p>
            <a:r>
              <a:rPr lang="zh-CN" altLang="en-US" sz="2400">
                <a:latin typeface="Comic Sans MS" pitchFamily="66" charset="0"/>
              </a:rPr>
              <a:t>0  1</a:t>
            </a:r>
          </a:p>
          <a:p>
            <a:r>
              <a:rPr lang="zh-CN" altLang="en-US" sz="2400">
                <a:latin typeface="Comic Sans MS" pitchFamily="66" charset="0"/>
              </a:rPr>
              <a:t>1  0</a:t>
            </a:r>
          </a:p>
          <a:p>
            <a:r>
              <a:rPr lang="zh-CN" altLang="en-US" sz="2400">
                <a:latin typeface="Comic Sans MS" pitchFamily="66" charset="0"/>
              </a:rPr>
              <a:t>1  1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/>
        </p:nvSpPr>
        <p:spPr bwMode="auto">
          <a:xfrm>
            <a:off x="5546725" y="1798638"/>
            <a:ext cx="219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S’   R’    Q   Q’</a:t>
            </a:r>
          </a:p>
        </p:txBody>
      </p:sp>
      <p:sp>
        <p:nvSpPr>
          <p:cNvPr id="13353" name="Line 44"/>
          <p:cNvSpPr>
            <a:spLocks noChangeShapeType="1"/>
          </p:cNvSpPr>
          <p:nvPr/>
        </p:nvSpPr>
        <p:spPr bwMode="auto">
          <a:xfrm>
            <a:off x="54102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Line 45"/>
          <p:cNvSpPr>
            <a:spLocks noChangeShapeType="1"/>
          </p:cNvSpPr>
          <p:nvPr/>
        </p:nvSpPr>
        <p:spPr bwMode="auto">
          <a:xfrm>
            <a:off x="6553200" y="1752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6654" name="Text Box 46"/>
          <p:cNvSpPr txBox="1">
            <a:spLocks noChangeArrowheads="1"/>
          </p:cNvSpPr>
          <p:nvPr/>
        </p:nvSpPr>
        <p:spPr bwMode="auto">
          <a:xfrm>
            <a:off x="1203325" y="1874838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96655" name="Text Box 47"/>
          <p:cNvSpPr txBox="1">
            <a:spLocks noChangeArrowheads="1"/>
          </p:cNvSpPr>
          <p:nvPr/>
        </p:nvSpPr>
        <p:spPr bwMode="auto">
          <a:xfrm>
            <a:off x="1203325" y="33321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6656" name="Text Box 48"/>
          <p:cNvSpPr txBox="1">
            <a:spLocks noChangeArrowheads="1"/>
          </p:cNvSpPr>
          <p:nvPr/>
        </p:nvSpPr>
        <p:spPr bwMode="auto">
          <a:xfrm>
            <a:off x="4479925" y="2036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6657" name="Text Box 49"/>
          <p:cNvSpPr txBox="1">
            <a:spLocks noChangeArrowheads="1"/>
          </p:cNvSpPr>
          <p:nvPr/>
        </p:nvSpPr>
        <p:spPr bwMode="auto">
          <a:xfrm>
            <a:off x="4479925" y="3179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96658" name="Text Box 50"/>
          <p:cNvSpPr txBox="1">
            <a:spLocks noChangeArrowheads="1"/>
          </p:cNvSpPr>
          <p:nvPr/>
        </p:nvSpPr>
        <p:spPr bwMode="auto">
          <a:xfrm>
            <a:off x="6705600" y="2682875"/>
            <a:ext cx="220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Set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/>
        </p:nvSpPr>
        <p:spPr bwMode="auto">
          <a:xfrm>
            <a:off x="3811588" y="4500563"/>
            <a:ext cx="14160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 0 0      1</a:t>
            </a:r>
          </a:p>
          <a:p>
            <a:r>
              <a:rPr lang="zh-CN" altLang="en-US" sz="2400">
                <a:latin typeface="Comic Sans MS" pitchFamily="66" charset="0"/>
              </a:rPr>
              <a:t> 0 1      1</a:t>
            </a:r>
          </a:p>
          <a:p>
            <a:r>
              <a:rPr lang="zh-CN" altLang="en-US" sz="2400">
                <a:latin typeface="Comic Sans MS" pitchFamily="66" charset="0"/>
              </a:rPr>
              <a:t> 1 0      1</a:t>
            </a:r>
          </a:p>
          <a:p>
            <a:r>
              <a:rPr lang="zh-CN" altLang="en-US" sz="2400">
                <a:latin typeface="Comic Sans MS" pitchFamily="66" charset="0"/>
              </a:rPr>
              <a:t> 1 1      0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/>
        </p:nvSpPr>
        <p:spPr bwMode="auto">
          <a:xfrm>
            <a:off x="3811588" y="4195763"/>
            <a:ext cx="188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X  Y  NAND</a:t>
            </a:r>
          </a:p>
        </p:txBody>
      </p:sp>
      <p:sp>
        <p:nvSpPr>
          <p:cNvPr id="13362" name="Line 53"/>
          <p:cNvSpPr>
            <a:spLocks noChangeShapeType="1"/>
          </p:cNvSpPr>
          <p:nvPr/>
        </p:nvSpPr>
        <p:spPr bwMode="auto">
          <a:xfrm>
            <a:off x="3733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Line 54"/>
          <p:cNvSpPr>
            <a:spLocks noChangeShapeType="1"/>
          </p:cNvSpPr>
          <p:nvPr/>
        </p:nvSpPr>
        <p:spPr bwMode="auto">
          <a:xfrm>
            <a:off x="4572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Line 55"/>
          <p:cNvSpPr>
            <a:spLocks noChangeShapeType="1"/>
          </p:cNvSpPr>
          <p:nvPr/>
        </p:nvSpPr>
        <p:spPr bwMode="auto">
          <a:xfrm flipH="1">
            <a:off x="2743200" y="2513013"/>
            <a:ext cx="338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179388" y="533401"/>
            <a:ext cx="8516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SR latch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is a circuit with two cross-coupled </a:t>
            </a:r>
            <a:r>
              <a:rPr lang="en-US" altLang="zh-TW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NOR gates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or two cross-coupled </a:t>
            </a:r>
            <a:r>
              <a:rPr lang="en-US" altLang="zh-TW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NAND gates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. It has two inputs labeled S for set and R for reset</a:t>
            </a:r>
            <a:r>
              <a:rPr lang="en-US" altLang="zh-TW" sz="2400" dirty="0"/>
              <a:t>.</a:t>
            </a:r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A34E-4692-4205-8C07-F817DCA3321D}" type="datetime1">
              <a:rPr lang="en-US" smtClean="0"/>
              <a:t>5/20/2017</a:t>
            </a:fld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7</a:t>
            </a:fld>
            <a:endParaRPr lang="en-US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54" grpId="0" build="p" autoUpdateAnimBg="0"/>
      <p:bldP spid="196655" grpId="0" build="p" autoUpdateAnimBg="0"/>
      <p:bldP spid="196656" grpId="0" build="p" autoUpdateAnimBg="0"/>
      <p:bldP spid="196657" grpId="0" build="p" autoUpdateAnimBg="0"/>
      <p:bldP spid="19665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SR Latch (NAND version)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752600" y="1905000"/>
            <a:ext cx="2222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S’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752600" y="3384550"/>
            <a:ext cx="2063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R’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4205288" y="2095500"/>
            <a:ext cx="298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 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4205288" y="3236913"/>
            <a:ext cx="26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 flipH="1">
            <a:off x="2428875" y="207327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0"/>
          <p:cNvSpPr>
            <a:spLocks noChangeShapeType="1"/>
          </p:cNvSpPr>
          <p:nvPr/>
        </p:nvSpPr>
        <p:spPr bwMode="auto">
          <a:xfrm flipH="1">
            <a:off x="2428875" y="2411413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1"/>
          <p:cNvSpPr>
            <a:spLocks noChangeShapeType="1"/>
          </p:cNvSpPr>
          <p:nvPr/>
        </p:nvSpPr>
        <p:spPr bwMode="auto">
          <a:xfrm flipH="1">
            <a:off x="3486150" y="2243138"/>
            <a:ext cx="211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 flipH="1">
            <a:off x="2743200" y="1905000"/>
            <a:ext cx="338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3"/>
          <p:cNvSpPr>
            <a:spLocks noChangeShapeType="1"/>
          </p:cNvSpPr>
          <p:nvPr/>
        </p:nvSpPr>
        <p:spPr bwMode="auto">
          <a:xfrm flipH="1">
            <a:off x="2743200" y="1905000"/>
            <a:ext cx="0" cy="6096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Arc 14"/>
          <p:cNvSpPr>
            <a:spLocks/>
          </p:cNvSpPr>
          <p:nvPr/>
        </p:nvSpPr>
        <p:spPr bwMode="auto">
          <a:xfrm>
            <a:off x="3048000" y="1905000"/>
            <a:ext cx="350838" cy="593725"/>
          </a:xfrm>
          <a:custGeom>
            <a:avLst/>
            <a:gdLst>
              <a:gd name="T0" fmla="*/ 2147483647 w 22339"/>
              <a:gd name="T1" fmla="*/ 2147483647 h 43200"/>
              <a:gd name="T2" fmla="*/ 0 w 22339"/>
              <a:gd name="T3" fmla="*/ 2147483647 h 43200"/>
              <a:gd name="T4" fmla="*/ 2147483647 w 22339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9"/>
              <a:gd name="T10" fmla="*/ 0 h 43200"/>
              <a:gd name="T11" fmla="*/ 22339 w 2233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9" h="43200" fill="none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</a:path>
              <a:path w="22339" h="43200" stroke="0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  <a:lnTo>
                  <a:pt x="739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3411538" y="2209800"/>
            <a:ext cx="85725" cy="8731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16"/>
          <p:cNvSpPr>
            <a:spLocks noChangeShapeType="1"/>
          </p:cNvSpPr>
          <p:nvPr/>
        </p:nvSpPr>
        <p:spPr bwMode="auto">
          <a:xfrm flipH="1">
            <a:off x="2428875" y="3214688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17"/>
          <p:cNvSpPr>
            <a:spLocks noChangeShapeType="1"/>
          </p:cNvSpPr>
          <p:nvPr/>
        </p:nvSpPr>
        <p:spPr bwMode="auto">
          <a:xfrm flipH="1">
            <a:off x="2428875" y="355282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18"/>
          <p:cNvSpPr>
            <a:spLocks noChangeShapeType="1"/>
          </p:cNvSpPr>
          <p:nvPr/>
        </p:nvSpPr>
        <p:spPr bwMode="auto">
          <a:xfrm flipH="1">
            <a:off x="3486150" y="3384550"/>
            <a:ext cx="211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19"/>
          <p:cNvSpPr>
            <a:spLocks noChangeShapeType="1"/>
          </p:cNvSpPr>
          <p:nvPr/>
        </p:nvSpPr>
        <p:spPr bwMode="auto">
          <a:xfrm flipH="1">
            <a:off x="2725738" y="3087688"/>
            <a:ext cx="338137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Line 20"/>
          <p:cNvSpPr>
            <a:spLocks noChangeShapeType="1"/>
          </p:cNvSpPr>
          <p:nvPr/>
        </p:nvSpPr>
        <p:spPr bwMode="auto">
          <a:xfrm>
            <a:off x="2725738" y="3087688"/>
            <a:ext cx="1587" cy="592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21"/>
          <p:cNvSpPr>
            <a:spLocks noChangeShapeType="1"/>
          </p:cNvSpPr>
          <p:nvPr/>
        </p:nvSpPr>
        <p:spPr bwMode="auto">
          <a:xfrm>
            <a:off x="2725738" y="3679825"/>
            <a:ext cx="338137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1" name="Arc 22"/>
          <p:cNvSpPr>
            <a:spLocks/>
          </p:cNvSpPr>
          <p:nvPr/>
        </p:nvSpPr>
        <p:spPr bwMode="auto">
          <a:xfrm>
            <a:off x="3063875" y="3097213"/>
            <a:ext cx="350838" cy="593725"/>
          </a:xfrm>
          <a:custGeom>
            <a:avLst/>
            <a:gdLst>
              <a:gd name="T0" fmla="*/ 2147483647 w 22335"/>
              <a:gd name="T1" fmla="*/ 2147483647 h 43200"/>
              <a:gd name="T2" fmla="*/ 0 w 22335"/>
              <a:gd name="T3" fmla="*/ 2147483647 h 43200"/>
              <a:gd name="T4" fmla="*/ 2147483647 w 22335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5"/>
              <a:gd name="T10" fmla="*/ 0 h 43200"/>
              <a:gd name="T11" fmla="*/ 22335 w 2233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5" h="43200" fill="none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</a:path>
              <a:path w="22335" h="43200" stroke="0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  <a:lnTo>
                  <a:pt x="735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2" name="Oval 23"/>
          <p:cNvSpPr>
            <a:spLocks noChangeArrowheads="1"/>
          </p:cNvSpPr>
          <p:nvPr/>
        </p:nvSpPr>
        <p:spPr bwMode="auto">
          <a:xfrm>
            <a:off x="3411538" y="3351213"/>
            <a:ext cx="85725" cy="87312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24"/>
          <p:cNvSpPr>
            <a:spLocks noChangeShapeType="1"/>
          </p:cNvSpPr>
          <p:nvPr/>
        </p:nvSpPr>
        <p:spPr bwMode="auto">
          <a:xfrm>
            <a:off x="3717925" y="2243138"/>
            <a:ext cx="381000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Line 25"/>
          <p:cNvSpPr>
            <a:spLocks noChangeShapeType="1"/>
          </p:cNvSpPr>
          <p:nvPr/>
        </p:nvSpPr>
        <p:spPr bwMode="auto">
          <a:xfrm>
            <a:off x="3717925" y="3384550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Line 26"/>
          <p:cNvSpPr>
            <a:spLocks noChangeShapeType="1"/>
          </p:cNvSpPr>
          <p:nvPr/>
        </p:nvSpPr>
        <p:spPr bwMode="auto">
          <a:xfrm>
            <a:off x="2047875" y="207327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Line 27"/>
          <p:cNvSpPr>
            <a:spLocks noChangeShapeType="1"/>
          </p:cNvSpPr>
          <p:nvPr/>
        </p:nvSpPr>
        <p:spPr bwMode="auto">
          <a:xfrm>
            <a:off x="2047875" y="355282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Line 28"/>
          <p:cNvSpPr>
            <a:spLocks noChangeShapeType="1"/>
          </p:cNvSpPr>
          <p:nvPr/>
        </p:nvSpPr>
        <p:spPr bwMode="auto">
          <a:xfrm>
            <a:off x="2428875" y="2433638"/>
            <a:ext cx="1588" cy="211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Line 29"/>
          <p:cNvSpPr>
            <a:spLocks noChangeShapeType="1"/>
          </p:cNvSpPr>
          <p:nvPr/>
        </p:nvSpPr>
        <p:spPr bwMode="auto">
          <a:xfrm>
            <a:off x="2428875" y="3003550"/>
            <a:ext cx="1588" cy="21113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Line 30"/>
          <p:cNvSpPr>
            <a:spLocks noChangeShapeType="1"/>
          </p:cNvSpPr>
          <p:nvPr/>
        </p:nvSpPr>
        <p:spPr bwMode="auto">
          <a:xfrm>
            <a:off x="3760788" y="2263775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31"/>
          <p:cNvSpPr>
            <a:spLocks noChangeShapeType="1"/>
          </p:cNvSpPr>
          <p:nvPr/>
        </p:nvSpPr>
        <p:spPr bwMode="auto">
          <a:xfrm>
            <a:off x="3760788" y="3003550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32"/>
          <p:cNvSpPr>
            <a:spLocks noChangeShapeType="1"/>
          </p:cNvSpPr>
          <p:nvPr/>
        </p:nvSpPr>
        <p:spPr bwMode="auto">
          <a:xfrm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2" name="Line 33"/>
          <p:cNvSpPr>
            <a:spLocks noChangeShapeType="1"/>
          </p:cNvSpPr>
          <p:nvPr/>
        </p:nvSpPr>
        <p:spPr bwMode="auto">
          <a:xfrm flipV="1"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3" name="Oval 34"/>
          <p:cNvSpPr>
            <a:spLocks noChangeArrowheads="1"/>
          </p:cNvSpPr>
          <p:nvPr/>
        </p:nvSpPr>
        <p:spPr bwMode="auto">
          <a:xfrm>
            <a:off x="3706813" y="2209800"/>
            <a:ext cx="87312" cy="87313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4" name="Oval 35"/>
          <p:cNvSpPr>
            <a:spLocks noChangeArrowheads="1"/>
          </p:cNvSpPr>
          <p:nvPr/>
        </p:nvSpPr>
        <p:spPr bwMode="auto">
          <a:xfrm>
            <a:off x="3727450" y="3351213"/>
            <a:ext cx="87313" cy="87312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5" name="Text Box 36"/>
          <p:cNvSpPr txBox="1">
            <a:spLocks noChangeArrowheads="1"/>
          </p:cNvSpPr>
          <p:nvPr/>
        </p:nvSpPr>
        <p:spPr bwMode="auto">
          <a:xfrm>
            <a:off x="5622925" y="2255838"/>
            <a:ext cx="736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0  0</a:t>
            </a:r>
          </a:p>
          <a:p>
            <a:r>
              <a:rPr lang="zh-CN" altLang="en-US" sz="2400">
                <a:latin typeface="Comic Sans MS" pitchFamily="66" charset="0"/>
              </a:rPr>
              <a:t>0  1</a:t>
            </a:r>
          </a:p>
          <a:p>
            <a:r>
              <a:rPr lang="zh-CN" altLang="en-US" sz="2400">
                <a:latin typeface="Comic Sans MS" pitchFamily="66" charset="0"/>
              </a:rPr>
              <a:t>1  0</a:t>
            </a:r>
          </a:p>
          <a:p>
            <a:r>
              <a:rPr lang="zh-CN" altLang="en-US" sz="2400">
                <a:latin typeface="Comic Sans MS" pitchFamily="66" charset="0"/>
              </a:rPr>
              <a:t>1  1</a:t>
            </a:r>
          </a:p>
        </p:txBody>
      </p:sp>
      <p:sp>
        <p:nvSpPr>
          <p:cNvPr id="14376" name="Text Box 37"/>
          <p:cNvSpPr txBox="1">
            <a:spLocks noChangeArrowheads="1"/>
          </p:cNvSpPr>
          <p:nvPr/>
        </p:nvSpPr>
        <p:spPr bwMode="auto">
          <a:xfrm>
            <a:off x="5546725" y="1798638"/>
            <a:ext cx="219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S’   R’    Q   Q’</a:t>
            </a:r>
          </a:p>
        </p:txBody>
      </p:sp>
      <p:sp>
        <p:nvSpPr>
          <p:cNvPr id="14377" name="Line 38"/>
          <p:cNvSpPr>
            <a:spLocks noChangeShapeType="1"/>
          </p:cNvSpPr>
          <p:nvPr/>
        </p:nvSpPr>
        <p:spPr bwMode="auto">
          <a:xfrm>
            <a:off x="54102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39"/>
          <p:cNvSpPr>
            <a:spLocks noChangeShapeType="1"/>
          </p:cNvSpPr>
          <p:nvPr/>
        </p:nvSpPr>
        <p:spPr bwMode="auto">
          <a:xfrm>
            <a:off x="6553200" y="1752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1203325" y="1874838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1203325" y="33321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4479925" y="2036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4479925" y="3179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0444" name="Text Box 44"/>
          <p:cNvSpPr txBox="1">
            <a:spLocks noChangeArrowheads="1"/>
          </p:cNvSpPr>
          <p:nvPr/>
        </p:nvSpPr>
        <p:spPr bwMode="auto">
          <a:xfrm>
            <a:off x="6705600" y="3332163"/>
            <a:ext cx="1739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14384" name="Text Box 45"/>
          <p:cNvSpPr txBox="1">
            <a:spLocks noChangeArrowheads="1"/>
          </p:cNvSpPr>
          <p:nvPr/>
        </p:nvSpPr>
        <p:spPr bwMode="auto">
          <a:xfrm>
            <a:off x="3811588" y="4500563"/>
            <a:ext cx="14160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 0 0      1</a:t>
            </a:r>
          </a:p>
          <a:p>
            <a:r>
              <a:rPr lang="zh-CN" altLang="en-US" sz="2400">
                <a:latin typeface="Comic Sans MS" pitchFamily="66" charset="0"/>
              </a:rPr>
              <a:t> 0 1      1</a:t>
            </a:r>
          </a:p>
          <a:p>
            <a:r>
              <a:rPr lang="zh-CN" altLang="en-US" sz="2400">
                <a:latin typeface="Comic Sans MS" pitchFamily="66" charset="0"/>
              </a:rPr>
              <a:t> 1 0      1</a:t>
            </a:r>
          </a:p>
          <a:p>
            <a:r>
              <a:rPr lang="zh-CN" altLang="en-US" sz="2400">
                <a:latin typeface="Comic Sans MS" pitchFamily="66" charset="0"/>
              </a:rPr>
              <a:t> 1 1      0</a:t>
            </a:r>
          </a:p>
        </p:txBody>
      </p:sp>
      <p:sp>
        <p:nvSpPr>
          <p:cNvPr id="14385" name="Text Box 46"/>
          <p:cNvSpPr txBox="1">
            <a:spLocks noChangeArrowheads="1"/>
          </p:cNvSpPr>
          <p:nvPr/>
        </p:nvSpPr>
        <p:spPr bwMode="auto">
          <a:xfrm>
            <a:off x="3811588" y="4195763"/>
            <a:ext cx="188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X  Y  NAND</a:t>
            </a:r>
          </a:p>
        </p:txBody>
      </p:sp>
      <p:sp>
        <p:nvSpPr>
          <p:cNvPr id="14386" name="Line 47"/>
          <p:cNvSpPr>
            <a:spLocks noChangeShapeType="1"/>
          </p:cNvSpPr>
          <p:nvPr/>
        </p:nvSpPr>
        <p:spPr bwMode="auto">
          <a:xfrm>
            <a:off x="3733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Line 48"/>
          <p:cNvSpPr>
            <a:spLocks noChangeShapeType="1"/>
          </p:cNvSpPr>
          <p:nvPr/>
        </p:nvSpPr>
        <p:spPr bwMode="auto">
          <a:xfrm>
            <a:off x="4572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Line 49"/>
          <p:cNvSpPr>
            <a:spLocks noChangeShapeType="1"/>
          </p:cNvSpPr>
          <p:nvPr/>
        </p:nvSpPr>
        <p:spPr bwMode="auto">
          <a:xfrm flipH="1">
            <a:off x="2743200" y="2513013"/>
            <a:ext cx="338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9" name="Text Box 50"/>
          <p:cNvSpPr txBox="1">
            <a:spLocks noChangeArrowheads="1"/>
          </p:cNvSpPr>
          <p:nvPr/>
        </p:nvSpPr>
        <p:spPr bwMode="auto">
          <a:xfrm>
            <a:off x="6705600" y="2590800"/>
            <a:ext cx="1606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Set</a:t>
            </a:r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6C0A-6A8A-4AF7-BA0A-D12B67C5326C}" type="datetime1">
              <a:rPr lang="en-US" smtClean="0"/>
              <a:t>5/20/2017</a:t>
            </a:fld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8</a:t>
            </a:fld>
            <a:endParaRPr lang="en-US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40" grpId="0" build="p" autoUpdateAnimBg="0"/>
      <p:bldP spid="230441" grpId="0" build="p" autoUpdateAnimBg="0"/>
      <p:bldP spid="230442" grpId="0" build="p" autoUpdateAnimBg="0"/>
      <p:bldP spid="230443" grpId="0" build="p" autoUpdateAnimBg="0"/>
      <p:bldP spid="2304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457200"/>
            <a:ext cx="86868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CN" dirty="0" smtClean="0">
                <a:solidFill>
                  <a:srgbClr val="00B050"/>
                </a:solidFill>
              </a:rPr>
              <a:t>SR Latch (NAND version)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2876550" y="3092450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>
            <a:off x="2876550" y="4232275"/>
            <a:ext cx="1588" cy="1588"/>
          </a:xfrm>
          <a:prstGeom prst="line">
            <a:avLst/>
          </a:pr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1752600" y="1905000"/>
            <a:ext cx="2222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S’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1752600" y="3384550"/>
            <a:ext cx="2063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R’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4205288" y="2095500"/>
            <a:ext cx="2984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 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4205288" y="3236913"/>
            <a:ext cx="2682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CN" sz="2000">
                <a:latin typeface="Comic Sans MS" pitchFamily="66" charset="0"/>
              </a:rPr>
              <a:t>Q’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5372" name="Line 9"/>
          <p:cNvSpPr>
            <a:spLocks noChangeShapeType="1"/>
          </p:cNvSpPr>
          <p:nvPr/>
        </p:nvSpPr>
        <p:spPr bwMode="auto">
          <a:xfrm flipH="1">
            <a:off x="2428875" y="207327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 flipH="1">
            <a:off x="2428875" y="2411413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1"/>
          <p:cNvSpPr>
            <a:spLocks noChangeShapeType="1"/>
          </p:cNvSpPr>
          <p:nvPr/>
        </p:nvSpPr>
        <p:spPr bwMode="auto">
          <a:xfrm flipH="1">
            <a:off x="3486150" y="2243138"/>
            <a:ext cx="211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 flipH="1">
            <a:off x="2743200" y="1905000"/>
            <a:ext cx="338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13"/>
          <p:cNvSpPr>
            <a:spLocks noChangeShapeType="1"/>
          </p:cNvSpPr>
          <p:nvPr/>
        </p:nvSpPr>
        <p:spPr bwMode="auto">
          <a:xfrm flipH="1">
            <a:off x="2743200" y="1905000"/>
            <a:ext cx="0" cy="6096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Arc 14"/>
          <p:cNvSpPr>
            <a:spLocks/>
          </p:cNvSpPr>
          <p:nvPr/>
        </p:nvSpPr>
        <p:spPr bwMode="auto">
          <a:xfrm>
            <a:off x="3048000" y="1905000"/>
            <a:ext cx="350838" cy="593725"/>
          </a:xfrm>
          <a:custGeom>
            <a:avLst/>
            <a:gdLst>
              <a:gd name="T0" fmla="*/ 2147483647 w 22339"/>
              <a:gd name="T1" fmla="*/ 2147483647 h 43200"/>
              <a:gd name="T2" fmla="*/ 0 w 22339"/>
              <a:gd name="T3" fmla="*/ 2147483647 h 43200"/>
              <a:gd name="T4" fmla="*/ 2147483647 w 22339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9"/>
              <a:gd name="T10" fmla="*/ 0 h 43200"/>
              <a:gd name="T11" fmla="*/ 22339 w 2233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9" h="43200" fill="none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</a:path>
              <a:path w="22339" h="43200" stroke="0" extrusionOk="0">
                <a:moveTo>
                  <a:pt x="52" y="10"/>
                </a:moveTo>
                <a:cubicBezTo>
                  <a:pt x="281" y="3"/>
                  <a:pt x="510" y="-1"/>
                  <a:pt x="739" y="0"/>
                </a:cubicBezTo>
                <a:cubicBezTo>
                  <a:pt x="12668" y="0"/>
                  <a:pt x="22339" y="9670"/>
                  <a:pt x="22339" y="21600"/>
                </a:cubicBezTo>
                <a:cubicBezTo>
                  <a:pt x="22339" y="33529"/>
                  <a:pt x="12668" y="43200"/>
                  <a:pt x="739" y="43200"/>
                </a:cubicBezTo>
                <a:cubicBezTo>
                  <a:pt x="492" y="43200"/>
                  <a:pt x="246" y="43195"/>
                  <a:pt x="-1" y="43187"/>
                </a:cubicBezTo>
                <a:lnTo>
                  <a:pt x="739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3411538" y="2209800"/>
            <a:ext cx="85725" cy="87313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16"/>
          <p:cNvSpPr>
            <a:spLocks noChangeShapeType="1"/>
          </p:cNvSpPr>
          <p:nvPr/>
        </p:nvSpPr>
        <p:spPr bwMode="auto">
          <a:xfrm flipH="1">
            <a:off x="2428875" y="3214688"/>
            <a:ext cx="2968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17"/>
          <p:cNvSpPr>
            <a:spLocks noChangeShapeType="1"/>
          </p:cNvSpPr>
          <p:nvPr/>
        </p:nvSpPr>
        <p:spPr bwMode="auto">
          <a:xfrm flipH="1">
            <a:off x="2428875" y="3552825"/>
            <a:ext cx="2968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18"/>
          <p:cNvSpPr>
            <a:spLocks noChangeShapeType="1"/>
          </p:cNvSpPr>
          <p:nvPr/>
        </p:nvSpPr>
        <p:spPr bwMode="auto">
          <a:xfrm flipH="1">
            <a:off x="3486150" y="3384550"/>
            <a:ext cx="211138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19"/>
          <p:cNvSpPr>
            <a:spLocks noChangeShapeType="1"/>
          </p:cNvSpPr>
          <p:nvPr/>
        </p:nvSpPr>
        <p:spPr bwMode="auto">
          <a:xfrm flipH="1">
            <a:off x="2725738" y="3087688"/>
            <a:ext cx="338137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20"/>
          <p:cNvSpPr>
            <a:spLocks noChangeShapeType="1"/>
          </p:cNvSpPr>
          <p:nvPr/>
        </p:nvSpPr>
        <p:spPr bwMode="auto">
          <a:xfrm>
            <a:off x="2725738" y="3087688"/>
            <a:ext cx="1587" cy="592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21"/>
          <p:cNvSpPr>
            <a:spLocks noChangeShapeType="1"/>
          </p:cNvSpPr>
          <p:nvPr/>
        </p:nvSpPr>
        <p:spPr bwMode="auto">
          <a:xfrm>
            <a:off x="2725738" y="3679825"/>
            <a:ext cx="338137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Arc 22"/>
          <p:cNvSpPr>
            <a:spLocks/>
          </p:cNvSpPr>
          <p:nvPr/>
        </p:nvSpPr>
        <p:spPr bwMode="auto">
          <a:xfrm>
            <a:off x="3063875" y="3097213"/>
            <a:ext cx="350838" cy="593725"/>
          </a:xfrm>
          <a:custGeom>
            <a:avLst/>
            <a:gdLst>
              <a:gd name="T0" fmla="*/ 2147483647 w 22335"/>
              <a:gd name="T1" fmla="*/ 2147483647 h 43200"/>
              <a:gd name="T2" fmla="*/ 0 w 22335"/>
              <a:gd name="T3" fmla="*/ 2147483647 h 43200"/>
              <a:gd name="T4" fmla="*/ 2147483647 w 22335"/>
              <a:gd name="T5" fmla="*/ 2147483647 h 43200"/>
              <a:gd name="T6" fmla="*/ 0 60000 65536"/>
              <a:gd name="T7" fmla="*/ 0 60000 65536"/>
              <a:gd name="T8" fmla="*/ 0 60000 65536"/>
              <a:gd name="T9" fmla="*/ 0 w 22335"/>
              <a:gd name="T10" fmla="*/ 0 h 43200"/>
              <a:gd name="T11" fmla="*/ 22335 w 2233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35" h="43200" fill="none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</a:path>
              <a:path w="22335" h="43200" stroke="0" extrusionOk="0">
                <a:moveTo>
                  <a:pt x="48" y="10"/>
                </a:moveTo>
                <a:cubicBezTo>
                  <a:pt x="277" y="3"/>
                  <a:pt x="506" y="-1"/>
                  <a:pt x="735" y="0"/>
                </a:cubicBezTo>
                <a:cubicBezTo>
                  <a:pt x="12664" y="0"/>
                  <a:pt x="22335" y="9670"/>
                  <a:pt x="22335" y="21600"/>
                </a:cubicBezTo>
                <a:cubicBezTo>
                  <a:pt x="22335" y="33529"/>
                  <a:pt x="12664" y="43200"/>
                  <a:pt x="735" y="43200"/>
                </a:cubicBezTo>
                <a:cubicBezTo>
                  <a:pt x="489" y="43200"/>
                  <a:pt x="244" y="43195"/>
                  <a:pt x="-1" y="43187"/>
                </a:cubicBezTo>
                <a:lnTo>
                  <a:pt x="735" y="21600"/>
                </a:lnTo>
                <a:close/>
              </a:path>
            </a:pathLst>
          </a:cu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Oval 23"/>
          <p:cNvSpPr>
            <a:spLocks noChangeArrowheads="1"/>
          </p:cNvSpPr>
          <p:nvPr/>
        </p:nvSpPr>
        <p:spPr bwMode="auto">
          <a:xfrm>
            <a:off x="3411538" y="3351213"/>
            <a:ext cx="85725" cy="87312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24"/>
          <p:cNvSpPr>
            <a:spLocks noChangeShapeType="1"/>
          </p:cNvSpPr>
          <p:nvPr/>
        </p:nvSpPr>
        <p:spPr bwMode="auto">
          <a:xfrm>
            <a:off x="3717925" y="2243138"/>
            <a:ext cx="381000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Line 25"/>
          <p:cNvSpPr>
            <a:spLocks noChangeShapeType="1"/>
          </p:cNvSpPr>
          <p:nvPr/>
        </p:nvSpPr>
        <p:spPr bwMode="auto">
          <a:xfrm>
            <a:off x="3717925" y="3384550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Line 26"/>
          <p:cNvSpPr>
            <a:spLocks noChangeShapeType="1"/>
          </p:cNvSpPr>
          <p:nvPr/>
        </p:nvSpPr>
        <p:spPr bwMode="auto">
          <a:xfrm>
            <a:off x="2047875" y="207327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Line 27"/>
          <p:cNvSpPr>
            <a:spLocks noChangeShapeType="1"/>
          </p:cNvSpPr>
          <p:nvPr/>
        </p:nvSpPr>
        <p:spPr bwMode="auto">
          <a:xfrm>
            <a:off x="2047875" y="3552825"/>
            <a:ext cx="38100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Line 28"/>
          <p:cNvSpPr>
            <a:spLocks noChangeShapeType="1"/>
          </p:cNvSpPr>
          <p:nvPr/>
        </p:nvSpPr>
        <p:spPr bwMode="auto">
          <a:xfrm>
            <a:off x="2428875" y="2433638"/>
            <a:ext cx="1588" cy="21113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Line 29"/>
          <p:cNvSpPr>
            <a:spLocks noChangeShapeType="1"/>
          </p:cNvSpPr>
          <p:nvPr/>
        </p:nvSpPr>
        <p:spPr bwMode="auto">
          <a:xfrm>
            <a:off x="2428875" y="3003550"/>
            <a:ext cx="1588" cy="21113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30"/>
          <p:cNvSpPr>
            <a:spLocks noChangeShapeType="1"/>
          </p:cNvSpPr>
          <p:nvPr/>
        </p:nvSpPr>
        <p:spPr bwMode="auto">
          <a:xfrm>
            <a:off x="3760788" y="2263775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31"/>
          <p:cNvSpPr>
            <a:spLocks noChangeShapeType="1"/>
          </p:cNvSpPr>
          <p:nvPr/>
        </p:nvSpPr>
        <p:spPr bwMode="auto">
          <a:xfrm>
            <a:off x="3760788" y="3003550"/>
            <a:ext cx="1587" cy="381000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32"/>
          <p:cNvSpPr>
            <a:spLocks noChangeShapeType="1"/>
          </p:cNvSpPr>
          <p:nvPr/>
        </p:nvSpPr>
        <p:spPr bwMode="auto">
          <a:xfrm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Line 33"/>
          <p:cNvSpPr>
            <a:spLocks noChangeShapeType="1"/>
          </p:cNvSpPr>
          <p:nvPr/>
        </p:nvSpPr>
        <p:spPr bwMode="auto">
          <a:xfrm flipV="1">
            <a:off x="2428875" y="2644775"/>
            <a:ext cx="1331913" cy="3587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Oval 34"/>
          <p:cNvSpPr>
            <a:spLocks noChangeArrowheads="1"/>
          </p:cNvSpPr>
          <p:nvPr/>
        </p:nvSpPr>
        <p:spPr bwMode="auto">
          <a:xfrm>
            <a:off x="3706813" y="2209800"/>
            <a:ext cx="87312" cy="87313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Oval 35"/>
          <p:cNvSpPr>
            <a:spLocks noChangeArrowheads="1"/>
          </p:cNvSpPr>
          <p:nvPr/>
        </p:nvSpPr>
        <p:spPr bwMode="auto">
          <a:xfrm>
            <a:off x="3727450" y="3351213"/>
            <a:ext cx="87313" cy="87312"/>
          </a:xfrm>
          <a:prstGeom prst="ellipse">
            <a:avLst/>
          </a:prstGeom>
          <a:solidFill>
            <a:srgbClr val="000000"/>
          </a:solidFill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9" name="Text Box 36"/>
          <p:cNvSpPr txBox="1">
            <a:spLocks noChangeArrowheads="1"/>
          </p:cNvSpPr>
          <p:nvPr/>
        </p:nvSpPr>
        <p:spPr bwMode="auto">
          <a:xfrm>
            <a:off x="5622925" y="2255838"/>
            <a:ext cx="7366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0  0</a:t>
            </a:r>
          </a:p>
          <a:p>
            <a:r>
              <a:rPr lang="zh-CN" altLang="en-US" sz="2400">
                <a:latin typeface="Comic Sans MS" pitchFamily="66" charset="0"/>
              </a:rPr>
              <a:t>0  1</a:t>
            </a:r>
          </a:p>
          <a:p>
            <a:r>
              <a:rPr lang="zh-CN" altLang="en-US" sz="2400">
                <a:latin typeface="Comic Sans MS" pitchFamily="66" charset="0"/>
              </a:rPr>
              <a:t>1  0</a:t>
            </a:r>
          </a:p>
          <a:p>
            <a:r>
              <a:rPr lang="zh-CN" altLang="en-US" sz="2400">
                <a:latin typeface="Comic Sans MS" pitchFamily="66" charset="0"/>
              </a:rPr>
              <a:t>1  1</a:t>
            </a:r>
          </a:p>
        </p:txBody>
      </p:sp>
      <p:sp>
        <p:nvSpPr>
          <p:cNvPr id="15400" name="Text Box 37"/>
          <p:cNvSpPr txBox="1">
            <a:spLocks noChangeArrowheads="1"/>
          </p:cNvSpPr>
          <p:nvPr/>
        </p:nvSpPr>
        <p:spPr bwMode="auto">
          <a:xfrm>
            <a:off x="5546725" y="1798638"/>
            <a:ext cx="21923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S’   R’    Q   Q’</a:t>
            </a:r>
          </a:p>
        </p:txBody>
      </p:sp>
      <p:sp>
        <p:nvSpPr>
          <p:cNvPr id="15401" name="Line 38"/>
          <p:cNvSpPr>
            <a:spLocks noChangeShapeType="1"/>
          </p:cNvSpPr>
          <p:nvPr/>
        </p:nvSpPr>
        <p:spPr bwMode="auto">
          <a:xfrm>
            <a:off x="5410200" y="2209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Line 39"/>
          <p:cNvSpPr>
            <a:spLocks noChangeShapeType="1"/>
          </p:cNvSpPr>
          <p:nvPr/>
        </p:nvSpPr>
        <p:spPr bwMode="auto">
          <a:xfrm>
            <a:off x="6553200" y="1752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1203325" y="1874838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1203325" y="33321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4479925" y="2036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1467" name="Text Box 43"/>
          <p:cNvSpPr txBox="1">
            <a:spLocks noChangeArrowheads="1"/>
          </p:cNvSpPr>
          <p:nvPr/>
        </p:nvSpPr>
        <p:spPr bwMode="auto">
          <a:xfrm>
            <a:off x="4479925" y="3179763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5407" name="Text Box 45"/>
          <p:cNvSpPr txBox="1">
            <a:spLocks noChangeArrowheads="1"/>
          </p:cNvSpPr>
          <p:nvPr/>
        </p:nvSpPr>
        <p:spPr bwMode="auto">
          <a:xfrm>
            <a:off x="3811588" y="4500563"/>
            <a:ext cx="14160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omic Sans MS" pitchFamily="66" charset="0"/>
              </a:rPr>
              <a:t> 0 0      1</a:t>
            </a:r>
          </a:p>
          <a:p>
            <a:r>
              <a:rPr lang="zh-CN" altLang="en-US" sz="2400">
                <a:latin typeface="Comic Sans MS" pitchFamily="66" charset="0"/>
              </a:rPr>
              <a:t> 0 1      1</a:t>
            </a:r>
          </a:p>
          <a:p>
            <a:r>
              <a:rPr lang="zh-CN" altLang="en-US" sz="2400">
                <a:latin typeface="Comic Sans MS" pitchFamily="66" charset="0"/>
              </a:rPr>
              <a:t> 1 0      1</a:t>
            </a:r>
          </a:p>
          <a:p>
            <a:r>
              <a:rPr lang="zh-CN" altLang="en-US" sz="2400">
                <a:latin typeface="Comic Sans MS" pitchFamily="66" charset="0"/>
              </a:rPr>
              <a:t> 1 1      0</a:t>
            </a:r>
          </a:p>
        </p:txBody>
      </p:sp>
      <p:sp>
        <p:nvSpPr>
          <p:cNvPr id="15408" name="Text Box 46"/>
          <p:cNvSpPr txBox="1">
            <a:spLocks noChangeArrowheads="1"/>
          </p:cNvSpPr>
          <p:nvPr/>
        </p:nvSpPr>
        <p:spPr bwMode="auto">
          <a:xfrm>
            <a:off x="3811588" y="4195763"/>
            <a:ext cx="188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>
                <a:latin typeface="Comic Sans MS" pitchFamily="66" charset="0"/>
              </a:rPr>
              <a:t>X  Y  NAND</a:t>
            </a:r>
          </a:p>
        </p:txBody>
      </p:sp>
      <p:sp>
        <p:nvSpPr>
          <p:cNvPr id="15409" name="Line 47"/>
          <p:cNvSpPr>
            <a:spLocks noChangeShapeType="1"/>
          </p:cNvSpPr>
          <p:nvPr/>
        </p:nvSpPr>
        <p:spPr bwMode="auto">
          <a:xfrm>
            <a:off x="3733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0" name="Line 48"/>
          <p:cNvSpPr>
            <a:spLocks noChangeShapeType="1"/>
          </p:cNvSpPr>
          <p:nvPr/>
        </p:nvSpPr>
        <p:spPr bwMode="auto">
          <a:xfrm>
            <a:off x="4572000" y="4191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1" name="Line 49"/>
          <p:cNvSpPr>
            <a:spLocks noChangeShapeType="1"/>
          </p:cNvSpPr>
          <p:nvPr/>
        </p:nvSpPr>
        <p:spPr bwMode="auto">
          <a:xfrm flipH="1">
            <a:off x="2743200" y="2513013"/>
            <a:ext cx="338138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12" name="Text Box 50"/>
          <p:cNvSpPr txBox="1">
            <a:spLocks noChangeArrowheads="1"/>
          </p:cNvSpPr>
          <p:nvPr/>
        </p:nvSpPr>
        <p:spPr bwMode="auto">
          <a:xfrm>
            <a:off x="6705600" y="3332163"/>
            <a:ext cx="17399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Hold</a:t>
            </a:r>
          </a:p>
        </p:txBody>
      </p:sp>
      <p:sp>
        <p:nvSpPr>
          <p:cNvPr id="15413" name="Text Box 51"/>
          <p:cNvSpPr txBox="1">
            <a:spLocks noChangeArrowheads="1"/>
          </p:cNvSpPr>
          <p:nvPr/>
        </p:nvSpPr>
        <p:spPr bwMode="auto">
          <a:xfrm>
            <a:off x="6705600" y="2590800"/>
            <a:ext cx="1606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1  0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Set</a:t>
            </a:r>
          </a:p>
        </p:txBody>
      </p:sp>
      <p:sp>
        <p:nvSpPr>
          <p:cNvPr id="231476" name="Text Box 52"/>
          <p:cNvSpPr txBox="1">
            <a:spLocks noChangeArrowheads="1"/>
          </p:cNvSpPr>
          <p:nvPr/>
        </p:nvSpPr>
        <p:spPr bwMode="auto">
          <a:xfrm>
            <a:off x="6705600" y="2971800"/>
            <a:ext cx="1908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hlink"/>
                </a:solidFill>
                <a:latin typeface="Comic Sans MS" pitchFamily="66" charset="0"/>
              </a:rPr>
              <a:t>0  1  </a:t>
            </a:r>
            <a:r>
              <a:rPr lang="en-US" altLang="zh-CN" sz="2400" b="1">
                <a:solidFill>
                  <a:schemeClr val="hlink"/>
                </a:solidFill>
                <a:latin typeface="Comic Sans MS" pitchFamily="66" charset="0"/>
              </a:rPr>
              <a:t>Reset</a:t>
            </a:r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065-9F3E-44CE-8314-D25AABCE070C}" type="datetime1">
              <a:rPr lang="en-US" smtClean="0"/>
              <a:t>5/20/2017</a:t>
            </a:fld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3A69-D8FE-49AB-8134-8AFDCCF99213}" type="slidenum">
              <a:rPr lang="en-US" smtClean="0"/>
              <a:t>9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Dr.Faisal Yousef Alzyoud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64" grpId="0" build="p" autoUpdateAnimBg="0"/>
      <p:bldP spid="231465" grpId="0" build="p" autoUpdateAnimBg="0"/>
      <p:bldP spid="231466" grpId="0" build="p" autoUpdateAnimBg="0"/>
      <p:bldP spid="231467" grpId="0" build="p" autoUpdateAnimBg="0"/>
      <p:bldP spid="231476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1605</Words>
  <Application>Microsoft Office PowerPoint</Application>
  <PresentationFormat>On-screen Show (4:3)</PresentationFormat>
  <Paragraphs>470</Paragraphs>
  <Slides>27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Trek</vt:lpstr>
      <vt:lpstr>Bitmap Image</vt:lpstr>
      <vt:lpstr>點陣圖影像</vt:lpstr>
      <vt:lpstr>Slide 1</vt:lpstr>
      <vt:lpstr>Sequential Circuits</vt:lpstr>
      <vt:lpstr>Sequential Logic: Concept</vt:lpstr>
      <vt:lpstr>Synchronous vs. Asynchronous</vt:lpstr>
      <vt:lpstr>Synchronous Sequential Circuits: Flip flops as state memory</vt:lpstr>
      <vt:lpstr>Clock Period</vt:lpstr>
      <vt:lpstr>SR Latch (NAND version)</vt:lpstr>
      <vt:lpstr>SR Latch (NAND version)</vt:lpstr>
      <vt:lpstr>SR Latch (NAND version)</vt:lpstr>
      <vt:lpstr>SR Latch (NAND version)</vt:lpstr>
      <vt:lpstr>SR Latch (NAND version)</vt:lpstr>
      <vt:lpstr>Slide 12</vt:lpstr>
      <vt:lpstr>D Latch</vt:lpstr>
      <vt:lpstr>Slide 14</vt:lpstr>
      <vt:lpstr>Flip-Flops</vt:lpstr>
      <vt:lpstr>Master-Slave FF configuration  using SR latches</vt:lpstr>
      <vt:lpstr>Slide 17</vt:lpstr>
      <vt:lpstr>D Flip-Flop</vt:lpstr>
      <vt:lpstr>Slide 19</vt:lpstr>
      <vt:lpstr>D Flip-Flop Timing Parameters</vt:lpstr>
      <vt:lpstr>Sequential Circuit Analysis</vt:lpstr>
      <vt:lpstr>State Table Characteristics</vt:lpstr>
      <vt:lpstr>Example: State Table</vt:lpstr>
      <vt:lpstr>State Diagrams</vt:lpstr>
      <vt:lpstr>Example: State Diagram</vt:lpstr>
      <vt:lpstr>Synthesis Using T Flip-Flops</vt:lpstr>
      <vt:lpstr>Synthesis Using T Flip-Flops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</dc:creator>
  <cp:lastModifiedBy>use</cp:lastModifiedBy>
  <cp:revision>10</cp:revision>
  <dcterms:created xsi:type="dcterms:W3CDTF">2017-05-20T18:40:28Z</dcterms:created>
  <dcterms:modified xsi:type="dcterms:W3CDTF">2017-05-20T20:02:18Z</dcterms:modified>
</cp:coreProperties>
</file>