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2"/>
  </p:notesMasterIdLst>
  <p:sldIdLst>
    <p:sldId id="256" r:id="rId2"/>
    <p:sldId id="258" r:id="rId3"/>
    <p:sldId id="259" r:id="rId4"/>
    <p:sldId id="260" r:id="rId5"/>
    <p:sldId id="262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e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image" Target="../media/image29.e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image" Target="../media/image10.wmf"/><Relationship Id="rId7" Type="http://schemas.openxmlformats.org/officeDocument/2006/relationships/image" Target="../media/image14.wmf"/><Relationship Id="rId2" Type="http://schemas.openxmlformats.org/officeDocument/2006/relationships/image" Target="../media/image9.wmf"/><Relationship Id="rId1" Type="http://schemas.openxmlformats.org/officeDocument/2006/relationships/image" Target="../media/image8.emf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Relationship Id="rId9" Type="http://schemas.openxmlformats.org/officeDocument/2006/relationships/image" Target="../media/image1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image" Target="../media/image22.emf"/><Relationship Id="rId1" Type="http://schemas.openxmlformats.org/officeDocument/2006/relationships/image" Target="../media/image21.e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image" Target="../media/image25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7F2DF0-39FF-4F8E-815D-9560728EA962}" type="datetimeFigureOut">
              <a:rPr lang="en-US" smtClean="0"/>
              <a:pPr/>
              <a:t>5/14/2017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DEB0BD-C63E-452F-BD07-C51D1BB9534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Princess Sumaya University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4241 - Digital Logic Design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Dr. Bassam Kahhaleh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C1E336-FC0F-4209-A88B-1A0BBB6E4C74}" type="slidenum">
              <a:rPr lang="en-US"/>
              <a:pPr/>
              <a:t>2</a:t>
            </a:fld>
            <a:endParaRPr lang="en-US"/>
          </a:p>
        </p:txBody>
      </p:sp>
      <p:sp>
        <p:nvSpPr>
          <p:cNvPr id="547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7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Princess Sumaya University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4241 - Digital Logic Design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Dr. Bassam Kahhaleh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6DCCD3-D31E-4236-8DB7-935735CC83A3}" type="slidenum">
              <a:rPr lang="en-US"/>
              <a:pPr/>
              <a:t>13</a:t>
            </a:fld>
            <a:endParaRPr lang="en-US"/>
          </a:p>
        </p:txBody>
      </p:sp>
      <p:sp>
        <p:nvSpPr>
          <p:cNvPr id="587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7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Princess Sumaya University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4241 - Digital Logic Design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Dr. Bassam Kahhaleh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6101E8-083A-4CC1-A372-78069B7A6EE1}" type="slidenum">
              <a:rPr lang="en-US"/>
              <a:pPr/>
              <a:t>14</a:t>
            </a:fld>
            <a:endParaRPr lang="en-US"/>
          </a:p>
        </p:txBody>
      </p:sp>
      <p:sp>
        <p:nvSpPr>
          <p:cNvPr id="588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8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Princess Sumaya University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4241 - Digital Logic Design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Dr. Bassam Kahhaleh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E0499A-1575-4751-8898-464F718F8B05}" type="slidenum">
              <a:rPr lang="en-US"/>
              <a:pPr/>
              <a:t>15</a:t>
            </a:fld>
            <a:endParaRPr lang="en-US"/>
          </a:p>
        </p:txBody>
      </p:sp>
      <p:sp>
        <p:nvSpPr>
          <p:cNvPr id="589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9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Princess Sumaya University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4241 - Digital Logic Design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Dr. Bassam Kahhaleh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131B5F-11DC-4FD6-A984-9D8DEC3571C4}" type="slidenum">
              <a:rPr lang="en-US"/>
              <a:pPr/>
              <a:t>16</a:t>
            </a:fld>
            <a:endParaRPr lang="en-US"/>
          </a:p>
        </p:txBody>
      </p:sp>
      <p:sp>
        <p:nvSpPr>
          <p:cNvPr id="590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0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Princess Sumaya University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4241 - Digital Logic Design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Dr. Bassam Kahhaleh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4CB0E7-2366-4434-BC0E-E66932492127}" type="slidenum">
              <a:rPr lang="en-US"/>
              <a:pPr/>
              <a:t>17</a:t>
            </a:fld>
            <a:endParaRPr lang="en-US"/>
          </a:p>
        </p:txBody>
      </p:sp>
      <p:sp>
        <p:nvSpPr>
          <p:cNvPr id="592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2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Princess Sumaya University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4241 - Digital Logic Design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Dr. Bassam Kahhaleh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8D748E-4ADB-46D5-BCCC-C7FE55CE53ED}" type="slidenum">
              <a:rPr lang="en-US"/>
              <a:pPr/>
              <a:t>18</a:t>
            </a:fld>
            <a:endParaRPr lang="en-US"/>
          </a:p>
        </p:txBody>
      </p:sp>
      <p:sp>
        <p:nvSpPr>
          <p:cNvPr id="595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5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Princess Sumaya University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4241 - Digital Logic Design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Dr. Bassam Kahhaleh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B6A31B-236F-4281-858F-6130B0EC69B9}" type="slidenum">
              <a:rPr lang="en-US"/>
              <a:pPr/>
              <a:t>19</a:t>
            </a:fld>
            <a:endParaRPr lang="en-US"/>
          </a:p>
        </p:txBody>
      </p:sp>
      <p:sp>
        <p:nvSpPr>
          <p:cNvPr id="596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6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Princess Sumaya University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4241 - Digital Logic Design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Dr. Bassam Kahhaleh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D0478F-A4CD-4A90-BAE3-63D880D4EED1}" type="slidenum">
              <a:rPr lang="en-US"/>
              <a:pPr/>
              <a:t>20</a:t>
            </a:fld>
            <a:endParaRPr lang="en-US"/>
          </a:p>
        </p:txBody>
      </p:sp>
      <p:sp>
        <p:nvSpPr>
          <p:cNvPr id="602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2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Princess Sumaya University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4241 - Digital Logic Design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Dr. Bassam Kahhaleh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A0FB0C-9435-4502-9B55-F629E07D2833}" type="slidenum">
              <a:rPr lang="en-US"/>
              <a:pPr/>
              <a:t>5</a:t>
            </a:fld>
            <a:endParaRPr lang="en-US"/>
          </a:p>
        </p:txBody>
      </p:sp>
      <p:sp>
        <p:nvSpPr>
          <p:cNvPr id="579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9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Princess Sumaya University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4241 - Digital Logic Design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Dr. Bassam Kahhaleh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B5B7AC-19F2-41D9-8CC5-C0B3F71A1185}" type="slidenum">
              <a:rPr lang="en-US"/>
              <a:pPr/>
              <a:t>6</a:t>
            </a:fld>
            <a:endParaRPr lang="en-US"/>
          </a:p>
        </p:txBody>
      </p:sp>
      <p:sp>
        <p:nvSpPr>
          <p:cNvPr id="580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0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Princess Sumaya University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4241 - Digital Logic Design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Dr. Bassam Kahhaleh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0BD5E6-B0B4-42CF-BDF7-E0951B253B6D}" type="slidenum">
              <a:rPr lang="en-US"/>
              <a:pPr/>
              <a:t>7</a:t>
            </a:fld>
            <a:endParaRPr lang="en-US"/>
          </a:p>
        </p:txBody>
      </p:sp>
      <p:sp>
        <p:nvSpPr>
          <p:cNvPr id="581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1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Princess Sumaya University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4241 - Digital Logic Design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Dr. Bassam Kahhaleh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F6EB51-1A47-4BE8-93D6-104986E4168C}" type="slidenum">
              <a:rPr lang="en-US"/>
              <a:pPr/>
              <a:t>8</a:t>
            </a:fld>
            <a:endParaRPr lang="en-US"/>
          </a:p>
        </p:txBody>
      </p:sp>
      <p:sp>
        <p:nvSpPr>
          <p:cNvPr id="582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2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Princess Sumaya University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4241 - Digital Logic Design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Dr. Bassam Kahhaleh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66F31B-5DC8-43AE-BBA1-5499D4267775}" type="slidenum">
              <a:rPr lang="en-US"/>
              <a:pPr/>
              <a:t>9</a:t>
            </a:fld>
            <a:endParaRPr lang="en-US"/>
          </a:p>
        </p:txBody>
      </p:sp>
      <p:sp>
        <p:nvSpPr>
          <p:cNvPr id="583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Princess Sumaya University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4241 - Digital Logic Design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Dr. Bassam Kahhaleh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D78196-9012-46E7-90C3-CAAB02A154B5}" type="slidenum">
              <a:rPr lang="en-US"/>
              <a:pPr/>
              <a:t>10</a:t>
            </a:fld>
            <a:endParaRPr lang="en-US"/>
          </a:p>
        </p:txBody>
      </p:sp>
      <p:sp>
        <p:nvSpPr>
          <p:cNvPr id="584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4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Princess Sumaya University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4241 - Digital Logic Design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Dr. Bassam Kahhaleh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5A557E-4C5C-44AA-9F65-BD31BDD50583}" type="slidenum">
              <a:rPr lang="en-US"/>
              <a:pPr/>
              <a:t>11</a:t>
            </a:fld>
            <a:endParaRPr lang="en-US"/>
          </a:p>
        </p:txBody>
      </p:sp>
      <p:sp>
        <p:nvSpPr>
          <p:cNvPr id="585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5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Princess Sumaya University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4241 - Digital Logic Design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Dr. Bassam Kahhaleh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54925E-23B0-4D14-90D2-0F03D003A862}" type="slidenum">
              <a:rPr lang="en-US"/>
              <a:pPr/>
              <a:t>12</a:t>
            </a:fld>
            <a:endParaRPr lang="en-US"/>
          </a:p>
        </p:txBody>
      </p:sp>
      <p:sp>
        <p:nvSpPr>
          <p:cNvPr id="586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6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82BBB-517D-48E9-B49A-7BA7B0637589}" type="datetime1">
              <a:rPr lang="en-US" smtClean="0"/>
              <a:t>5/14/2017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Faisal Yousef Alzyoud</a:t>
            </a:r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BF7C56D-6C84-4CC6-83B3-50DDEFA96C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16A2C-A71B-4CA9-8D86-4E9B2FBCF2E4}" type="datetime1">
              <a:rPr lang="en-US" smtClean="0"/>
              <a:t>5/14/2017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Faisal Yousef Alzyoud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7C56D-6C84-4CC6-83B3-50DDEFA96C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3F4CA-24EA-47BA-B478-0D18B81C3DF5}" type="datetime1">
              <a:rPr lang="en-US" smtClean="0"/>
              <a:t>5/14/2017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Faisal Yousef Alzyoud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7C56D-6C84-4CC6-83B3-50DDEFA96C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75C1D-AC84-405F-BBED-BFB365AADB23}" type="datetime1">
              <a:rPr lang="en-US" smtClean="0"/>
              <a:t>5/14/2017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r>
              <a:rPr lang="en-US" smtClean="0"/>
              <a:t>Dr. Faisal Yousef Alzyoud</a:t>
            </a:r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BF7C56D-6C84-4CC6-83B3-50DDEFA96C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8080B-2941-48CA-BF9B-ED67BDE54DB0}" type="datetime1">
              <a:rPr lang="en-US" smtClean="0"/>
              <a:t>5/14/2017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Faisal Yousef Alzyoud</a:t>
            </a:r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7C56D-6C84-4CC6-83B3-50DDEFA96CB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B31EA-AC9B-4AB5-814F-49A0F488B6BF}" type="datetime1">
              <a:rPr lang="en-US" smtClean="0"/>
              <a:t>5/14/2017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Faisal Yousef Alzyoud</a:t>
            </a:r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7C56D-6C84-4CC6-83B3-50DDEFA96C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12287-2752-46FE-BCD0-F9A64CD66CB0}" type="datetime1">
              <a:rPr lang="en-US" smtClean="0"/>
              <a:t>5/14/2017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Faisal Yousef Alzyoud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4BF7C56D-6C84-4CC6-83B3-50DDEFA96CB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CA848-8A37-49E9-8448-8F22FCAF0A0B}" type="datetime1">
              <a:rPr lang="en-US" smtClean="0"/>
              <a:t>5/14/2017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Faisal Yousef Alzyoud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7C56D-6C84-4CC6-83B3-50DDEFA96C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77DE2-9AF3-4744-95DA-9B3FDCBF8D81}" type="datetime1">
              <a:rPr lang="en-US" smtClean="0"/>
              <a:t>5/14/2017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Faisal Yousef Alzyoud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7C56D-6C84-4CC6-83B3-50DDEFA96C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B259D-F7FC-4F40-94A1-A42D5BF972ED}" type="datetime1">
              <a:rPr lang="en-US" smtClean="0"/>
              <a:t>5/14/2017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Faisal Yousef Alzyoud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7C56D-6C84-4CC6-83B3-50DDEFA96C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1D584-CB31-4393-8D46-BB3A18A62912}" type="datetime1">
              <a:rPr lang="en-US" smtClean="0"/>
              <a:t>5/14/2017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Faisal Yousef Alzyoud</a:t>
            </a:r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7C56D-6C84-4CC6-83B3-50DDEFA96CB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B57311E-E035-4259-BD61-D52C458974E2}" type="datetime1">
              <a:rPr lang="en-US" smtClean="0"/>
              <a:t>5/14/2017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r>
              <a:rPr lang="en-US" smtClean="0"/>
              <a:t>Dr. Faisal Yousef Alzyoud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BF7C56D-6C84-4CC6-83B3-50DDEFA96CB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17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19.bin"/><Relationship Id="rId4" Type="http://schemas.openxmlformats.org/officeDocument/2006/relationships/oleObject" Target="../embeddings/oleObject18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13" Type="http://schemas.openxmlformats.org/officeDocument/2006/relationships/oleObject" Target="../embeddings/oleObject29.bin"/><Relationship Id="rId3" Type="http://schemas.openxmlformats.org/officeDocument/2006/relationships/notesSlide" Target="../notesSlides/notesSlide9.xml"/><Relationship Id="rId7" Type="http://schemas.openxmlformats.org/officeDocument/2006/relationships/oleObject" Target="../embeddings/oleObject23.bin"/><Relationship Id="rId12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2.bin"/><Relationship Id="rId11" Type="http://schemas.openxmlformats.org/officeDocument/2006/relationships/oleObject" Target="../embeddings/oleObject27.bin"/><Relationship Id="rId5" Type="http://schemas.openxmlformats.org/officeDocument/2006/relationships/oleObject" Target="../embeddings/oleObject21.bin"/><Relationship Id="rId15" Type="http://schemas.openxmlformats.org/officeDocument/2006/relationships/oleObject" Target="../embeddings/oleObject31.bin"/><Relationship Id="rId10" Type="http://schemas.openxmlformats.org/officeDocument/2006/relationships/oleObject" Target="../embeddings/oleObject26.bin"/><Relationship Id="rId4" Type="http://schemas.openxmlformats.org/officeDocument/2006/relationships/oleObject" Target="../embeddings/oleObject20.bin"/><Relationship Id="rId9" Type="http://schemas.openxmlformats.org/officeDocument/2006/relationships/oleObject" Target="../embeddings/oleObject25.bin"/><Relationship Id="rId14" Type="http://schemas.openxmlformats.org/officeDocument/2006/relationships/oleObject" Target="../embeddings/oleObject30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33.bin"/><Relationship Id="rId4" Type="http://schemas.openxmlformats.org/officeDocument/2006/relationships/oleObject" Target="../embeddings/oleObject32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oleObject" Target="../embeddings/oleObject35.bin"/><Relationship Id="rId4" Type="http://schemas.openxmlformats.org/officeDocument/2006/relationships/oleObject" Target="../embeddings/oleObject34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oleObject" Target="../embeddings/oleObject37.bin"/><Relationship Id="rId4" Type="http://schemas.openxmlformats.org/officeDocument/2006/relationships/oleObject" Target="../embeddings/oleObject36.bin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9.bin"/><Relationship Id="rId12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8.bin"/><Relationship Id="rId11" Type="http://schemas.openxmlformats.org/officeDocument/2006/relationships/oleObject" Target="../embeddings/oleObject13.bin"/><Relationship Id="rId5" Type="http://schemas.openxmlformats.org/officeDocument/2006/relationships/oleObject" Target="../embeddings/oleObject7.bin"/><Relationship Id="rId10" Type="http://schemas.openxmlformats.org/officeDocument/2006/relationships/oleObject" Target="../embeddings/oleObject12.bin"/><Relationship Id="rId4" Type="http://schemas.openxmlformats.org/officeDocument/2006/relationships/oleObject" Target="../embeddings/oleObject6.bin"/><Relationship Id="rId9" Type="http://schemas.openxmlformats.org/officeDocument/2006/relationships/oleObject" Target="../embeddings/oleObject11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15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1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5334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>
                <a:solidFill>
                  <a:srgbClr val="0070C0"/>
                </a:solidFill>
              </a:rPr>
              <a:t>Combinational Logic Functions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1219200"/>
            <a:ext cx="8686800" cy="4860925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Multi-bit Signals and Functions</a:t>
            </a:r>
            <a:endParaRPr lang="en-US" sz="24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q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Most non-trivial digital logic functions have inputs/outputs with more than 2 values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BCD in/out; need 4 bits per each digit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q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Therefore a multi-bit output function is really composed of many single-bit functions, each a function of all input bits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 (A) = (F3, F2, F1, F0) where each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is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f(A3, A2, A1, A0)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q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multi-bit signal is known as a VECTOR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Output is function of input only</a:t>
            </a:r>
          </a:p>
          <a:p>
            <a:pPr marL="808038" lvl="1" indent="-276225">
              <a:buFont typeface="Times New Roman" pitchFamily="18" charset="0"/>
              <a:buNone/>
            </a:pPr>
            <a:r>
              <a:rPr lang="en-US" dirty="0" smtClean="0"/>
              <a:t>i.e. no feedback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8A8A4-26BF-412C-871F-C72DE896145D}" type="datetime1">
              <a:rPr lang="en-US" smtClean="0"/>
              <a:t>5/14/2017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7C56D-6C84-4CC6-83B3-50DDEFA96CBD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Faisal Yousef Alzyoud</a:t>
            </a:r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7C305-FF0F-4CE8-9E05-C8FB12413B21}" type="slidenum">
              <a:rPr lang="en-US"/>
              <a:pPr/>
              <a:t>10</a:t>
            </a:fld>
            <a:r>
              <a:rPr lang="en-US"/>
              <a:t> / 65</a:t>
            </a:r>
          </a:p>
        </p:txBody>
      </p:sp>
      <p:sp>
        <p:nvSpPr>
          <p:cNvPr id="51405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686800" cy="5334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rgbClr val="00B050"/>
                </a:solidFill>
              </a:rPr>
              <a:t>Decoders</a:t>
            </a:r>
          </a:p>
        </p:txBody>
      </p:sp>
      <p:sp>
        <p:nvSpPr>
          <p:cNvPr id="514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089025"/>
            <a:ext cx="8280400" cy="477838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en-US" dirty="0"/>
              <a:t>Active-High / Active-Low</a:t>
            </a:r>
          </a:p>
        </p:txBody>
      </p:sp>
      <p:graphicFrame>
        <p:nvGraphicFramePr>
          <p:cNvPr id="514078" name="Group 30"/>
          <p:cNvGraphicFramePr>
            <a:graphicFrameLocks noGrp="1"/>
          </p:cNvGraphicFramePr>
          <p:nvPr/>
        </p:nvGraphicFramePr>
        <p:xfrm>
          <a:off x="792163" y="1808163"/>
          <a:ext cx="2700337" cy="2159000"/>
        </p:xfrm>
        <a:graphic>
          <a:graphicData uri="http://schemas.openxmlformats.org/drawingml/2006/table">
            <a:tbl>
              <a:tblPr/>
              <a:tblGrid>
                <a:gridCol w="900112"/>
                <a:gridCol w="1800225"/>
              </a:tblGrid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I</a:t>
                      </a:r>
                      <a:r>
                        <a:rPr kumimoji="0" lang="en-US" sz="2400" b="1" i="1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I</a:t>
                      </a:r>
                      <a:r>
                        <a:rPr kumimoji="0" lang="en-US" sz="2400" b="1" i="1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r>
                        <a:rPr kumimoji="0" lang="en-US" sz="2400" b="1" i="1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Y</a:t>
                      </a:r>
                      <a:r>
                        <a:rPr kumimoji="0" lang="en-US" sz="2400" b="1" i="1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Y</a:t>
                      </a:r>
                      <a:r>
                        <a:rPr kumimoji="0" lang="en-US" sz="2400" b="1" i="1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Y</a:t>
                      </a:r>
                      <a:r>
                        <a:rPr kumimoji="0" lang="en-US" sz="2400" b="1" i="1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0  0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0   0   0   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0  1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0   0   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  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1  0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   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  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0   0</a:t>
                      </a:r>
                    </a:p>
                  </a:txBody>
                  <a:tcPr marL="0" marR="0" marT="0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1  1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 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0   0   0</a:t>
                      </a:r>
                    </a:p>
                  </a:txBody>
                  <a:tcPr marL="0" marR="0" marT="0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14079" name="Group 31"/>
          <p:cNvGraphicFramePr>
            <a:graphicFrameLocks noGrp="1"/>
          </p:cNvGraphicFramePr>
          <p:nvPr/>
        </p:nvGraphicFramePr>
        <p:xfrm>
          <a:off x="4032250" y="1808163"/>
          <a:ext cx="2700338" cy="2159000"/>
        </p:xfrm>
        <a:graphic>
          <a:graphicData uri="http://schemas.openxmlformats.org/drawingml/2006/table">
            <a:tbl>
              <a:tblPr/>
              <a:tblGrid>
                <a:gridCol w="900113"/>
                <a:gridCol w="1800225"/>
              </a:tblGrid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I</a:t>
                      </a:r>
                      <a:r>
                        <a:rPr kumimoji="0" lang="en-US" sz="2400" b="1" i="1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I</a:t>
                      </a:r>
                      <a:r>
                        <a:rPr kumimoji="0" lang="en-US" sz="2400" b="1" i="1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r>
                        <a:rPr kumimoji="0" lang="en-US" sz="2400" b="1" i="1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Y</a:t>
                      </a:r>
                      <a:r>
                        <a:rPr kumimoji="0" lang="en-US" sz="2400" b="1" i="1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Y</a:t>
                      </a:r>
                      <a:r>
                        <a:rPr kumimoji="0" lang="en-US" sz="2400" b="1" i="1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Y</a:t>
                      </a:r>
                      <a:r>
                        <a:rPr kumimoji="0" lang="en-US" sz="2400" b="1" i="1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0  0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1   1   1   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0  1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1   1   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   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1  0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  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   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1   1</a:t>
                      </a:r>
                    </a:p>
                  </a:txBody>
                  <a:tcPr marL="0" marR="0" marT="0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1  1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  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1   1   1</a:t>
                      </a:r>
                    </a:p>
                  </a:txBody>
                  <a:tcPr marL="0" marR="0" marT="0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" name="Group 65"/>
          <p:cNvGrpSpPr>
            <a:grpSpLocks/>
          </p:cNvGrpSpPr>
          <p:nvPr/>
        </p:nvGrpSpPr>
        <p:grpSpPr bwMode="auto">
          <a:xfrm>
            <a:off x="792163" y="4329113"/>
            <a:ext cx="2354262" cy="1800225"/>
            <a:chOff x="499" y="2614"/>
            <a:chExt cx="1483" cy="1134"/>
          </a:xfrm>
        </p:grpSpPr>
        <p:sp>
          <p:nvSpPr>
            <p:cNvPr id="514104" name="AutoShape 56"/>
            <p:cNvSpPr>
              <a:spLocks noChangeArrowheads="1"/>
            </p:cNvSpPr>
            <p:nvPr/>
          </p:nvSpPr>
          <p:spPr bwMode="auto">
            <a:xfrm flipH="1" flipV="1">
              <a:off x="726" y="2614"/>
              <a:ext cx="907" cy="1134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28575" algn="ctr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vert="eaVert" wrap="none" lIns="0" tIns="0" rIns="0" bIns="0" anchor="ctr" anchorCtr="1"/>
            <a:lstStyle/>
            <a:p>
              <a:r>
                <a:rPr lang="en-US" sz="2400" b="1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  <a:t>Binary</a:t>
              </a:r>
              <a:br>
                <a:rPr lang="en-US" sz="2400" b="1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</a:br>
              <a:r>
                <a:rPr lang="en-US" sz="2400" b="1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  <a:t>Decoder</a:t>
              </a:r>
            </a:p>
          </p:txBody>
        </p:sp>
        <p:sp>
          <p:nvSpPr>
            <p:cNvPr id="514105" name="Line 57"/>
            <p:cNvSpPr>
              <a:spLocks noChangeShapeType="1"/>
            </p:cNvSpPr>
            <p:nvPr/>
          </p:nvSpPr>
          <p:spPr bwMode="auto">
            <a:xfrm>
              <a:off x="499" y="2954"/>
              <a:ext cx="227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514106" name="Line 58"/>
            <p:cNvSpPr>
              <a:spLocks noChangeShapeType="1"/>
            </p:cNvSpPr>
            <p:nvPr/>
          </p:nvSpPr>
          <p:spPr bwMode="auto">
            <a:xfrm>
              <a:off x="499" y="3407"/>
              <a:ext cx="227" cy="1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514107" name="Text Box 59"/>
            <p:cNvSpPr txBox="1">
              <a:spLocks noChangeArrowheads="1"/>
            </p:cNvSpPr>
            <p:nvPr/>
          </p:nvSpPr>
          <p:spPr bwMode="auto">
            <a:xfrm>
              <a:off x="726" y="2831"/>
              <a:ext cx="226" cy="690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400" b="1" i="1" baseline="-2500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i="1"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sz="2400" b="1" i="1" baseline="-25000">
                  <a:latin typeface="Times New Roman" pitchFamily="18" charset="0"/>
                  <a:cs typeface="Times New Roman" pitchFamily="18" charset="0"/>
                </a:rPr>
                <a:t>1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</a:pPr>
              <a:endParaRPr lang="en-US" sz="2400" b="1" i="1">
                <a:latin typeface="Times New Roman" pitchFamily="18" charset="0"/>
                <a:cs typeface="Times New Roman" pitchFamily="18" charset="0"/>
              </a:endParaRPr>
            </a:p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400" b="1" i="1"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sz="2400" b="1" i="1" baseline="-25000">
                  <a:latin typeface="Times New Roman" pitchFamily="18" charset="0"/>
                  <a:cs typeface="Times New Roman" pitchFamily="18" charset="0"/>
                </a:rPr>
                <a:t>0</a:t>
              </a:r>
            </a:p>
          </p:txBody>
        </p:sp>
        <p:sp>
          <p:nvSpPr>
            <p:cNvPr id="514108" name="Line 60"/>
            <p:cNvSpPr>
              <a:spLocks noChangeShapeType="1"/>
            </p:cNvSpPr>
            <p:nvPr/>
          </p:nvSpPr>
          <p:spPr bwMode="auto">
            <a:xfrm>
              <a:off x="1641" y="2841"/>
              <a:ext cx="341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514109" name="Text Box 61"/>
            <p:cNvSpPr txBox="1">
              <a:spLocks noChangeArrowheads="1"/>
            </p:cNvSpPr>
            <p:nvPr/>
          </p:nvSpPr>
          <p:spPr bwMode="auto">
            <a:xfrm>
              <a:off x="1406" y="2674"/>
              <a:ext cx="226" cy="920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400" b="1" i="1" baseline="-2500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i="1">
                  <a:latin typeface="Times New Roman" pitchFamily="18" charset="0"/>
                  <a:cs typeface="Times New Roman" pitchFamily="18" charset="0"/>
                </a:rPr>
                <a:t>Y</a:t>
              </a:r>
              <a:r>
                <a:rPr lang="en-US" sz="2400" b="1" i="1" baseline="-25000">
                  <a:latin typeface="Times New Roman" pitchFamily="18" charset="0"/>
                  <a:cs typeface="Times New Roman" pitchFamily="18" charset="0"/>
                </a:rPr>
                <a:t>3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400" b="1" i="1">
                  <a:latin typeface="Times New Roman" pitchFamily="18" charset="0"/>
                  <a:cs typeface="Times New Roman" pitchFamily="18" charset="0"/>
                </a:rPr>
                <a:t>Y</a:t>
              </a:r>
              <a:r>
                <a:rPr lang="en-US" sz="2400" b="1" i="1" baseline="-25000">
                  <a:latin typeface="Times New Roman" pitchFamily="18" charset="0"/>
                  <a:cs typeface="Times New Roman" pitchFamily="18" charset="0"/>
                </a:rPr>
                <a:t>2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400" b="1" i="1" baseline="-2500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i="1">
                  <a:latin typeface="Times New Roman" pitchFamily="18" charset="0"/>
                  <a:cs typeface="Times New Roman" pitchFamily="18" charset="0"/>
                </a:rPr>
                <a:t>Y</a:t>
              </a:r>
              <a:r>
                <a:rPr lang="en-US" sz="2400" b="1" i="1" baseline="-25000">
                  <a:latin typeface="Times New Roman" pitchFamily="18" charset="0"/>
                  <a:cs typeface="Times New Roman" pitchFamily="18" charset="0"/>
                </a:rPr>
                <a:t>1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400" b="1" i="1">
                  <a:latin typeface="Times New Roman" pitchFamily="18" charset="0"/>
                  <a:cs typeface="Times New Roman" pitchFamily="18" charset="0"/>
                </a:rPr>
                <a:t>Y</a:t>
              </a:r>
              <a:r>
                <a:rPr lang="en-US" sz="2400" b="1" i="1" baseline="-25000">
                  <a:latin typeface="Times New Roman" pitchFamily="18" charset="0"/>
                  <a:cs typeface="Times New Roman" pitchFamily="18" charset="0"/>
                </a:rPr>
                <a:t>0</a:t>
              </a:r>
            </a:p>
          </p:txBody>
        </p:sp>
        <p:sp>
          <p:nvSpPr>
            <p:cNvPr id="514110" name="Line 62"/>
            <p:cNvSpPr>
              <a:spLocks noChangeShapeType="1"/>
            </p:cNvSpPr>
            <p:nvPr/>
          </p:nvSpPr>
          <p:spPr bwMode="auto">
            <a:xfrm>
              <a:off x="1641" y="3067"/>
              <a:ext cx="341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514111" name="Line 63"/>
            <p:cNvSpPr>
              <a:spLocks noChangeShapeType="1"/>
            </p:cNvSpPr>
            <p:nvPr/>
          </p:nvSpPr>
          <p:spPr bwMode="auto">
            <a:xfrm>
              <a:off x="1641" y="3293"/>
              <a:ext cx="341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514112" name="Line 64"/>
            <p:cNvSpPr>
              <a:spLocks noChangeShapeType="1"/>
            </p:cNvSpPr>
            <p:nvPr/>
          </p:nvSpPr>
          <p:spPr bwMode="auto">
            <a:xfrm>
              <a:off x="1641" y="3519"/>
              <a:ext cx="341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</p:grpSp>
      <p:graphicFrame>
        <p:nvGraphicFramePr>
          <p:cNvPr id="514114" name="Object 66"/>
          <p:cNvGraphicFramePr>
            <a:graphicFrameLocks noChangeAspect="1"/>
          </p:cNvGraphicFramePr>
          <p:nvPr/>
        </p:nvGraphicFramePr>
        <p:xfrm>
          <a:off x="6192838" y="3429000"/>
          <a:ext cx="2698750" cy="2654300"/>
        </p:xfrm>
        <a:graphic>
          <a:graphicData uri="http://schemas.openxmlformats.org/presentationml/2006/ole">
            <p:oleObj spid="_x0000_s29698" name="Visio" r:id="rId4" imgW="2026798" imgH="1994367" progId="Visio.Drawing.11">
              <p:embed/>
            </p:oleObj>
          </a:graphicData>
        </a:graphic>
      </p:graphicFrame>
      <p:grpSp>
        <p:nvGrpSpPr>
          <p:cNvPr id="3" name="Group 88"/>
          <p:cNvGrpSpPr>
            <a:grpSpLocks/>
          </p:cNvGrpSpPr>
          <p:nvPr/>
        </p:nvGrpSpPr>
        <p:grpSpPr bwMode="auto">
          <a:xfrm>
            <a:off x="3671888" y="4329113"/>
            <a:ext cx="2354262" cy="1800225"/>
            <a:chOff x="2313" y="2727"/>
            <a:chExt cx="1483" cy="1134"/>
          </a:xfrm>
        </p:grpSpPr>
        <p:grpSp>
          <p:nvGrpSpPr>
            <p:cNvPr id="4" name="Group 67"/>
            <p:cNvGrpSpPr>
              <a:grpSpLocks/>
            </p:cNvGrpSpPr>
            <p:nvPr/>
          </p:nvGrpSpPr>
          <p:grpSpPr bwMode="auto">
            <a:xfrm>
              <a:off x="2313" y="2727"/>
              <a:ext cx="1483" cy="1134"/>
              <a:chOff x="499" y="2614"/>
              <a:chExt cx="1483" cy="1134"/>
            </a:xfrm>
          </p:grpSpPr>
          <p:sp>
            <p:nvSpPr>
              <p:cNvPr id="514116" name="AutoShape 68"/>
              <p:cNvSpPr>
                <a:spLocks noChangeArrowheads="1"/>
              </p:cNvSpPr>
              <p:nvPr/>
            </p:nvSpPr>
            <p:spPr bwMode="auto">
              <a:xfrm flipH="1" flipV="1">
                <a:off x="726" y="2614"/>
                <a:ext cx="907" cy="1134"/>
              </a:xfrm>
              <a:prstGeom prst="roundRect">
                <a:avLst>
                  <a:gd name="adj" fmla="val 16667"/>
                </a:avLst>
              </a:prstGeom>
              <a:solidFill>
                <a:srgbClr val="FFFF00"/>
              </a:solidFill>
              <a:ln w="28575" algn="ctr">
                <a:solidFill>
                  <a:srgbClr val="008000"/>
                </a:solidFill>
                <a:round/>
                <a:headEnd/>
                <a:tailEnd/>
              </a:ln>
              <a:effectLst/>
            </p:spPr>
            <p:txBody>
              <a:bodyPr vert="eaVert" wrap="none" lIns="0" tIns="0" rIns="0" bIns="0" anchor="ctr" anchorCtr="1"/>
              <a:lstStyle/>
              <a:p>
                <a:r>
                  <a:rPr lang="en-US" sz="2400" b="1">
                    <a:solidFill>
                      <a:schemeClr val="accent1"/>
                    </a:solidFill>
                    <a:latin typeface="Times New Roman" pitchFamily="18" charset="0"/>
                    <a:cs typeface="Times New Roman" pitchFamily="18" charset="0"/>
                  </a:rPr>
                  <a:t>Binary</a:t>
                </a:r>
                <a:br>
                  <a:rPr lang="en-US" sz="2400" b="1">
                    <a:solidFill>
                      <a:schemeClr val="accent1"/>
                    </a:solidFill>
                    <a:latin typeface="Times New Roman" pitchFamily="18" charset="0"/>
                    <a:cs typeface="Times New Roman" pitchFamily="18" charset="0"/>
                  </a:rPr>
                </a:br>
                <a:r>
                  <a:rPr lang="en-US" sz="2400" b="1">
                    <a:solidFill>
                      <a:schemeClr val="accent1"/>
                    </a:solidFill>
                    <a:latin typeface="Times New Roman" pitchFamily="18" charset="0"/>
                    <a:cs typeface="Times New Roman" pitchFamily="18" charset="0"/>
                  </a:rPr>
                  <a:t>Decoder</a:t>
                </a:r>
              </a:p>
            </p:txBody>
          </p:sp>
          <p:sp>
            <p:nvSpPr>
              <p:cNvPr id="514117" name="Line 69"/>
              <p:cNvSpPr>
                <a:spLocks noChangeShapeType="1"/>
              </p:cNvSpPr>
              <p:nvPr/>
            </p:nvSpPr>
            <p:spPr bwMode="auto">
              <a:xfrm>
                <a:off x="499" y="2954"/>
                <a:ext cx="227" cy="0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14118" name="Line 70"/>
              <p:cNvSpPr>
                <a:spLocks noChangeShapeType="1"/>
              </p:cNvSpPr>
              <p:nvPr/>
            </p:nvSpPr>
            <p:spPr bwMode="auto">
              <a:xfrm>
                <a:off x="499" y="3407"/>
                <a:ext cx="227" cy="1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14119" name="Text Box 71"/>
              <p:cNvSpPr txBox="1">
                <a:spLocks noChangeArrowheads="1"/>
              </p:cNvSpPr>
              <p:nvPr/>
            </p:nvSpPr>
            <p:spPr bwMode="auto">
              <a:xfrm>
                <a:off x="726" y="2831"/>
                <a:ext cx="226" cy="690"/>
              </a:xfrm>
              <a:prstGeom prst="rect">
                <a:avLst/>
              </a:prstGeom>
              <a:noFill/>
              <a:ln w="28575" algn="ctr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 sz="2400" b="1" i="1" baseline="-2500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b="1" i="1">
                    <a:latin typeface="Times New Roman" pitchFamily="18" charset="0"/>
                    <a:cs typeface="Times New Roman" pitchFamily="18" charset="0"/>
                  </a:rPr>
                  <a:t>I</a:t>
                </a:r>
                <a:r>
                  <a:rPr lang="en-US" sz="2400" b="1" i="1" baseline="-25000">
                    <a:latin typeface="Times New Roman" pitchFamily="18" charset="0"/>
                    <a:cs typeface="Times New Roman" pitchFamily="18" charset="0"/>
                  </a:rPr>
                  <a:t>1</a:t>
                </a:r>
              </a:p>
              <a:p>
                <a:pPr>
                  <a:lnSpc>
                    <a:spcPct val="100000"/>
                  </a:lnSpc>
                  <a:spcBef>
                    <a:spcPct val="0"/>
                  </a:spcBef>
                </a:pPr>
                <a:endParaRPr lang="en-US" sz="2400" b="1" i="1"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 sz="2400" b="1" i="1">
                    <a:latin typeface="Times New Roman" pitchFamily="18" charset="0"/>
                    <a:cs typeface="Times New Roman" pitchFamily="18" charset="0"/>
                  </a:rPr>
                  <a:t>I</a:t>
                </a:r>
                <a:r>
                  <a:rPr lang="en-US" sz="2400" b="1" i="1" baseline="-25000">
                    <a:latin typeface="Times New Roman" pitchFamily="18" charset="0"/>
                    <a:cs typeface="Times New Roman" pitchFamily="18" charset="0"/>
                  </a:rPr>
                  <a:t>0</a:t>
                </a:r>
              </a:p>
            </p:txBody>
          </p:sp>
          <p:sp>
            <p:nvSpPr>
              <p:cNvPr id="514120" name="Line 72"/>
              <p:cNvSpPr>
                <a:spLocks noChangeShapeType="1"/>
              </p:cNvSpPr>
              <p:nvPr/>
            </p:nvSpPr>
            <p:spPr bwMode="auto">
              <a:xfrm>
                <a:off x="1641" y="2841"/>
                <a:ext cx="341" cy="0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14121" name="Text Box 73"/>
              <p:cNvSpPr txBox="1">
                <a:spLocks noChangeArrowheads="1"/>
              </p:cNvSpPr>
              <p:nvPr/>
            </p:nvSpPr>
            <p:spPr bwMode="auto">
              <a:xfrm>
                <a:off x="1406" y="2674"/>
                <a:ext cx="226" cy="920"/>
              </a:xfrm>
              <a:prstGeom prst="rect">
                <a:avLst/>
              </a:prstGeom>
              <a:noFill/>
              <a:ln w="28575" algn="ctr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 sz="2400" b="1" i="1" baseline="-2500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b="1" i="1">
                    <a:latin typeface="Times New Roman" pitchFamily="18" charset="0"/>
                    <a:cs typeface="Times New Roman" pitchFamily="18" charset="0"/>
                  </a:rPr>
                  <a:t>Y</a:t>
                </a:r>
                <a:r>
                  <a:rPr lang="en-US" sz="2400" b="1" i="1" baseline="-25000">
                    <a:latin typeface="Times New Roman" pitchFamily="18" charset="0"/>
                    <a:cs typeface="Times New Roman" pitchFamily="18" charset="0"/>
                  </a:rPr>
                  <a:t>3</a:t>
                </a:r>
              </a:p>
              <a:p>
                <a:pPr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 sz="2400" b="1" i="1">
                    <a:latin typeface="Times New Roman" pitchFamily="18" charset="0"/>
                    <a:cs typeface="Times New Roman" pitchFamily="18" charset="0"/>
                  </a:rPr>
                  <a:t>Y</a:t>
                </a:r>
                <a:r>
                  <a:rPr lang="en-US" sz="2400" b="1" i="1" baseline="-25000">
                    <a:latin typeface="Times New Roman" pitchFamily="18" charset="0"/>
                    <a:cs typeface="Times New Roman" pitchFamily="18" charset="0"/>
                  </a:rPr>
                  <a:t>2</a:t>
                </a:r>
              </a:p>
              <a:p>
                <a:pPr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 sz="2400" b="1" i="1" baseline="-2500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b="1" i="1">
                    <a:latin typeface="Times New Roman" pitchFamily="18" charset="0"/>
                    <a:cs typeface="Times New Roman" pitchFamily="18" charset="0"/>
                  </a:rPr>
                  <a:t>Y</a:t>
                </a:r>
                <a:r>
                  <a:rPr lang="en-US" sz="2400" b="1" i="1" baseline="-25000">
                    <a:latin typeface="Times New Roman" pitchFamily="18" charset="0"/>
                    <a:cs typeface="Times New Roman" pitchFamily="18" charset="0"/>
                  </a:rPr>
                  <a:t>1</a:t>
                </a:r>
              </a:p>
              <a:p>
                <a:pPr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 sz="2400" b="1" i="1">
                    <a:latin typeface="Times New Roman" pitchFamily="18" charset="0"/>
                    <a:cs typeface="Times New Roman" pitchFamily="18" charset="0"/>
                  </a:rPr>
                  <a:t>Y</a:t>
                </a:r>
                <a:r>
                  <a:rPr lang="en-US" sz="2400" b="1" i="1" baseline="-25000">
                    <a:latin typeface="Times New Roman" pitchFamily="18" charset="0"/>
                    <a:cs typeface="Times New Roman" pitchFamily="18" charset="0"/>
                  </a:rPr>
                  <a:t>0</a:t>
                </a:r>
              </a:p>
            </p:txBody>
          </p:sp>
          <p:sp>
            <p:nvSpPr>
              <p:cNvPr id="514122" name="Line 74"/>
              <p:cNvSpPr>
                <a:spLocks noChangeShapeType="1"/>
              </p:cNvSpPr>
              <p:nvPr/>
            </p:nvSpPr>
            <p:spPr bwMode="auto">
              <a:xfrm>
                <a:off x="1641" y="3067"/>
                <a:ext cx="341" cy="0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14123" name="Line 75"/>
              <p:cNvSpPr>
                <a:spLocks noChangeShapeType="1"/>
              </p:cNvSpPr>
              <p:nvPr/>
            </p:nvSpPr>
            <p:spPr bwMode="auto">
              <a:xfrm>
                <a:off x="1641" y="3293"/>
                <a:ext cx="341" cy="0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14124" name="Line 76"/>
              <p:cNvSpPr>
                <a:spLocks noChangeShapeType="1"/>
              </p:cNvSpPr>
              <p:nvPr/>
            </p:nvSpPr>
            <p:spPr bwMode="auto">
              <a:xfrm>
                <a:off x="1641" y="3519"/>
                <a:ext cx="341" cy="0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514125" name="Oval 77"/>
            <p:cNvSpPr>
              <a:spLocks noChangeAspect="1" noChangeArrowheads="1"/>
            </p:cNvSpPr>
            <p:nvPr/>
          </p:nvSpPr>
          <p:spPr bwMode="auto">
            <a:xfrm>
              <a:off x="3463" y="2920"/>
              <a:ext cx="68" cy="68"/>
            </a:xfrm>
            <a:prstGeom prst="ellipse">
              <a:avLst/>
            </a:prstGeom>
            <a:solidFill>
              <a:schemeClr val="bg1"/>
            </a:solidFill>
            <a:ln w="2857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>
              <a:spAutoFit/>
            </a:bodyPr>
            <a:lstStyle/>
            <a:p>
              <a:endParaRPr lang="en-US"/>
            </a:p>
          </p:txBody>
        </p:sp>
        <p:sp>
          <p:nvSpPr>
            <p:cNvPr id="514126" name="Oval 78"/>
            <p:cNvSpPr>
              <a:spLocks noChangeAspect="1" noChangeArrowheads="1"/>
            </p:cNvSpPr>
            <p:nvPr/>
          </p:nvSpPr>
          <p:spPr bwMode="auto">
            <a:xfrm>
              <a:off x="3463" y="3145"/>
              <a:ext cx="68" cy="68"/>
            </a:xfrm>
            <a:prstGeom prst="ellipse">
              <a:avLst/>
            </a:prstGeom>
            <a:solidFill>
              <a:schemeClr val="bg1"/>
            </a:solidFill>
            <a:ln w="2857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>
              <a:spAutoFit/>
            </a:bodyPr>
            <a:lstStyle/>
            <a:p>
              <a:endParaRPr lang="en-US"/>
            </a:p>
          </p:txBody>
        </p:sp>
        <p:sp>
          <p:nvSpPr>
            <p:cNvPr id="514127" name="Oval 79"/>
            <p:cNvSpPr>
              <a:spLocks noChangeAspect="1" noChangeArrowheads="1"/>
            </p:cNvSpPr>
            <p:nvPr/>
          </p:nvSpPr>
          <p:spPr bwMode="auto">
            <a:xfrm>
              <a:off x="3463" y="3372"/>
              <a:ext cx="68" cy="68"/>
            </a:xfrm>
            <a:prstGeom prst="ellipse">
              <a:avLst/>
            </a:prstGeom>
            <a:solidFill>
              <a:schemeClr val="bg1"/>
            </a:solidFill>
            <a:ln w="2857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>
              <a:spAutoFit/>
            </a:bodyPr>
            <a:lstStyle/>
            <a:p>
              <a:endParaRPr lang="en-US"/>
            </a:p>
          </p:txBody>
        </p:sp>
        <p:sp>
          <p:nvSpPr>
            <p:cNvPr id="514128" name="Oval 80"/>
            <p:cNvSpPr>
              <a:spLocks noChangeAspect="1" noChangeArrowheads="1"/>
            </p:cNvSpPr>
            <p:nvPr/>
          </p:nvSpPr>
          <p:spPr bwMode="auto">
            <a:xfrm>
              <a:off x="3463" y="3597"/>
              <a:ext cx="68" cy="68"/>
            </a:xfrm>
            <a:prstGeom prst="ellipse">
              <a:avLst/>
            </a:prstGeom>
            <a:solidFill>
              <a:schemeClr val="bg1"/>
            </a:solidFill>
            <a:ln w="2857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>
              <a:spAutoFit/>
            </a:bodyPr>
            <a:lstStyle/>
            <a:p>
              <a:endParaRPr lang="en-US"/>
            </a:p>
          </p:txBody>
        </p:sp>
        <p:sp>
          <p:nvSpPr>
            <p:cNvPr id="514129" name="Line 81"/>
            <p:cNvSpPr>
              <a:spLocks noChangeShapeType="1"/>
            </p:cNvSpPr>
            <p:nvPr/>
          </p:nvSpPr>
          <p:spPr bwMode="auto">
            <a:xfrm>
              <a:off x="3279" y="2817"/>
              <a:ext cx="11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514130" name="Line 82"/>
            <p:cNvSpPr>
              <a:spLocks noChangeShapeType="1"/>
            </p:cNvSpPr>
            <p:nvPr/>
          </p:nvSpPr>
          <p:spPr bwMode="auto">
            <a:xfrm>
              <a:off x="3267" y="3049"/>
              <a:ext cx="11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514131" name="Line 83"/>
            <p:cNvSpPr>
              <a:spLocks noChangeShapeType="1"/>
            </p:cNvSpPr>
            <p:nvPr/>
          </p:nvSpPr>
          <p:spPr bwMode="auto">
            <a:xfrm>
              <a:off x="3279" y="3277"/>
              <a:ext cx="11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514132" name="Line 84"/>
            <p:cNvSpPr>
              <a:spLocks noChangeShapeType="1"/>
            </p:cNvSpPr>
            <p:nvPr/>
          </p:nvSpPr>
          <p:spPr bwMode="auto">
            <a:xfrm>
              <a:off x="3261" y="3506"/>
              <a:ext cx="11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</p:grpSp>
      <p:sp>
        <p:nvSpPr>
          <p:cNvPr id="38" name="Date Placeholder 3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24D9C-0CC4-4DD1-B328-54F06C2FCA9C}" type="datetime1">
              <a:rPr lang="en-US" smtClean="0"/>
              <a:t>5/14/2017</a:t>
            </a:fld>
            <a:endParaRPr lang="en-US"/>
          </a:p>
        </p:txBody>
      </p:sp>
      <p:sp>
        <p:nvSpPr>
          <p:cNvPr id="39" name="Footer Placeholder 3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Faisal Yousef Alzyoud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4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514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514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14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4E347-C94E-44C6-817A-7CF3D8530725}" type="slidenum">
              <a:rPr lang="en-US"/>
              <a:pPr/>
              <a:t>11</a:t>
            </a:fld>
            <a:r>
              <a:rPr lang="en-US"/>
              <a:t> / 65</a:t>
            </a:r>
          </a:p>
        </p:txBody>
      </p:sp>
      <p:sp>
        <p:nvSpPr>
          <p:cNvPr id="515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686800" cy="6096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rgbClr val="00B050"/>
                </a:solidFill>
              </a:rPr>
              <a:t>Implementation Using Decoders</a:t>
            </a:r>
          </a:p>
        </p:txBody>
      </p:sp>
      <p:sp>
        <p:nvSpPr>
          <p:cNvPr id="515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89025"/>
            <a:ext cx="8483600" cy="4325938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sz="2800" dirty="0"/>
              <a:t>Each output is a </a:t>
            </a:r>
            <a:r>
              <a:rPr lang="en-US" sz="2800" dirty="0" err="1"/>
              <a:t>minterm</a:t>
            </a:r>
            <a:endParaRPr lang="en-US" sz="2800" dirty="0"/>
          </a:p>
          <a:p>
            <a:pPr>
              <a:buFont typeface="Wingdings" pitchFamily="2" charset="2"/>
              <a:buChar char="q"/>
            </a:pPr>
            <a:r>
              <a:rPr lang="en-US" sz="2800" dirty="0"/>
              <a:t>All </a:t>
            </a:r>
            <a:r>
              <a:rPr lang="en-US" sz="2800" dirty="0" err="1"/>
              <a:t>minterms</a:t>
            </a:r>
            <a:r>
              <a:rPr lang="en-US" sz="2800" dirty="0"/>
              <a:t> are produced</a:t>
            </a:r>
          </a:p>
          <a:p>
            <a:pPr>
              <a:buFont typeface="Wingdings" pitchFamily="2" charset="2"/>
              <a:buChar char="q"/>
            </a:pPr>
            <a:r>
              <a:rPr lang="en-US" sz="2800" dirty="0"/>
              <a:t>Sum the required </a:t>
            </a:r>
            <a:r>
              <a:rPr lang="en-US" sz="2800" dirty="0" err="1"/>
              <a:t>minterms</a:t>
            </a:r>
            <a:endParaRPr lang="en-US" sz="2800" dirty="0"/>
          </a:p>
          <a:p>
            <a:pPr>
              <a:buFont typeface="Wingdings" pitchFamily="2" charset="2"/>
              <a:buNone/>
            </a:pPr>
            <a:endParaRPr lang="en-US" dirty="0">
              <a:solidFill>
                <a:schemeClr val="tx1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en-US" sz="2800" dirty="0">
                <a:solidFill>
                  <a:schemeClr val="tx1"/>
                </a:solidFill>
              </a:rPr>
              <a:t>Example: </a:t>
            </a:r>
            <a:r>
              <a:rPr lang="en-US" sz="2800" dirty="0">
                <a:solidFill>
                  <a:srgbClr val="CC00CC"/>
                </a:solidFill>
              </a:rPr>
              <a:t>Full Adder</a:t>
            </a:r>
          </a:p>
          <a:p>
            <a:pPr>
              <a:buFont typeface="Wingdings" pitchFamily="2" charset="2"/>
              <a:buNone/>
            </a:pPr>
            <a:r>
              <a:rPr lang="en-US" sz="2800" i="1" dirty="0">
                <a:solidFill>
                  <a:schemeClr val="tx1"/>
                </a:solidFill>
              </a:rPr>
              <a:t>S</a:t>
            </a:r>
            <a:r>
              <a:rPr lang="en-US" sz="2800" dirty="0">
                <a:solidFill>
                  <a:schemeClr val="tx1"/>
                </a:solidFill>
              </a:rPr>
              <a:t>(</a:t>
            </a:r>
            <a:r>
              <a:rPr lang="en-US" sz="2800" i="1" dirty="0">
                <a:solidFill>
                  <a:schemeClr val="tx1"/>
                </a:solidFill>
              </a:rPr>
              <a:t>x</a:t>
            </a:r>
            <a:r>
              <a:rPr lang="en-US" sz="2800" dirty="0">
                <a:solidFill>
                  <a:schemeClr val="tx1"/>
                </a:solidFill>
              </a:rPr>
              <a:t>, </a:t>
            </a:r>
            <a:r>
              <a:rPr lang="en-US" sz="2800" i="1" dirty="0">
                <a:solidFill>
                  <a:schemeClr val="tx1"/>
                </a:solidFill>
              </a:rPr>
              <a:t>y</a:t>
            </a:r>
            <a:r>
              <a:rPr lang="en-US" sz="2800" dirty="0">
                <a:solidFill>
                  <a:schemeClr val="tx1"/>
                </a:solidFill>
              </a:rPr>
              <a:t>, </a:t>
            </a:r>
            <a:r>
              <a:rPr lang="en-US" sz="2800" i="1" dirty="0">
                <a:solidFill>
                  <a:schemeClr val="tx1"/>
                </a:solidFill>
              </a:rPr>
              <a:t>z</a:t>
            </a:r>
            <a:r>
              <a:rPr lang="en-US" sz="2800" dirty="0">
                <a:solidFill>
                  <a:schemeClr val="tx1"/>
                </a:solidFill>
              </a:rPr>
              <a:t>) = ∑(1, 2, 4, 7)</a:t>
            </a:r>
          </a:p>
          <a:p>
            <a:pPr>
              <a:buFont typeface="Wingdings" pitchFamily="2" charset="2"/>
              <a:buNone/>
            </a:pPr>
            <a:r>
              <a:rPr lang="en-US" sz="2800" i="1" dirty="0">
                <a:solidFill>
                  <a:schemeClr val="tx1"/>
                </a:solidFill>
              </a:rPr>
              <a:t>C</a:t>
            </a:r>
            <a:r>
              <a:rPr lang="en-US" sz="2800" dirty="0">
                <a:solidFill>
                  <a:schemeClr val="tx1"/>
                </a:solidFill>
              </a:rPr>
              <a:t>(</a:t>
            </a:r>
            <a:r>
              <a:rPr lang="en-US" sz="2800" i="1" dirty="0">
                <a:solidFill>
                  <a:schemeClr val="tx1"/>
                </a:solidFill>
              </a:rPr>
              <a:t>x</a:t>
            </a:r>
            <a:r>
              <a:rPr lang="en-US" sz="2800" dirty="0">
                <a:solidFill>
                  <a:schemeClr val="tx1"/>
                </a:solidFill>
              </a:rPr>
              <a:t>, </a:t>
            </a:r>
            <a:r>
              <a:rPr lang="en-US" sz="2800" i="1" dirty="0">
                <a:solidFill>
                  <a:schemeClr val="tx1"/>
                </a:solidFill>
              </a:rPr>
              <a:t>y</a:t>
            </a:r>
            <a:r>
              <a:rPr lang="en-US" sz="2800" dirty="0">
                <a:solidFill>
                  <a:schemeClr val="tx1"/>
                </a:solidFill>
              </a:rPr>
              <a:t>, </a:t>
            </a:r>
            <a:r>
              <a:rPr lang="en-US" sz="2800" i="1" dirty="0">
                <a:solidFill>
                  <a:schemeClr val="tx1"/>
                </a:solidFill>
              </a:rPr>
              <a:t>z</a:t>
            </a:r>
            <a:r>
              <a:rPr lang="en-US" sz="2800" dirty="0">
                <a:solidFill>
                  <a:schemeClr val="tx1"/>
                </a:solidFill>
              </a:rPr>
              <a:t>) = ∑(3, 5, 6, 7)</a:t>
            </a: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4267200" y="1676400"/>
            <a:ext cx="4876800" cy="3733800"/>
            <a:chOff x="2993" y="913"/>
            <a:chExt cx="2268" cy="2495"/>
          </a:xfrm>
        </p:grpSpPr>
        <p:sp>
          <p:nvSpPr>
            <p:cNvPr id="515077" name="AutoShape 5"/>
            <p:cNvSpPr>
              <a:spLocks noChangeArrowheads="1"/>
            </p:cNvSpPr>
            <p:nvPr/>
          </p:nvSpPr>
          <p:spPr bwMode="auto">
            <a:xfrm flipH="1" flipV="1">
              <a:off x="3447" y="1253"/>
              <a:ext cx="681" cy="2155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28575" algn="ctr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rot="10800000" vert="eaVert" wrap="none" lIns="0" tIns="0" rIns="0" bIns="0" anchor="ctr" anchorCtr="1"/>
            <a:lstStyle/>
            <a:p>
              <a:endParaRPr lang="en-US" sz="2400" b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15078" name="Line 6"/>
            <p:cNvSpPr>
              <a:spLocks noChangeShapeType="1"/>
            </p:cNvSpPr>
            <p:nvPr/>
          </p:nvSpPr>
          <p:spPr bwMode="auto">
            <a:xfrm>
              <a:off x="3221" y="2160"/>
              <a:ext cx="227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515079" name="Line 7"/>
            <p:cNvSpPr>
              <a:spLocks noChangeShapeType="1"/>
            </p:cNvSpPr>
            <p:nvPr/>
          </p:nvSpPr>
          <p:spPr bwMode="auto">
            <a:xfrm>
              <a:off x="3221" y="2614"/>
              <a:ext cx="227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515080" name="Text Box 8"/>
            <p:cNvSpPr txBox="1">
              <a:spLocks noChangeArrowheads="1"/>
            </p:cNvSpPr>
            <p:nvPr/>
          </p:nvSpPr>
          <p:spPr bwMode="auto">
            <a:xfrm>
              <a:off x="3448" y="2037"/>
              <a:ext cx="226" cy="690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400" b="1" i="1" baseline="-250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i="1" dirty="0"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sz="2400" b="1" i="1" baseline="-25000" dirty="0">
                  <a:latin typeface="Times New Roman" pitchFamily="18" charset="0"/>
                  <a:cs typeface="Times New Roman" pitchFamily="18" charset="0"/>
                </a:rPr>
                <a:t>2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400" b="1" i="1" dirty="0"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sz="2400" b="1" i="1" baseline="-25000" dirty="0">
                  <a:latin typeface="Times New Roman" pitchFamily="18" charset="0"/>
                  <a:cs typeface="Times New Roman" pitchFamily="18" charset="0"/>
                </a:rPr>
                <a:t>1</a:t>
              </a:r>
              <a:endParaRPr lang="en-US" sz="2400" b="1" i="1" dirty="0">
                <a:latin typeface="Times New Roman" pitchFamily="18" charset="0"/>
                <a:cs typeface="Times New Roman" pitchFamily="18" charset="0"/>
              </a:endParaRPr>
            </a:p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400" b="1" i="1" dirty="0"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sz="2400" b="1" i="1" baseline="-25000" dirty="0">
                  <a:latin typeface="Times New Roman" pitchFamily="18" charset="0"/>
                  <a:cs typeface="Times New Roman" pitchFamily="18" charset="0"/>
                </a:rPr>
                <a:t>0</a:t>
              </a:r>
            </a:p>
          </p:txBody>
        </p:sp>
        <p:sp>
          <p:nvSpPr>
            <p:cNvPr id="515081" name="Line 9"/>
            <p:cNvSpPr>
              <a:spLocks noChangeShapeType="1"/>
            </p:cNvSpPr>
            <p:nvPr/>
          </p:nvSpPr>
          <p:spPr bwMode="auto">
            <a:xfrm>
              <a:off x="4128" y="1593"/>
              <a:ext cx="1133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515082" name="Text Box 10"/>
            <p:cNvSpPr txBox="1">
              <a:spLocks noChangeArrowheads="1"/>
            </p:cNvSpPr>
            <p:nvPr/>
          </p:nvSpPr>
          <p:spPr bwMode="auto">
            <a:xfrm>
              <a:off x="3893" y="1366"/>
              <a:ext cx="226" cy="1840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400" b="1" i="1" baseline="-250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i="1" dirty="0">
                  <a:latin typeface="Times New Roman" pitchFamily="18" charset="0"/>
                  <a:cs typeface="Times New Roman" pitchFamily="18" charset="0"/>
                </a:rPr>
                <a:t>Y</a:t>
              </a:r>
              <a:r>
                <a:rPr lang="en-US" sz="2400" b="1" i="1" baseline="-25000" dirty="0">
                  <a:latin typeface="Times New Roman" pitchFamily="18" charset="0"/>
                  <a:cs typeface="Times New Roman" pitchFamily="18" charset="0"/>
                </a:rPr>
                <a:t>7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400" b="1" i="1" dirty="0">
                  <a:latin typeface="Times New Roman" pitchFamily="18" charset="0"/>
                  <a:cs typeface="Times New Roman" pitchFamily="18" charset="0"/>
                </a:rPr>
                <a:t>Y</a:t>
              </a:r>
              <a:r>
                <a:rPr lang="en-US" sz="2400" b="1" i="1" baseline="-25000" dirty="0">
                  <a:latin typeface="Times New Roman" pitchFamily="18" charset="0"/>
                  <a:cs typeface="Times New Roman" pitchFamily="18" charset="0"/>
                </a:rPr>
                <a:t>6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400" b="1" i="1" baseline="-250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i="1" dirty="0">
                  <a:latin typeface="Times New Roman" pitchFamily="18" charset="0"/>
                  <a:cs typeface="Times New Roman" pitchFamily="18" charset="0"/>
                </a:rPr>
                <a:t>Y</a:t>
              </a:r>
              <a:r>
                <a:rPr lang="en-US" sz="2400" b="1" i="1" baseline="-25000" dirty="0">
                  <a:latin typeface="Times New Roman" pitchFamily="18" charset="0"/>
                  <a:cs typeface="Times New Roman" pitchFamily="18" charset="0"/>
                </a:rPr>
                <a:t>5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400" b="1" i="1" dirty="0">
                  <a:latin typeface="Times New Roman" pitchFamily="18" charset="0"/>
                  <a:cs typeface="Times New Roman" pitchFamily="18" charset="0"/>
                </a:rPr>
                <a:t>Y</a:t>
              </a:r>
              <a:r>
                <a:rPr lang="en-US" sz="2400" b="1" i="1" baseline="-25000" dirty="0">
                  <a:latin typeface="Times New Roman" pitchFamily="18" charset="0"/>
                  <a:cs typeface="Times New Roman" pitchFamily="18" charset="0"/>
                </a:rPr>
                <a:t>4 </a:t>
              </a:r>
              <a:r>
                <a:rPr lang="en-US" sz="2400" b="1" i="1" dirty="0">
                  <a:latin typeface="Times New Roman" pitchFamily="18" charset="0"/>
                  <a:cs typeface="Times New Roman" pitchFamily="18" charset="0"/>
                </a:rPr>
                <a:t>Y</a:t>
              </a:r>
              <a:r>
                <a:rPr lang="en-US" sz="2400" b="1" i="1" baseline="-25000" dirty="0">
                  <a:latin typeface="Times New Roman" pitchFamily="18" charset="0"/>
                  <a:cs typeface="Times New Roman" pitchFamily="18" charset="0"/>
                </a:rPr>
                <a:t>3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400" b="1" i="1" dirty="0">
                  <a:latin typeface="Times New Roman" pitchFamily="18" charset="0"/>
                  <a:cs typeface="Times New Roman" pitchFamily="18" charset="0"/>
                </a:rPr>
                <a:t>Y</a:t>
              </a:r>
              <a:r>
                <a:rPr lang="en-US" sz="2400" b="1" i="1" baseline="-25000" dirty="0">
                  <a:latin typeface="Times New Roman" pitchFamily="18" charset="0"/>
                  <a:cs typeface="Times New Roman" pitchFamily="18" charset="0"/>
                </a:rPr>
                <a:t>2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400" b="1" i="1" baseline="-250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i="1" dirty="0">
                  <a:latin typeface="Times New Roman" pitchFamily="18" charset="0"/>
                  <a:cs typeface="Times New Roman" pitchFamily="18" charset="0"/>
                </a:rPr>
                <a:t>Y</a:t>
              </a:r>
              <a:r>
                <a:rPr lang="en-US" sz="2400" b="1" i="1" baseline="-25000" dirty="0">
                  <a:latin typeface="Times New Roman" pitchFamily="18" charset="0"/>
                  <a:cs typeface="Times New Roman" pitchFamily="18" charset="0"/>
                </a:rPr>
                <a:t>1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400" b="1" i="1" dirty="0">
                  <a:latin typeface="Times New Roman" pitchFamily="18" charset="0"/>
                  <a:cs typeface="Times New Roman" pitchFamily="18" charset="0"/>
                </a:rPr>
                <a:t>Y</a:t>
              </a:r>
              <a:r>
                <a:rPr lang="en-US" sz="2400" b="1" i="1" baseline="-25000" dirty="0">
                  <a:latin typeface="Times New Roman" pitchFamily="18" charset="0"/>
                  <a:cs typeface="Times New Roman" pitchFamily="18" charset="0"/>
                </a:rPr>
                <a:t>0</a:t>
              </a:r>
            </a:p>
          </p:txBody>
        </p:sp>
        <p:sp>
          <p:nvSpPr>
            <p:cNvPr id="515083" name="Line 11"/>
            <p:cNvSpPr>
              <a:spLocks noChangeShapeType="1"/>
            </p:cNvSpPr>
            <p:nvPr/>
          </p:nvSpPr>
          <p:spPr bwMode="auto">
            <a:xfrm>
              <a:off x="4128" y="1820"/>
              <a:ext cx="1133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515084" name="Line 12"/>
            <p:cNvSpPr>
              <a:spLocks noChangeShapeType="1"/>
            </p:cNvSpPr>
            <p:nvPr/>
          </p:nvSpPr>
          <p:spPr bwMode="auto">
            <a:xfrm>
              <a:off x="4128" y="2047"/>
              <a:ext cx="1133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515085" name="Line 13"/>
            <p:cNvSpPr>
              <a:spLocks noChangeShapeType="1"/>
            </p:cNvSpPr>
            <p:nvPr/>
          </p:nvSpPr>
          <p:spPr bwMode="auto">
            <a:xfrm flipV="1">
              <a:off x="4128" y="2273"/>
              <a:ext cx="1133" cy="1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515086" name="Line 14"/>
            <p:cNvSpPr>
              <a:spLocks noChangeShapeType="1"/>
            </p:cNvSpPr>
            <p:nvPr/>
          </p:nvSpPr>
          <p:spPr bwMode="auto">
            <a:xfrm>
              <a:off x="3221" y="2387"/>
              <a:ext cx="227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515087" name="Line 15"/>
            <p:cNvSpPr>
              <a:spLocks noChangeShapeType="1"/>
            </p:cNvSpPr>
            <p:nvPr/>
          </p:nvSpPr>
          <p:spPr bwMode="auto">
            <a:xfrm>
              <a:off x="4128" y="2500"/>
              <a:ext cx="1133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515088" name="Line 16"/>
            <p:cNvSpPr>
              <a:spLocks noChangeShapeType="1"/>
            </p:cNvSpPr>
            <p:nvPr/>
          </p:nvSpPr>
          <p:spPr bwMode="auto">
            <a:xfrm>
              <a:off x="4128" y="2726"/>
              <a:ext cx="1133" cy="1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515089" name="Line 17"/>
            <p:cNvSpPr>
              <a:spLocks noChangeShapeType="1"/>
            </p:cNvSpPr>
            <p:nvPr/>
          </p:nvSpPr>
          <p:spPr bwMode="auto">
            <a:xfrm>
              <a:off x="4128" y="2952"/>
              <a:ext cx="1133" cy="2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515090" name="Line 18"/>
            <p:cNvSpPr>
              <a:spLocks noChangeShapeType="1"/>
            </p:cNvSpPr>
            <p:nvPr/>
          </p:nvSpPr>
          <p:spPr bwMode="auto">
            <a:xfrm>
              <a:off x="4128" y="3178"/>
              <a:ext cx="1133" cy="3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515093" name="Rectangle 21"/>
            <p:cNvSpPr>
              <a:spLocks noChangeArrowheads="1"/>
            </p:cNvSpPr>
            <p:nvPr/>
          </p:nvSpPr>
          <p:spPr bwMode="auto">
            <a:xfrm>
              <a:off x="3447" y="913"/>
              <a:ext cx="680" cy="308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lnSpc>
                  <a:spcPct val="80000"/>
                </a:lnSpc>
                <a:spcBef>
                  <a:spcPct val="0"/>
                </a:spcBef>
              </a:pPr>
              <a:r>
                <a:rPr lang="en-US" sz="2000" b="1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  <a:t>Binary</a:t>
              </a:r>
              <a:br>
                <a:rPr lang="en-US" sz="2000" b="1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</a:br>
              <a:r>
                <a:rPr lang="en-US" sz="2000" b="1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  <a:t>Decoder</a:t>
              </a:r>
            </a:p>
          </p:txBody>
        </p:sp>
        <p:sp>
          <p:nvSpPr>
            <p:cNvPr id="515094" name="Text Box 22"/>
            <p:cNvSpPr txBox="1">
              <a:spLocks noChangeArrowheads="1"/>
            </p:cNvSpPr>
            <p:nvPr/>
          </p:nvSpPr>
          <p:spPr bwMode="auto">
            <a:xfrm>
              <a:off x="2993" y="1999"/>
              <a:ext cx="226" cy="690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400" b="1" i="1" baseline="-250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i="1" dirty="0">
                  <a:latin typeface="Times New Roman" pitchFamily="18" charset="0"/>
                  <a:cs typeface="Times New Roman" pitchFamily="18" charset="0"/>
                </a:rPr>
                <a:t>x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400" b="1" i="1" dirty="0">
                  <a:latin typeface="Times New Roman" pitchFamily="18" charset="0"/>
                  <a:cs typeface="Times New Roman" pitchFamily="18" charset="0"/>
                </a:rPr>
                <a:t>y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400" b="1" i="1" dirty="0">
                  <a:latin typeface="Times New Roman" pitchFamily="18" charset="0"/>
                  <a:cs typeface="Times New Roman" pitchFamily="18" charset="0"/>
                </a:rPr>
                <a:t>z</a:t>
              </a:r>
            </a:p>
          </p:txBody>
        </p:sp>
      </p:grpSp>
      <p:grpSp>
        <p:nvGrpSpPr>
          <p:cNvPr id="3" name="Group 35"/>
          <p:cNvGrpSpPr>
            <a:grpSpLocks/>
          </p:cNvGrpSpPr>
          <p:nvPr/>
        </p:nvGrpSpPr>
        <p:grpSpPr bwMode="auto">
          <a:xfrm>
            <a:off x="6732588" y="2667000"/>
            <a:ext cx="1439862" cy="4002088"/>
            <a:chOff x="4241" y="1588"/>
            <a:chExt cx="907" cy="2613"/>
          </a:xfrm>
        </p:grpSpPr>
        <p:graphicFrame>
          <p:nvGraphicFramePr>
            <p:cNvPr id="515091" name="Object 19"/>
            <p:cNvGraphicFramePr>
              <a:graphicFrameLocks noChangeAspect="1"/>
            </p:cNvGraphicFramePr>
            <p:nvPr/>
          </p:nvGraphicFramePr>
          <p:xfrm>
            <a:off x="4241" y="3407"/>
            <a:ext cx="453" cy="431"/>
          </p:xfrm>
          <a:graphic>
            <a:graphicData uri="http://schemas.openxmlformats.org/presentationml/2006/ole">
              <p:oleObj spid="_x0000_s30722" name="Visio" r:id="rId4" imgW="259933" imgH="324551" progId="Visio.Drawing.11">
                <p:embed/>
              </p:oleObj>
            </a:graphicData>
          </a:graphic>
        </p:graphicFrame>
        <p:graphicFrame>
          <p:nvGraphicFramePr>
            <p:cNvPr id="515092" name="Object 20"/>
            <p:cNvGraphicFramePr>
              <a:graphicFrameLocks noChangeAspect="1"/>
            </p:cNvGraphicFramePr>
            <p:nvPr/>
          </p:nvGraphicFramePr>
          <p:xfrm>
            <a:off x="4695" y="3407"/>
            <a:ext cx="453" cy="431"/>
          </p:xfrm>
          <a:graphic>
            <a:graphicData uri="http://schemas.openxmlformats.org/presentationml/2006/ole">
              <p:oleObj spid="_x0000_s30723" name="Visio" r:id="rId5" imgW="259933" imgH="324551" progId="Visio.Drawing.11">
                <p:embed/>
              </p:oleObj>
            </a:graphicData>
          </a:graphic>
        </p:graphicFrame>
        <p:sp>
          <p:nvSpPr>
            <p:cNvPr id="515095" name="Line 23"/>
            <p:cNvSpPr>
              <a:spLocks noChangeShapeType="1"/>
            </p:cNvSpPr>
            <p:nvPr/>
          </p:nvSpPr>
          <p:spPr bwMode="auto">
            <a:xfrm flipV="1">
              <a:off x="4354" y="2954"/>
              <a:ext cx="0" cy="513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515096" name="Line 24"/>
            <p:cNvSpPr>
              <a:spLocks noChangeShapeType="1"/>
            </p:cNvSpPr>
            <p:nvPr/>
          </p:nvSpPr>
          <p:spPr bwMode="auto">
            <a:xfrm flipV="1">
              <a:off x="4431" y="2720"/>
              <a:ext cx="0" cy="762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515097" name="Line 25"/>
            <p:cNvSpPr>
              <a:spLocks noChangeShapeType="1"/>
            </p:cNvSpPr>
            <p:nvPr/>
          </p:nvSpPr>
          <p:spPr bwMode="auto">
            <a:xfrm flipV="1">
              <a:off x="4580" y="1591"/>
              <a:ext cx="0" cy="1872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515098" name="Line 26"/>
            <p:cNvSpPr>
              <a:spLocks noChangeShapeType="1"/>
            </p:cNvSpPr>
            <p:nvPr/>
          </p:nvSpPr>
          <p:spPr bwMode="auto">
            <a:xfrm flipV="1">
              <a:off x="4506" y="2269"/>
              <a:ext cx="0" cy="1212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515099" name="Line 27"/>
            <p:cNvSpPr>
              <a:spLocks noChangeShapeType="1"/>
            </p:cNvSpPr>
            <p:nvPr/>
          </p:nvSpPr>
          <p:spPr bwMode="auto">
            <a:xfrm flipH="1" flipV="1">
              <a:off x="4809" y="2495"/>
              <a:ext cx="0" cy="972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515100" name="Line 28"/>
            <p:cNvSpPr>
              <a:spLocks noChangeShapeType="1"/>
            </p:cNvSpPr>
            <p:nvPr/>
          </p:nvSpPr>
          <p:spPr bwMode="auto">
            <a:xfrm flipV="1">
              <a:off x="4886" y="2036"/>
              <a:ext cx="3" cy="1446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515101" name="Line 29"/>
            <p:cNvSpPr>
              <a:spLocks noChangeShapeType="1"/>
            </p:cNvSpPr>
            <p:nvPr/>
          </p:nvSpPr>
          <p:spPr bwMode="auto">
            <a:xfrm flipV="1">
              <a:off x="5035" y="1588"/>
              <a:ext cx="0" cy="1875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515102" name="Line 30"/>
            <p:cNvSpPr>
              <a:spLocks noChangeShapeType="1"/>
            </p:cNvSpPr>
            <p:nvPr/>
          </p:nvSpPr>
          <p:spPr bwMode="auto">
            <a:xfrm flipV="1">
              <a:off x="4961" y="1813"/>
              <a:ext cx="3" cy="1668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515103" name="Line 31"/>
            <p:cNvSpPr>
              <a:spLocks noChangeShapeType="1"/>
            </p:cNvSpPr>
            <p:nvPr/>
          </p:nvSpPr>
          <p:spPr bwMode="auto">
            <a:xfrm flipH="1" flipV="1">
              <a:off x="4467" y="3802"/>
              <a:ext cx="1" cy="172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515104" name="Line 32"/>
            <p:cNvSpPr>
              <a:spLocks noChangeShapeType="1"/>
            </p:cNvSpPr>
            <p:nvPr/>
          </p:nvSpPr>
          <p:spPr bwMode="auto">
            <a:xfrm flipH="1" flipV="1">
              <a:off x="4921" y="3802"/>
              <a:ext cx="1" cy="172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515105" name="Text Box 33"/>
            <p:cNvSpPr txBox="1">
              <a:spLocks noChangeArrowheads="1"/>
            </p:cNvSpPr>
            <p:nvPr/>
          </p:nvSpPr>
          <p:spPr bwMode="auto">
            <a:xfrm>
              <a:off x="4354" y="3971"/>
              <a:ext cx="680" cy="230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400" b="1" i="1" baseline="-2500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i="1">
                  <a:latin typeface="Times New Roman" pitchFamily="18" charset="0"/>
                  <a:cs typeface="Times New Roman" pitchFamily="18" charset="0"/>
                </a:rPr>
                <a:t>S       C</a:t>
              </a:r>
            </a:p>
          </p:txBody>
        </p:sp>
      </p:grpSp>
      <p:sp>
        <p:nvSpPr>
          <p:cNvPr id="37" name="Date Placeholder 3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1FC6A-16F4-424B-BCEF-2B89A451ADE5}" type="datetime1">
              <a:rPr lang="en-US" smtClean="0"/>
              <a:t>5/14/2017</a:t>
            </a:fld>
            <a:endParaRPr lang="en-US"/>
          </a:p>
        </p:txBody>
      </p:sp>
      <p:sp>
        <p:nvSpPr>
          <p:cNvPr id="38" name="Footer Placeholder 3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Faisal Yousef Alzyoud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5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15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15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515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515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515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CE86D-17F6-413C-997A-EA48A8E93AFA}" type="slidenum">
              <a:rPr lang="en-US"/>
              <a:pPr/>
              <a:t>12</a:t>
            </a:fld>
            <a:r>
              <a:rPr lang="en-US"/>
              <a:t> / 65</a:t>
            </a:r>
          </a:p>
        </p:txBody>
      </p:sp>
      <p:sp>
        <p:nvSpPr>
          <p:cNvPr id="518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686800" cy="6096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rgbClr val="00B050"/>
                </a:solidFill>
              </a:rPr>
              <a:t>Implementation Using Decoders</a:t>
            </a:r>
          </a:p>
        </p:txBody>
      </p:sp>
      <p:grpSp>
        <p:nvGrpSpPr>
          <p:cNvPr id="2" name="Group 98"/>
          <p:cNvGrpSpPr>
            <a:grpSpLocks/>
          </p:cNvGrpSpPr>
          <p:nvPr/>
        </p:nvGrpSpPr>
        <p:grpSpPr bwMode="auto">
          <a:xfrm>
            <a:off x="611188" y="1089025"/>
            <a:ext cx="3600450" cy="5400675"/>
            <a:chOff x="385" y="686"/>
            <a:chExt cx="2268" cy="3402"/>
          </a:xfrm>
        </p:grpSpPr>
        <p:sp>
          <p:nvSpPr>
            <p:cNvPr id="518149" name="AutoShape 5"/>
            <p:cNvSpPr>
              <a:spLocks noChangeArrowheads="1"/>
            </p:cNvSpPr>
            <p:nvPr/>
          </p:nvSpPr>
          <p:spPr bwMode="auto">
            <a:xfrm flipH="1" flipV="1">
              <a:off x="839" y="1026"/>
              <a:ext cx="681" cy="2155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28575" algn="ctr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rot="10800000" vert="eaVert" wrap="none" lIns="0" tIns="0" rIns="0" bIns="0" anchor="ctr" anchorCtr="1"/>
            <a:lstStyle/>
            <a:p>
              <a:endParaRPr lang="en-US" sz="2400" b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18150" name="Line 6"/>
            <p:cNvSpPr>
              <a:spLocks noChangeShapeType="1"/>
            </p:cNvSpPr>
            <p:nvPr/>
          </p:nvSpPr>
          <p:spPr bwMode="auto">
            <a:xfrm>
              <a:off x="613" y="1933"/>
              <a:ext cx="227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518151" name="Line 7"/>
            <p:cNvSpPr>
              <a:spLocks noChangeShapeType="1"/>
            </p:cNvSpPr>
            <p:nvPr/>
          </p:nvSpPr>
          <p:spPr bwMode="auto">
            <a:xfrm>
              <a:off x="613" y="2387"/>
              <a:ext cx="227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518152" name="Text Box 8"/>
            <p:cNvSpPr txBox="1">
              <a:spLocks noChangeArrowheads="1"/>
            </p:cNvSpPr>
            <p:nvPr/>
          </p:nvSpPr>
          <p:spPr bwMode="auto">
            <a:xfrm>
              <a:off x="840" y="1810"/>
              <a:ext cx="226" cy="690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400" b="1" i="1" baseline="-2500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i="1"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sz="2400" b="1" i="1" baseline="-25000">
                  <a:latin typeface="Times New Roman" pitchFamily="18" charset="0"/>
                  <a:cs typeface="Times New Roman" pitchFamily="18" charset="0"/>
                </a:rPr>
                <a:t>2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400" b="1" i="1"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sz="2400" b="1" i="1" baseline="-25000">
                  <a:latin typeface="Times New Roman" pitchFamily="18" charset="0"/>
                  <a:cs typeface="Times New Roman" pitchFamily="18" charset="0"/>
                </a:rPr>
                <a:t>1</a:t>
              </a:r>
              <a:endParaRPr lang="en-US" sz="2400" b="1" i="1">
                <a:latin typeface="Times New Roman" pitchFamily="18" charset="0"/>
                <a:cs typeface="Times New Roman" pitchFamily="18" charset="0"/>
              </a:endParaRPr>
            </a:p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400" b="1" i="1"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sz="2400" b="1" i="1" baseline="-25000">
                  <a:latin typeface="Times New Roman" pitchFamily="18" charset="0"/>
                  <a:cs typeface="Times New Roman" pitchFamily="18" charset="0"/>
                </a:rPr>
                <a:t>0</a:t>
              </a:r>
            </a:p>
          </p:txBody>
        </p:sp>
        <p:sp>
          <p:nvSpPr>
            <p:cNvPr id="518153" name="Line 9"/>
            <p:cNvSpPr>
              <a:spLocks noChangeShapeType="1"/>
            </p:cNvSpPr>
            <p:nvPr/>
          </p:nvSpPr>
          <p:spPr bwMode="auto">
            <a:xfrm>
              <a:off x="1520" y="1366"/>
              <a:ext cx="1133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518154" name="Text Box 10"/>
            <p:cNvSpPr txBox="1">
              <a:spLocks noChangeArrowheads="1"/>
            </p:cNvSpPr>
            <p:nvPr/>
          </p:nvSpPr>
          <p:spPr bwMode="auto">
            <a:xfrm>
              <a:off x="1285" y="1139"/>
              <a:ext cx="226" cy="1840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400" b="1" i="1" baseline="-2500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i="1">
                  <a:latin typeface="Times New Roman" pitchFamily="18" charset="0"/>
                  <a:cs typeface="Times New Roman" pitchFamily="18" charset="0"/>
                </a:rPr>
                <a:t>Y</a:t>
              </a:r>
              <a:r>
                <a:rPr lang="en-US" sz="2400" b="1" i="1" baseline="-25000">
                  <a:latin typeface="Times New Roman" pitchFamily="18" charset="0"/>
                  <a:cs typeface="Times New Roman" pitchFamily="18" charset="0"/>
                </a:rPr>
                <a:t>7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400" b="1" i="1">
                  <a:latin typeface="Times New Roman" pitchFamily="18" charset="0"/>
                  <a:cs typeface="Times New Roman" pitchFamily="18" charset="0"/>
                </a:rPr>
                <a:t>Y</a:t>
              </a:r>
              <a:r>
                <a:rPr lang="en-US" sz="2400" b="1" i="1" baseline="-25000">
                  <a:latin typeface="Times New Roman" pitchFamily="18" charset="0"/>
                  <a:cs typeface="Times New Roman" pitchFamily="18" charset="0"/>
                </a:rPr>
                <a:t>6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400" b="1" i="1" baseline="-2500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i="1">
                  <a:latin typeface="Times New Roman" pitchFamily="18" charset="0"/>
                  <a:cs typeface="Times New Roman" pitchFamily="18" charset="0"/>
                </a:rPr>
                <a:t>Y</a:t>
              </a:r>
              <a:r>
                <a:rPr lang="en-US" sz="2400" b="1" i="1" baseline="-25000">
                  <a:latin typeface="Times New Roman" pitchFamily="18" charset="0"/>
                  <a:cs typeface="Times New Roman" pitchFamily="18" charset="0"/>
                </a:rPr>
                <a:t>5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400" b="1" i="1">
                  <a:latin typeface="Times New Roman" pitchFamily="18" charset="0"/>
                  <a:cs typeface="Times New Roman" pitchFamily="18" charset="0"/>
                </a:rPr>
                <a:t>Y</a:t>
              </a:r>
              <a:r>
                <a:rPr lang="en-US" sz="2400" b="1" i="1" baseline="-25000">
                  <a:latin typeface="Times New Roman" pitchFamily="18" charset="0"/>
                  <a:cs typeface="Times New Roman" pitchFamily="18" charset="0"/>
                </a:rPr>
                <a:t>4 </a:t>
              </a:r>
              <a:r>
                <a:rPr lang="en-US" sz="2400" b="1" i="1">
                  <a:latin typeface="Times New Roman" pitchFamily="18" charset="0"/>
                  <a:cs typeface="Times New Roman" pitchFamily="18" charset="0"/>
                </a:rPr>
                <a:t>Y</a:t>
              </a:r>
              <a:r>
                <a:rPr lang="en-US" sz="2400" b="1" i="1" baseline="-25000">
                  <a:latin typeface="Times New Roman" pitchFamily="18" charset="0"/>
                  <a:cs typeface="Times New Roman" pitchFamily="18" charset="0"/>
                </a:rPr>
                <a:t>3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400" b="1" i="1">
                  <a:latin typeface="Times New Roman" pitchFamily="18" charset="0"/>
                  <a:cs typeface="Times New Roman" pitchFamily="18" charset="0"/>
                </a:rPr>
                <a:t>Y</a:t>
              </a:r>
              <a:r>
                <a:rPr lang="en-US" sz="2400" b="1" i="1" baseline="-25000">
                  <a:latin typeface="Times New Roman" pitchFamily="18" charset="0"/>
                  <a:cs typeface="Times New Roman" pitchFamily="18" charset="0"/>
                </a:rPr>
                <a:t>2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400" b="1" i="1" baseline="-2500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i="1">
                  <a:latin typeface="Times New Roman" pitchFamily="18" charset="0"/>
                  <a:cs typeface="Times New Roman" pitchFamily="18" charset="0"/>
                </a:rPr>
                <a:t>Y</a:t>
              </a:r>
              <a:r>
                <a:rPr lang="en-US" sz="2400" b="1" i="1" baseline="-25000">
                  <a:latin typeface="Times New Roman" pitchFamily="18" charset="0"/>
                  <a:cs typeface="Times New Roman" pitchFamily="18" charset="0"/>
                </a:rPr>
                <a:t>1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400" b="1" i="1">
                  <a:latin typeface="Times New Roman" pitchFamily="18" charset="0"/>
                  <a:cs typeface="Times New Roman" pitchFamily="18" charset="0"/>
                </a:rPr>
                <a:t>Y</a:t>
              </a:r>
              <a:r>
                <a:rPr lang="en-US" sz="2400" b="1" i="1" baseline="-25000">
                  <a:latin typeface="Times New Roman" pitchFamily="18" charset="0"/>
                  <a:cs typeface="Times New Roman" pitchFamily="18" charset="0"/>
                </a:rPr>
                <a:t>0</a:t>
              </a:r>
            </a:p>
          </p:txBody>
        </p:sp>
        <p:sp>
          <p:nvSpPr>
            <p:cNvPr id="518155" name="Line 11"/>
            <p:cNvSpPr>
              <a:spLocks noChangeShapeType="1"/>
            </p:cNvSpPr>
            <p:nvPr/>
          </p:nvSpPr>
          <p:spPr bwMode="auto">
            <a:xfrm>
              <a:off x="1520" y="1593"/>
              <a:ext cx="1133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518156" name="Line 12"/>
            <p:cNvSpPr>
              <a:spLocks noChangeShapeType="1"/>
            </p:cNvSpPr>
            <p:nvPr/>
          </p:nvSpPr>
          <p:spPr bwMode="auto">
            <a:xfrm>
              <a:off x="1520" y="1820"/>
              <a:ext cx="1133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518157" name="Line 13"/>
            <p:cNvSpPr>
              <a:spLocks noChangeShapeType="1"/>
            </p:cNvSpPr>
            <p:nvPr/>
          </p:nvSpPr>
          <p:spPr bwMode="auto">
            <a:xfrm flipV="1">
              <a:off x="1520" y="2046"/>
              <a:ext cx="1133" cy="1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518158" name="Line 14"/>
            <p:cNvSpPr>
              <a:spLocks noChangeShapeType="1"/>
            </p:cNvSpPr>
            <p:nvPr/>
          </p:nvSpPr>
          <p:spPr bwMode="auto">
            <a:xfrm>
              <a:off x="613" y="2160"/>
              <a:ext cx="227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518159" name="Line 15"/>
            <p:cNvSpPr>
              <a:spLocks noChangeShapeType="1"/>
            </p:cNvSpPr>
            <p:nvPr/>
          </p:nvSpPr>
          <p:spPr bwMode="auto">
            <a:xfrm>
              <a:off x="1520" y="2273"/>
              <a:ext cx="1133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518160" name="Line 16"/>
            <p:cNvSpPr>
              <a:spLocks noChangeShapeType="1"/>
            </p:cNvSpPr>
            <p:nvPr/>
          </p:nvSpPr>
          <p:spPr bwMode="auto">
            <a:xfrm>
              <a:off x="1520" y="2499"/>
              <a:ext cx="1133" cy="1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518161" name="Line 17"/>
            <p:cNvSpPr>
              <a:spLocks noChangeShapeType="1"/>
            </p:cNvSpPr>
            <p:nvPr/>
          </p:nvSpPr>
          <p:spPr bwMode="auto">
            <a:xfrm>
              <a:off x="1520" y="2725"/>
              <a:ext cx="1133" cy="2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518162" name="Line 18"/>
            <p:cNvSpPr>
              <a:spLocks noChangeShapeType="1"/>
            </p:cNvSpPr>
            <p:nvPr/>
          </p:nvSpPr>
          <p:spPr bwMode="auto">
            <a:xfrm>
              <a:off x="1520" y="2951"/>
              <a:ext cx="1133" cy="3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518163" name="Rectangle 19"/>
            <p:cNvSpPr>
              <a:spLocks noChangeArrowheads="1"/>
            </p:cNvSpPr>
            <p:nvPr/>
          </p:nvSpPr>
          <p:spPr bwMode="auto">
            <a:xfrm>
              <a:off x="839" y="686"/>
              <a:ext cx="680" cy="308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lnSpc>
                  <a:spcPct val="80000"/>
                </a:lnSpc>
                <a:spcBef>
                  <a:spcPct val="0"/>
                </a:spcBef>
              </a:pPr>
              <a:r>
                <a:rPr lang="en-US" sz="2000" b="1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  <a:t>Binary</a:t>
              </a:r>
              <a:br>
                <a:rPr lang="en-US" sz="2000" b="1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</a:br>
              <a:r>
                <a:rPr lang="en-US" sz="2000" b="1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  <a:t>Decoder</a:t>
              </a:r>
            </a:p>
          </p:txBody>
        </p:sp>
        <p:sp>
          <p:nvSpPr>
            <p:cNvPr id="518164" name="Text Box 20"/>
            <p:cNvSpPr txBox="1">
              <a:spLocks noChangeArrowheads="1"/>
            </p:cNvSpPr>
            <p:nvPr/>
          </p:nvSpPr>
          <p:spPr bwMode="auto">
            <a:xfrm>
              <a:off x="385" y="1772"/>
              <a:ext cx="226" cy="690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400" b="1" i="1" baseline="-2500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i="1">
                  <a:latin typeface="Times New Roman" pitchFamily="18" charset="0"/>
                  <a:cs typeface="Times New Roman" pitchFamily="18" charset="0"/>
                </a:rPr>
                <a:t>x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400" b="1" i="1">
                  <a:latin typeface="Times New Roman" pitchFamily="18" charset="0"/>
                  <a:cs typeface="Times New Roman" pitchFamily="18" charset="0"/>
                </a:rPr>
                <a:t>y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400" b="1" i="1">
                  <a:latin typeface="Times New Roman" pitchFamily="18" charset="0"/>
                  <a:cs typeface="Times New Roman" pitchFamily="18" charset="0"/>
                </a:rPr>
                <a:t>z</a:t>
              </a:r>
            </a:p>
          </p:txBody>
        </p:sp>
        <p:graphicFrame>
          <p:nvGraphicFramePr>
            <p:cNvPr id="518166" name="Object 22"/>
            <p:cNvGraphicFramePr>
              <a:graphicFrameLocks noChangeAspect="1"/>
            </p:cNvGraphicFramePr>
            <p:nvPr/>
          </p:nvGraphicFramePr>
          <p:xfrm>
            <a:off x="1623" y="3181"/>
            <a:ext cx="481" cy="535"/>
          </p:xfrm>
          <a:graphic>
            <a:graphicData uri="http://schemas.openxmlformats.org/presentationml/2006/ole">
              <p:oleObj spid="_x0000_s31756" name="Visio" r:id="rId4" imgW="361127" imgH="438912" progId="Visio.Drawing.11">
                <p:embed/>
              </p:oleObj>
            </a:graphicData>
          </a:graphic>
        </p:graphicFrame>
        <p:sp>
          <p:nvSpPr>
            <p:cNvPr id="518168" name="Line 24"/>
            <p:cNvSpPr>
              <a:spLocks noChangeShapeType="1"/>
            </p:cNvSpPr>
            <p:nvPr/>
          </p:nvSpPr>
          <p:spPr bwMode="auto">
            <a:xfrm flipV="1">
              <a:off x="1746" y="2732"/>
              <a:ext cx="0" cy="479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518169" name="Line 25"/>
            <p:cNvSpPr>
              <a:spLocks noChangeShapeType="1"/>
            </p:cNvSpPr>
            <p:nvPr/>
          </p:nvSpPr>
          <p:spPr bwMode="auto">
            <a:xfrm flipV="1">
              <a:off x="1821" y="2498"/>
              <a:ext cx="2" cy="712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518170" name="Line 26"/>
            <p:cNvSpPr>
              <a:spLocks noChangeShapeType="1"/>
            </p:cNvSpPr>
            <p:nvPr/>
          </p:nvSpPr>
          <p:spPr bwMode="auto">
            <a:xfrm flipV="1">
              <a:off x="1970" y="1369"/>
              <a:ext cx="2" cy="185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518171" name="Line 27"/>
            <p:cNvSpPr>
              <a:spLocks noChangeShapeType="1"/>
            </p:cNvSpPr>
            <p:nvPr/>
          </p:nvSpPr>
          <p:spPr bwMode="auto">
            <a:xfrm flipH="1" flipV="1">
              <a:off x="1898" y="2047"/>
              <a:ext cx="2" cy="1166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518172" name="Line 28"/>
            <p:cNvSpPr>
              <a:spLocks noChangeShapeType="1"/>
            </p:cNvSpPr>
            <p:nvPr/>
          </p:nvSpPr>
          <p:spPr bwMode="auto">
            <a:xfrm flipH="1" flipV="1">
              <a:off x="2201" y="2273"/>
              <a:ext cx="0" cy="972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518173" name="Line 29"/>
            <p:cNvSpPr>
              <a:spLocks noChangeShapeType="1"/>
            </p:cNvSpPr>
            <p:nvPr/>
          </p:nvSpPr>
          <p:spPr bwMode="auto">
            <a:xfrm flipV="1">
              <a:off x="2278" y="1814"/>
              <a:ext cx="3" cy="1446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518174" name="Line 30"/>
            <p:cNvSpPr>
              <a:spLocks noChangeShapeType="1"/>
            </p:cNvSpPr>
            <p:nvPr/>
          </p:nvSpPr>
          <p:spPr bwMode="auto">
            <a:xfrm flipV="1">
              <a:off x="2427" y="1366"/>
              <a:ext cx="0" cy="1875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518175" name="Line 31"/>
            <p:cNvSpPr>
              <a:spLocks noChangeShapeType="1"/>
            </p:cNvSpPr>
            <p:nvPr/>
          </p:nvSpPr>
          <p:spPr bwMode="auto">
            <a:xfrm flipV="1">
              <a:off x="2353" y="1591"/>
              <a:ext cx="3" cy="1668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518176" name="Line 32"/>
            <p:cNvSpPr>
              <a:spLocks noChangeShapeType="1"/>
            </p:cNvSpPr>
            <p:nvPr/>
          </p:nvSpPr>
          <p:spPr bwMode="auto">
            <a:xfrm flipH="1" flipV="1">
              <a:off x="1849" y="3673"/>
              <a:ext cx="1" cy="172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518177" name="Line 33"/>
            <p:cNvSpPr>
              <a:spLocks noChangeShapeType="1"/>
            </p:cNvSpPr>
            <p:nvPr/>
          </p:nvSpPr>
          <p:spPr bwMode="auto">
            <a:xfrm flipH="1" flipV="1">
              <a:off x="2313" y="3671"/>
              <a:ext cx="1" cy="172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518178" name="Text Box 34"/>
            <p:cNvSpPr txBox="1">
              <a:spLocks noChangeArrowheads="1"/>
            </p:cNvSpPr>
            <p:nvPr/>
          </p:nvSpPr>
          <p:spPr bwMode="auto">
            <a:xfrm>
              <a:off x="1704" y="3858"/>
              <a:ext cx="680" cy="230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400" b="1" i="1" baseline="-2500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i="1">
                  <a:latin typeface="Times New Roman" pitchFamily="18" charset="0"/>
                  <a:cs typeface="Times New Roman" pitchFamily="18" charset="0"/>
                </a:rPr>
                <a:t>S       C</a:t>
              </a:r>
            </a:p>
          </p:txBody>
        </p:sp>
        <p:graphicFrame>
          <p:nvGraphicFramePr>
            <p:cNvPr id="518179" name="Object 35"/>
            <p:cNvGraphicFramePr>
              <a:graphicFrameLocks noChangeAspect="1"/>
            </p:cNvGraphicFramePr>
            <p:nvPr/>
          </p:nvGraphicFramePr>
          <p:xfrm>
            <a:off x="2084" y="3180"/>
            <a:ext cx="481" cy="535"/>
          </p:xfrm>
          <a:graphic>
            <a:graphicData uri="http://schemas.openxmlformats.org/presentationml/2006/ole">
              <p:oleObj spid="_x0000_s31757" name="Visio" r:id="rId5" imgW="361127" imgH="438912" progId="Visio.Drawing.11">
                <p:embed/>
              </p:oleObj>
            </a:graphicData>
          </a:graphic>
        </p:graphicFrame>
      </p:grpSp>
      <p:grpSp>
        <p:nvGrpSpPr>
          <p:cNvPr id="3" name="Group 101"/>
          <p:cNvGrpSpPr>
            <a:grpSpLocks/>
          </p:cNvGrpSpPr>
          <p:nvPr/>
        </p:nvGrpSpPr>
        <p:grpSpPr bwMode="auto">
          <a:xfrm>
            <a:off x="4751388" y="1089025"/>
            <a:ext cx="3600450" cy="5226050"/>
            <a:chOff x="2993" y="686"/>
            <a:chExt cx="2268" cy="3292"/>
          </a:xfrm>
        </p:grpSpPr>
        <p:sp>
          <p:nvSpPr>
            <p:cNvPr id="518181" name="AutoShape 37"/>
            <p:cNvSpPr>
              <a:spLocks noChangeArrowheads="1"/>
            </p:cNvSpPr>
            <p:nvPr/>
          </p:nvSpPr>
          <p:spPr bwMode="auto">
            <a:xfrm flipH="1" flipV="1">
              <a:off x="3447" y="1026"/>
              <a:ext cx="681" cy="2155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28575" algn="ctr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rot="10800000" vert="eaVert" wrap="none" lIns="0" tIns="0" rIns="0" bIns="0" anchor="ctr" anchorCtr="1"/>
            <a:lstStyle/>
            <a:p>
              <a:endParaRPr lang="en-US" sz="2400" b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18182" name="Line 38"/>
            <p:cNvSpPr>
              <a:spLocks noChangeShapeType="1"/>
            </p:cNvSpPr>
            <p:nvPr/>
          </p:nvSpPr>
          <p:spPr bwMode="auto">
            <a:xfrm>
              <a:off x="3221" y="1933"/>
              <a:ext cx="227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518183" name="Line 39"/>
            <p:cNvSpPr>
              <a:spLocks noChangeShapeType="1"/>
            </p:cNvSpPr>
            <p:nvPr/>
          </p:nvSpPr>
          <p:spPr bwMode="auto">
            <a:xfrm>
              <a:off x="3221" y="2387"/>
              <a:ext cx="227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518184" name="Text Box 40"/>
            <p:cNvSpPr txBox="1">
              <a:spLocks noChangeArrowheads="1"/>
            </p:cNvSpPr>
            <p:nvPr/>
          </p:nvSpPr>
          <p:spPr bwMode="auto">
            <a:xfrm>
              <a:off x="3448" y="1810"/>
              <a:ext cx="226" cy="690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400" b="1" i="1" baseline="-2500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i="1"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sz="2400" b="1" i="1" baseline="-25000">
                  <a:latin typeface="Times New Roman" pitchFamily="18" charset="0"/>
                  <a:cs typeface="Times New Roman" pitchFamily="18" charset="0"/>
                </a:rPr>
                <a:t>2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400" b="1" i="1"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sz="2400" b="1" i="1" baseline="-25000">
                  <a:latin typeface="Times New Roman" pitchFamily="18" charset="0"/>
                  <a:cs typeface="Times New Roman" pitchFamily="18" charset="0"/>
                </a:rPr>
                <a:t>1</a:t>
              </a:r>
              <a:endParaRPr lang="en-US" sz="2400" b="1" i="1">
                <a:latin typeface="Times New Roman" pitchFamily="18" charset="0"/>
                <a:cs typeface="Times New Roman" pitchFamily="18" charset="0"/>
              </a:endParaRPr>
            </a:p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400" b="1" i="1"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sz="2400" b="1" i="1" baseline="-25000">
                  <a:latin typeface="Times New Roman" pitchFamily="18" charset="0"/>
                  <a:cs typeface="Times New Roman" pitchFamily="18" charset="0"/>
                </a:rPr>
                <a:t>0</a:t>
              </a:r>
            </a:p>
          </p:txBody>
        </p:sp>
        <p:sp>
          <p:nvSpPr>
            <p:cNvPr id="518185" name="Line 41"/>
            <p:cNvSpPr>
              <a:spLocks noChangeShapeType="1"/>
            </p:cNvSpPr>
            <p:nvPr/>
          </p:nvSpPr>
          <p:spPr bwMode="auto">
            <a:xfrm>
              <a:off x="4128" y="1366"/>
              <a:ext cx="1133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518186" name="Text Box 42"/>
            <p:cNvSpPr txBox="1">
              <a:spLocks noChangeArrowheads="1"/>
            </p:cNvSpPr>
            <p:nvPr/>
          </p:nvSpPr>
          <p:spPr bwMode="auto">
            <a:xfrm>
              <a:off x="3869" y="1139"/>
              <a:ext cx="213" cy="1840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400" b="1" i="1" baseline="-2500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i="1">
                  <a:latin typeface="Times New Roman" pitchFamily="18" charset="0"/>
                  <a:cs typeface="Times New Roman" pitchFamily="18" charset="0"/>
                </a:rPr>
                <a:t>Y</a:t>
              </a:r>
              <a:r>
                <a:rPr lang="en-US" sz="2400" b="1" i="1" baseline="-25000">
                  <a:latin typeface="Times New Roman" pitchFamily="18" charset="0"/>
                  <a:cs typeface="Times New Roman" pitchFamily="18" charset="0"/>
                </a:rPr>
                <a:t>7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400" b="1" i="1">
                  <a:latin typeface="Times New Roman" pitchFamily="18" charset="0"/>
                  <a:cs typeface="Times New Roman" pitchFamily="18" charset="0"/>
                </a:rPr>
                <a:t>Y</a:t>
              </a:r>
              <a:r>
                <a:rPr lang="en-US" sz="2400" b="1" i="1" baseline="-25000">
                  <a:latin typeface="Times New Roman" pitchFamily="18" charset="0"/>
                  <a:cs typeface="Times New Roman" pitchFamily="18" charset="0"/>
                </a:rPr>
                <a:t>6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400" b="1" i="1" baseline="-2500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i="1">
                  <a:latin typeface="Times New Roman" pitchFamily="18" charset="0"/>
                  <a:cs typeface="Times New Roman" pitchFamily="18" charset="0"/>
                </a:rPr>
                <a:t>Y</a:t>
              </a:r>
              <a:r>
                <a:rPr lang="en-US" sz="2400" b="1" i="1" baseline="-25000">
                  <a:latin typeface="Times New Roman" pitchFamily="18" charset="0"/>
                  <a:cs typeface="Times New Roman" pitchFamily="18" charset="0"/>
                </a:rPr>
                <a:t>5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400" b="1" i="1">
                  <a:latin typeface="Times New Roman" pitchFamily="18" charset="0"/>
                  <a:cs typeface="Times New Roman" pitchFamily="18" charset="0"/>
                </a:rPr>
                <a:t>Y</a:t>
              </a:r>
              <a:r>
                <a:rPr lang="en-US" sz="2400" b="1" i="1" baseline="-25000">
                  <a:latin typeface="Times New Roman" pitchFamily="18" charset="0"/>
                  <a:cs typeface="Times New Roman" pitchFamily="18" charset="0"/>
                </a:rPr>
                <a:t>4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400" b="1" i="1">
                  <a:latin typeface="Times New Roman" pitchFamily="18" charset="0"/>
                  <a:cs typeface="Times New Roman" pitchFamily="18" charset="0"/>
                </a:rPr>
                <a:t>Y</a:t>
              </a:r>
              <a:r>
                <a:rPr lang="en-US" sz="2400" b="1" i="1" baseline="-25000">
                  <a:latin typeface="Times New Roman" pitchFamily="18" charset="0"/>
                  <a:cs typeface="Times New Roman" pitchFamily="18" charset="0"/>
                </a:rPr>
                <a:t>3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400" b="1" i="1">
                  <a:latin typeface="Times New Roman" pitchFamily="18" charset="0"/>
                  <a:cs typeface="Times New Roman" pitchFamily="18" charset="0"/>
                </a:rPr>
                <a:t>Y</a:t>
              </a:r>
              <a:r>
                <a:rPr lang="en-US" sz="2400" b="1" i="1" baseline="-25000">
                  <a:latin typeface="Times New Roman" pitchFamily="18" charset="0"/>
                  <a:cs typeface="Times New Roman" pitchFamily="18" charset="0"/>
                </a:rPr>
                <a:t>2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400" b="1" i="1" baseline="-2500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i="1">
                  <a:latin typeface="Times New Roman" pitchFamily="18" charset="0"/>
                  <a:cs typeface="Times New Roman" pitchFamily="18" charset="0"/>
                </a:rPr>
                <a:t>Y</a:t>
              </a:r>
              <a:r>
                <a:rPr lang="en-US" sz="2400" b="1" i="1" baseline="-25000">
                  <a:latin typeface="Times New Roman" pitchFamily="18" charset="0"/>
                  <a:cs typeface="Times New Roman" pitchFamily="18" charset="0"/>
                </a:rPr>
                <a:t>1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400" b="1" i="1">
                  <a:latin typeface="Times New Roman" pitchFamily="18" charset="0"/>
                  <a:cs typeface="Times New Roman" pitchFamily="18" charset="0"/>
                </a:rPr>
                <a:t>Y</a:t>
              </a:r>
              <a:r>
                <a:rPr lang="en-US" sz="2400" b="1" i="1" baseline="-25000">
                  <a:latin typeface="Times New Roman" pitchFamily="18" charset="0"/>
                  <a:cs typeface="Times New Roman" pitchFamily="18" charset="0"/>
                </a:rPr>
                <a:t>0</a:t>
              </a:r>
            </a:p>
          </p:txBody>
        </p:sp>
        <p:sp>
          <p:nvSpPr>
            <p:cNvPr id="518187" name="Line 43"/>
            <p:cNvSpPr>
              <a:spLocks noChangeShapeType="1"/>
            </p:cNvSpPr>
            <p:nvPr/>
          </p:nvSpPr>
          <p:spPr bwMode="auto">
            <a:xfrm>
              <a:off x="4128" y="1593"/>
              <a:ext cx="1133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518188" name="Line 44"/>
            <p:cNvSpPr>
              <a:spLocks noChangeShapeType="1"/>
            </p:cNvSpPr>
            <p:nvPr/>
          </p:nvSpPr>
          <p:spPr bwMode="auto">
            <a:xfrm>
              <a:off x="4128" y="1820"/>
              <a:ext cx="1133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518189" name="Line 45"/>
            <p:cNvSpPr>
              <a:spLocks noChangeShapeType="1"/>
            </p:cNvSpPr>
            <p:nvPr/>
          </p:nvSpPr>
          <p:spPr bwMode="auto">
            <a:xfrm flipV="1">
              <a:off x="4128" y="2046"/>
              <a:ext cx="1133" cy="1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518190" name="Line 46"/>
            <p:cNvSpPr>
              <a:spLocks noChangeShapeType="1"/>
            </p:cNvSpPr>
            <p:nvPr/>
          </p:nvSpPr>
          <p:spPr bwMode="auto">
            <a:xfrm>
              <a:off x="3221" y="2160"/>
              <a:ext cx="227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518191" name="Line 47"/>
            <p:cNvSpPr>
              <a:spLocks noChangeShapeType="1"/>
            </p:cNvSpPr>
            <p:nvPr/>
          </p:nvSpPr>
          <p:spPr bwMode="auto">
            <a:xfrm>
              <a:off x="4128" y="2273"/>
              <a:ext cx="1133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518192" name="Line 48"/>
            <p:cNvSpPr>
              <a:spLocks noChangeShapeType="1"/>
            </p:cNvSpPr>
            <p:nvPr/>
          </p:nvSpPr>
          <p:spPr bwMode="auto">
            <a:xfrm>
              <a:off x="4128" y="2499"/>
              <a:ext cx="1133" cy="1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518193" name="Line 49"/>
            <p:cNvSpPr>
              <a:spLocks noChangeShapeType="1"/>
            </p:cNvSpPr>
            <p:nvPr/>
          </p:nvSpPr>
          <p:spPr bwMode="auto">
            <a:xfrm>
              <a:off x="4128" y="2725"/>
              <a:ext cx="1133" cy="2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518194" name="Line 50"/>
            <p:cNvSpPr>
              <a:spLocks noChangeShapeType="1"/>
            </p:cNvSpPr>
            <p:nvPr/>
          </p:nvSpPr>
          <p:spPr bwMode="auto">
            <a:xfrm>
              <a:off x="4128" y="2951"/>
              <a:ext cx="1133" cy="3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518195" name="Rectangle 51"/>
            <p:cNvSpPr>
              <a:spLocks noChangeArrowheads="1"/>
            </p:cNvSpPr>
            <p:nvPr/>
          </p:nvSpPr>
          <p:spPr bwMode="auto">
            <a:xfrm>
              <a:off x="3447" y="686"/>
              <a:ext cx="680" cy="308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lnSpc>
                  <a:spcPct val="80000"/>
                </a:lnSpc>
                <a:spcBef>
                  <a:spcPct val="0"/>
                </a:spcBef>
              </a:pPr>
              <a:r>
                <a:rPr lang="en-US" sz="2000" b="1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  <a:t>Binary</a:t>
              </a:r>
              <a:br>
                <a:rPr lang="en-US" sz="2000" b="1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</a:br>
              <a:r>
                <a:rPr lang="en-US" sz="2000" b="1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  <a:t>Decoder</a:t>
              </a:r>
            </a:p>
          </p:txBody>
        </p:sp>
        <p:sp>
          <p:nvSpPr>
            <p:cNvPr id="518196" name="Text Box 52"/>
            <p:cNvSpPr txBox="1">
              <a:spLocks noChangeArrowheads="1"/>
            </p:cNvSpPr>
            <p:nvPr/>
          </p:nvSpPr>
          <p:spPr bwMode="auto">
            <a:xfrm>
              <a:off x="2993" y="1772"/>
              <a:ext cx="226" cy="690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400" b="1" i="1" baseline="-2500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i="1">
                  <a:latin typeface="Times New Roman" pitchFamily="18" charset="0"/>
                  <a:cs typeface="Times New Roman" pitchFamily="18" charset="0"/>
                </a:rPr>
                <a:t>x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400" b="1" i="1">
                  <a:latin typeface="Times New Roman" pitchFamily="18" charset="0"/>
                  <a:cs typeface="Times New Roman" pitchFamily="18" charset="0"/>
                </a:rPr>
                <a:t>y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400" b="1" i="1">
                  <a:latin typeface="Times New Roman" pitchFamily="18" charset="0"/>
                  <a:cs typeface="Times New Roman" pitchFamily="18" charset="0"/>
                </a:rPr>
                <a:t>z</a:t>
              </a:r>
            </a:p>
          </p:txBody>
        </p:sp>
        <p:sp>
          <p:nvSpPr>
            <p:cNvPr id="518198" name="Line 54"/>
            <p:cNvSpPr>
              <a:spLocks noChangeShapeType="1"/>
            </p:cNvSpPr>
            <p:nvPr/>
          </p:nvSpPr>
          <p:spPr bwMode="auto">
            <a:xfrm flipV="1">
              <a:off x="4354" y="2732"/>
              <a:ext cx="0" cy="479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518199" name="Line 55"/>
            <p:cNvSpPr>
              <a:spLocks noChangeShapeType="1"/>
            </p:cNvSpPr>
            <p:nvPr/>
          </p:nvSpPr>
          <p:spPr bwMode="auto">
            <a:xfrm flipV="1">
              <a:off x="4429" y="2498"/>
              <a:ext cx="2" cy="712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518200" name="Line 56"/>
            <p:cNvSpPr>
              <a:spLocks noChangeShapeType="1"/>
            </p:cNvSpPr>
            <p:nvPr/>
          </p:nvSpPr>
          <p:spPr bwMode="auto">
            <a:xfrm flipV="1">
              <a:off x="4578" y="1369"/>
              <a:ext cx="2" cy="185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518201" name="Line 57"/>
            <p:cNvSpPr>
              <a:spLocks noChangeShapeType="1"/>
            </p:cNvSpPr>
            <p:nvPr/>
          </p:nvSpPr>
          <p:spPr bwMode="auto">
            <a:xfrm flipH="1" flipV="1">
              <a:off x="4506" y="2047"/>
              <a:ext cx="2" cy="1166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518202" name="Line 58"/>
            <p:cNvSpPr>
              <a:spLocks noChangeShapeType="1"/>
            </p:cNvSpPr>
            <p:nvPr/>
          </p:nvSpPr>
          <p:spPr bwMode="auto">
            <a:xfrm flipH="1" flipV="1">
              <a:off x="4809" y="2273"/>
              <a:ext cx="0" cy="972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518203" name="Line 59"/>
            <p:cNvSpPr>
              <a:spLocks noChangeShapeType="1"/>
            </p:cNvSpPr>
            <p:nvPr/>
          </p:nvSpPr>
          <p:spPr bwMode="auto">
            <a:xfrm flipV="1">
              <a:off x="4886" y="1814"/>
              <a:ext cx="3" cy="1446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518204" name="Line 60"/>
            <p:cNvSpPr>
              <a:spLocks noChangeShapeType="1"/>
            </p:cNvSpPr>
            <p:nvPr/>
          </p:nvSpPr>
          <p:spPr bwMode="auto">
            <a:xfrm flipV="1">
              <a:off x="5035" y="1366"/>
              <a:ext cx="0" cy="1875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518205" name="Line 61"/>
            <p:cNvSpPr>
              <a:spLocks noChangeShapeType="1"/>
            </p:cNvSpPr>
            <p:nvPr/>
          </p:nvSpPr>
          <p:spPr bwMode="auto">
            <a:xfrm flipV="1">
              <a:off x="4961" y="1591"/>
              <a:ext cx="3" cy="1668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518206" name="Line 62"/>
            <p:cNvSpPr>
              <a:spLocks noChangeShapeType="1"/>
            </p:cNvSpPr>
            <p:nvPr/>
          </p:nvSpPr>
          <p:spPr bwMode="auto">
            <a:xfrm flipH="1" flipV="1">
              <a:off x="4457" y="3576"/>
              <a:ext cx="1" cy="172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518207" name="Line 63"/>
            <p:cNvSpPr>
              <a:spLocks noChangeShapeType="1"/>
            </p:cNvSpPr>
            <p:nvPr/>
          </p:nvSpPr>
          <p:spPr bwMode="auto">
            <a:xfrm flipH="1" flipV="1">
              <a:off x="4921" y="3576"/>
              <a:ext cx="1" cy="172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  <p:graphicFrame>
          <p:nvGraphicFramePr>
            <p:cNvPr id="518197" name="Object 53"/>
            <p:cNvGraphicFramePr>
              <a:graphicFrameLocks noChangeAspect="1"/>
            </p:cNvGraphicFramePr>
            <p:nvPr/>
          </p:nvGraphicFramePr>
          <p:xfrm>
            <a:off x="4231" y="3099"/>
            <a:ext cx="481" cy="535"/>
          </p:xfrm>
          <a:graphic>
            <a:graphicData uri="http://schemas.openxmlformats.org/presentationml/2006/ole">
              <p:oleObj spid="_x0000_s31746" name="Visio" r:id="rId6" imgW="361127" imgH="438912" progId="Visio.Drawing.11">
                <p:embed/>
              </p:oleObj>
            </a:graphicData>
          </a:graphic>
        </p:graphicFrame>
        <p:graphicFrame>
          <p:nvGraphicFramePr>
            <p:cNvPr id="518209" name="Object 65"/>
            <p:cNvGraphicFramePr>
              <a:graphicFrameLocks noChangeAspect="1"/>
            </p:cNvGraphicFramePr>
            <p:nvPr/>
          </p:nvGraphicFramePr>
          <p:xfrm>
            <a:off x="4079" y="1285"/>
            <a:ext cx="162" cy="162"/>
          </p:xfrm>
          <a:graphic>
            <a:graphicData uri="http://schemas.openxmlformats.org/presentationml/2006/ole">
              <p:oleObj spid="_x0000_s31747" name="Visio" r:id="rId7" imgW="76078" imgH="76078" progId="Visio.Drawing.11">
                <p:embed/>
              </p:oleObj>
            </a:graphicData>
          </a:graphic>
        </p:graphicFrame>
        <p:graphicFrame>
          <p:nvGraphicFramePr>
            <p:cNvPr id="518210" name="Object 66"/>
            <p:cNvGraphicFramePr>
              <a:graphicFrameLocks noChangeAspect="1"/>
            </p:cNvGraphicFramePr>
            <p:nvPr/>
          </p:nvGraphicFramePr>
          <p:xfrm>
            <a:off x="4088" y="1511"/>
            <a:ext cx="162" cy="162"/>
          </p:xfrm>
          <a:graphic>
            <a:graphicData uri="http://schemas.openxmlformats.org/presentationml/2006/ole">
              <p:oleObj spid="_x0000_s31748" name="Visio" r:id="rId8" imgW="76078" imgH="76078" progId="Visio.Drawing.11">
                <p:embed/>
              </p:oleObj>
            </a:graphicData>
          </a:graphic>
        </p:graphicFrame>
        <p:graphicFrame>
          <p:nvGraphicFramePr>
            <p:cNvPr id="518211" name="Object 67"/>
            <p:cNvGraphicFramePr>
              <a:graphicFrameLocks noChangeAspect="1"/>
            </p:cNvGraphicFramePr>
            <p:nvPr/>
          </p:nvGraphicFramePr>
          <p:xfrm>
            <a:off x="4089" y="1737"/>
            <a:ext cx="162" cy="162"/>
          </p:xfrm>
          <a:graphic>
            <a:graphicData uri="http://schemas.openxmlformats.org/presentationml/2006/ole">
              <p:oleObj spid="_x0000_s31749" name="Visio" r:id="rId9" imgW="76078" imgH="76078" progId="Visio.Drawing.11">
                <p:embed/>
              </p:oleObj>
            </a:graphicData>
          </a:graphic>
        </p:graphicFrame>
        <p:graphicFrame>
          <p:nvGraphicFramePr>
            <p:cNvPr id="518212" name="Object 68"/>
            <p:cNvGraphicFramePr>
              <a:graphicFrameLocks noChangeAspect="1"/>
            </p:cNvGraphicFramePr>
            <p:nvPr/>
          </p:nvGraphicFramePr>
          <p:xfrm>
            <a:off x="4090" y="1963"/>
            <a:ext cx="162" cy="162"/>
          </p:xfrm>
          <a:graphic>
            <a:graphicData uri="http://schemas.openxmlformats.org/presentationml/2006/ole">
              <p:oleObj spid="_x0000_s31750" name="Visio" r:id="rId10" imgW="76078" imgH="76078" progId="Visio.Drawing.11">
                <p:embed/>
              </p:oleObj>
            </a:graphicData>
          </a:graphic>
        </p:graphicFrame>
        <p:graphicFrame>
          <p:nvGraphicFramePr>
            <p:cNvPr id="518213" name="Object 69"/>
            <p:cNvGraphicFramePr>
              <a:graphicFrameLocks noChangeAspect="1"/>
            </p:cNvGraphicFramePr>
            <p:nvPr/>
          </p:nvGraphicFramePr>
          <p:xfrm>
            <a:off x="4091" y="2189"/>
            <a:ext cx="162" cy="162"/>
          </p:xfrm>
          <a:graphic>
            <a:graphicData uri="http://schemas.openxmlformats.org/presentationml/2006/ole">
              <p:oleObj spid="_x0000_s31751" name="Visio" r:id="rId11" imgW="76078" imgH="76078" progId="Visio.Drawing.11">
                <p:embed/>
              </p:oleObj>
            </a:graphicData>
          </a:graphic>
        </p:graphicFrame>
        <p:graphicFrame>
          <p:nvGraphicFramePr>
            <p:cNvPr id="518214" name="Object 70"/>
            <p:cNvGraphicFramePr>
              <a:graphicFrameLocks noChangeAspect="1"/>
            </p:cNvGraphicFramePr>
            <p:nvPr/>
          </p:nvGraphicFramePr>
          <p:xfrm>
            <a:off x="4100" y="2415"/>
            <a:ext cx="162" cy="162"/>
          </p:xfrm>
          <a:graphic>
            <a:graphicData uri="http://schemas.openxmlformats.org/presentationml/2006/ole">
              <p:oleObj spid="_x0000_s31752" name="Visio" r:id="rId12" imgW="76078" imgH="76078" progId="Visio.Drawing.11">
                <p:embed/>
              </p:oleObj>
            </a:graphicData>
          </a:graphic>
        </p:graphicFrame>
        <p:graphicFrame>
          <p:nvGraphicFramePr>
            <p:cNvPr id="518215" name="Object 71"/>
            <p:cNvGraphicFramePr>
              <a:graphicFrameLocks noChangeAspect="1"/>
            </p:cNvGraphicFramePr>
            <p:nvPr/>
          </p:nvGraphicFramePr>
          <p:xfrm>
            <a:off x="4101" y="2641"/>
            <a:ext cx="162" cy="162"/>
          </p:xfrm>
          <a:graphic>
            <a:graphicData uri="http://schemas.openxmlformats.org/presentationml/2006/ole">
              <p:oleObj spid="_x0000_s31753" name="Visio" r:id="rId13" imgW="76078" imgH="76078" progId="Visio.Drawing.11">
                <p:embed/>
              </p:oleObj>
            </a:graphicData>
          </a:graphic>
        </p:graphicFrame>
        <p:graphicFrame>
          <p:nvGraphicFramePr>
            <p:cNvPr id="518216" name="Object 72"/>
            <p:cNvGraphicFramePr>
              <a:graphicFrameLocks noChangeAspect="1"/>
            </p:cNvGraphicFramePr>
            <p:nvPr/>
          </p:nvGraphicFramePr>
          <p:xfrm>
            <a:off x="4086" y="2867"/>
            <a:ext cx="162" cy="162"/>
          </p:xfrm>
          <a:graphic>
            <a:graphicData uri="http://schemas.openxmlformats.org/presentationml/2006/ole">
              <p:oleObj spid="_x0000_s31754" name="Visio" r:id="rId14" imgW="76078" imgH="76078" progId="Visio.Drawing.11">
                <p:embed/>
              </p:oleObj>
            </a:graphicData>
          </a:graphic>
        </p:graphicFrame>
        <p:sp>
          <p:nvSpPr>
            <p:cNvPr id="518232" name="Line 88"/>
            <p:cNvSpPr>
              <a:spLocks noChangeShapeType="1"/>
            </p:cNvSpPr>
            <p:nvPr/>
          </p:nvSpPr>
          <p:spPr bwMode="auto">
            <a:xfrm>
              <a:off x="3924" y="1164"/>
              <a:ext cx="11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518233" name="Line 89"/>
            <p:cNvSpPr>
              <a:spLocks noChangeShapeType="1"/>
            </p:cNvSpPr>
            <p:nvPr/>
          </p:nvSpPr>
          <p:spPr bwMode="auto">
            <a:xfrm>
              <a:off x="3909" y="1396"/>
              <a:ext cx="11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518234" name="Line 90"/>
            <p:cNvSpPr>
              <a:spLocks noChangeShapeType="1"/>
            </p:cNvSpPr>
            <p:nvPr/>
          </p:nvSpPr>
          <p:spPr bwMode="auto">
            <a:xfrm>
              <a:off x="3924" y="1631"/>
              <a:ext cx="11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518235" name="Line 91"/>
            <p:cNvSpPr>
              <a:spLocks noChangeShapeType="1"/>
            </p:cNvSpPr>
            <p:nvPr/>
          </p:nvSpPr>
          <p:spPr bwMode="auto">
            <a:xfrm>
              <a:off x="3909" y="1863"/>
              <a:ext cx="11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518236" name="Line 92"/>
            <p:cNvSpPr>
              <a:spLocks noChangeShapeType="1"/>
            </p:cNvSpPr>
            <p:nvPr/>
          </p:nvSpPr>
          <p:spPr bwMode="auto">
            <a:xfrm>
              <a:off x="3909" y="2093"/>
              <a:ext cx="11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518237" name="Line 93"/>
            <p:cNvSpPr>
              <a:spLocks noChangeShapeType="1"/>
            </p:cNvSpPr>
            <p:nvPr/>
          </p:nvSpPr>
          <p:spPr bwMode="auto">
            <a:xfrm>
              <a:off x="3909" y="2325"/>
              <a:ext cx="11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518238" name="Line 94"/>
            <p:cNvSpPr>
              <a:spLocks noChangeShapeType="1"/>
            </p:cNvSpPr>
            <p:nvPr/>
          </p:nvSpPr>
          <p:spPr bwMode="auto">
            <a:xfrm>
              <a:off x="3924" y="2551"/>
              <a:ext cx="11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518239" name="Line 95"/>
            <p:cNvSpPr>
              <a:spLocks noChangeShapeType="1"/>
            </p:cNvSpPr>
            <p:nvPr/>
          </p:nvSpPr>
          <p:spPr bwMode="auto">
            <a:xfrm>
              <a:off x="3912" y="2780"/>
              <a:ext cx="11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  <p:graphicFrame>
          <p:nvGraphicFramePr>
            <p:cNvPr id="518240" name="Object 96"/>
            <p:cNvGraphicFramePr>
              <a:graphicFrameLocks noChangeAspect="1"/>
            </p:cNvGraphicFramePr>
            <p:nvPr/>
          </p:nvGraphicFramePr>
          <p:xfrm>
            <a:off x="4691" y="3099"/>
            <a:ext cx="481" cy="535"/>
          </p:xfrm>
          <a:graphic>
            <a:graphicData uri="http://schemas.openxmlformats.org/presentationml/2006/ole">
              <p:oleObj spid="_x0000_s31755" name="Visio" r:id="rId15" imgW="361127" imgH="438912" progId="Visio.Drawing.11">
                <p:embed/>
              </p:oleObj>
            </a:graphicData>
          </a:graphic>
        </p:graphicFrame>
        <p:sp>
          <p:nvSpPr>
            <p:cNvPr id="518241" name="Text Box 97"/>
            <p:cNvSpPr txBox="1">
              <a:spLocks noChangeArrowheads="1"/>
            </p:cNvSpPr>
            <p:nvPr/>
          </p:nvSpPr>
          <p:spPr bwMode="auto">
            <a:xfrm>
              <a:off x="4323" y="3748"/>
              <a:ext cx="680" cy="230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400" b="1" i="1" baseline="-2500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i="1">
                  <a:latin typeface="Times New Roman" pitchFamily="18" charset="0"/>
                  <a:cs typeface="Times New Roman" pitchFamily="18" charset="0"/>
                </a:rPr>
                <a:t>S       C</a:t>
              </a:r>
            </a:p>
          </p:txBody>
        </p:sp>
      </p:grpSp>
      <p:sp>
        <p:nvSpPr>
          <p:cNvPr id="81" name="Date Placeholder 8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D0E1F-F8F3-4267-9E14-14C0DD6F485C}" type="datetime1">
              <a:rPr lang="en-US" smtClean="0"/>
              <a:t>5/14/2017</a:t>
            </a:fld>
            <a:endParaRPr lang="en-US"/>
          </a:p>
        </p:txBody>
      </p:sp>
      <p:sp>
        <p:nvSpPr>
          <p:cNvPr id="82" name="Footer Placeholder 8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Faisal Yousef Alzyoud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9666F-D85C-408C-AE21-54DC492B1702}" type="slidenum">
              <a:rPr lang="en-US"/>
              <a:pPr/>
              <a:t>13</a:t>
            </a:fld>
            <a:r>
              <a:rPr lang="en-US"/>
              <a:t> / 65</a:t>
            </a:r>
          </a:p>
        </p:txBody>
      </p:sp>
      <p:sp>
        <p:nvSpPr>
          <p:cNvPr id="516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686800" cy="6096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rgbClr val="00B050"/>
                </a:solidFill>
              </a:rPr>
              <a:t>Encoders</a:t>
            </a:r>
          </a:p>
        </p:txBody>
      </p:sp>
      <p:sp>
        <p:nvSpPr>
          <p:cNvPr id="516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089025"/>
            <a:ext cx="8280400" cy="1666875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en-US" dirty="0"/>
              <a:t>Put “</a:t>
            </a:r>
            <a:r>
              <a:rPr lang="en-US" i="1" dirty="0">
                <a:solidFill>
                  <a:schemeClr val="accent1"/>
                </a:solidFill>
              </a:rPr>
              <a:t>Information</a:t>
            </a:r>
            <a:r>
              <a:rPr lang="en-US" dirty="0"/>
              <a:t>” into code</a:t>
            </a:r>
          </a:p>
          <a:p>
            <a:pPr>
              <a:buFont typeface="Wingdings" pitchFamily="2" charset="2"/>
              <a:buChar char="q"/>
            </a:pPr>
            <a:r>
              <a:rPr lang="en-US" dirty="0"/>
              <a:t>Binary Encoder</a:t>
            </a:r>
          </a:p>
          <a:p>
            <a:pPr lvl="1">
              <a:buFont typeface="Wingdings" pitchFamily="2" charset="2"/>
              <a:buChar char="q"/>
            </a:pPr>
            <a:r>
              <a:rPr lang="en-US" dirty="0"/>
              <a:t>Example: 4-to-2 Binary Encoder</a:t>
            </a:r>
          </a:p>
        </p:txBody>
      </p:sp>
      <p:graphicFrame>
        <p:nvGraphicFramePr>
          <p:cNvPr id="516146" name="Group 50"/>
          <p:cNvGraphicFramePr>
            <a:graphicFrameLocks noGrp="1"/>
          </p:cNvGraphicFramePr>
          <p:nvPr/>
        </p:nvGraphicFramePr>
        <p:xfrm>
          <a:off x="5791200" y="3505200"/>
          <a:ext cx="2519363" cy="2159000"/>
        </p:xfrm>
        <a:graphic>
          <a:graphicData uri="http://schemas.openxmlformats.org/drawingml/2006/table">
            <a:tbl>
              <a:tblPr/>
              <a:tblGrid>
                <a:gridCol w="1439863"/>
                <a:gridCol w="1079500"/>
              </a:tblGrid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kumimoji="0" lang="en-US" sz="2400" b="1" i="1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x</a:t>
                      </a:r>
                      <a:r>
                        <a:rPr kumimoji="0" lang="en-US" sz="2400" b="1" i="1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x</a:t>
                      </a:r>
                      <a:r>
                        <a:rPr kumimoji="0" lang="en-US" sz="2400" b="1" i="1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24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r>
                        <a:rPr kumimoji="0" lang="en-US" sz="2400" b="1" i="1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y</a:t>
                      </a:r>
                      <a:r>
                        <a:rPr kumimoji="0" lang="en-US" sz="2400" b="1" i="1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0   0   0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0   0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0   0   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   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   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  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0   0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" name="Group 51"/>
          <p:cNvGrpSpPr>
            <a:grpSpLocks/>
          </p:cNvGrpSpPr>
          <p:nvPr/>
        </p:nvGrpSpPr>
        <p:grpSpPr bwMode="auto">
          <a:xfrm>
            <a:off x="971550" y="3402013"/>
            <a:ext cx="4192588" cy="2547937"/>
            <a:chOff x="612" y="2143"/>
            <a:chExt cx="2641" cy="1605"/>
          </a:xfrm>
        </p:grpSpPr>
        <p:sp>
          <p:nvSpPr>
            <p:cNvPr id="516105" name="WordArt 9"/>
            <p:cNvSpPr>
              <a:spLocks noChangeArrowheads="1" noChangeShapeType="1" noTextEdit="1"/>
            </p:cNvSpPr>
            <p:nvPr/>
          </p:nvSpPr>
          <p:spPr bwMode="auto">
            <a:xfrm>
              <a:off x="612" y="2160"/>
              <a:ext cx="113" cy="34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49384"/>
                </a:avLst>
              </a:prstTxWarp>
            </a:bodyPr>
            <a:lstStyle/>
            <a:p>
              <a:r>
                <a:rPr lang="en-US" sz="3600" kern="10" spc="720"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solidFill>
                    <a:schemeClr val="accent1"/>
                  </a:solidFill>
                  <a:effectLst>
                    <a:outerShdw dist="45791" dir="3378596" algn="ctr" rotWithShape="0">
                      <a:srgbClr val="4D4D4D">
                        <a:alpha val="80000"/>
                      </a:srgbClr>
                    </a:outerShdw>
                  </a:effectLst>
                  <a:latin typeface="Arial Black"/>
                </a:rPr>
                <a:t>1</a:t>
              </a:r>
            </a:p>
          </p:txBody>
        </p:sp>
        <p:sp>
          <p:nvSpPr>
            <p:cNvPr id="516106" name="WordArt 10"/>
            <p:cNvSpPr>
              <a:spLocks noChangeArrowheads="1" noChangeShapeType="1" noTextEdit="1"/>
            </p:cNvSpPr>
            <p:nvPr/>
          </p:nvSpPr>
          <p:spPr bwMode="auto">
            <a:xfrm>
              <a:off x="612" y="2726"/>
              <a:ext cx="113" cy="34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49384"/>
                </a:avLst>
              </a:prstTxWarp>
            </a:bodyPr>
            <a:lstStyle/>
            <a:p>
              <a:r>
                <a:rPr lang="en-US" sz="3600" kern="10" spc="720"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solidFill>
                    <a:schemeClr val="accent1"/>
                  </a:solidFill>
                  <a:effectLst>
                    <a:outerShdw dist="45791" dir="3378596" algn="ctr" rotWithShape="0">
                      <a:srgbClr val="4D4D4D">
                        <a:alpha val="80000"/>
                      </a:srgbClr>
                    </a:outerShdw>
                  </a:effectLst>
                  <a:latin typeface="Arial Black"/>
                </a:rPr>
                <a:t>2</a:t>
              </a:r>
            </a:p>
          </p:txBody>
        </p:sp>
        <p:sp>
          <p:nvSpPr>
            <p:cNvPr id="516108" name="WordArt 12"/>
            <p:cNvSpPr>
              <a:spLocks noChangeArrowheads="1" noChangeShapeType="1" noTextEdit="1"/>
            </p:cNvSpPr>
            <p:nvPr/>
          </p:nvSpPr>
          <p:spPr bwMode="auto">
            <a:xfrm>
              <a:off x="612" y="3293"/>
              <a:ext cx="113" cy="34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49384"/>
                </a:avLst>
              </a:prstTxWarp>
            </a:bodyPr>
            <a:lstStyle/>
            <a:p>
              <a:r>
                <a:rPr lang="en-US" sz="3600" kern="10" spc="720"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solidFill>
                    <a:schemeClr val="accent1"/>
                  </a:solidFill>
                  <a:effectLst>
                    <a:outerShdw dist="45791" dir="3378596" algn="ctr" rotWithShape="0">
                      <a:srgbClr val="4D4D4D">
                        <a:alpha val="80000"/>
                      </a:srgbClr>
                    </a:outerShdw>
                  </a:effectLst>
                  <a:latin typeface="Arial Black"/>
                </a:rPr>
                <a:t>3</a:t>
              </a:r>
            </a:p>
          </p:txBody>
        </p:sp>
        <p:sp>
          <p:nvSpPr>
            <p:cNvPr id="516110" name="AutoShape 14"/>
            <p:cNvSpPr>
              <a:spLocks noChangeArrowheads="1"/>
            </p:cNvSpPr>
            <p:nvPr/>
          </p:nvSpPr>
          <p:spPr bwMode="auto">
            <a:xfrm>
              <a:off x="1745" y="2160"/>
              <a:ext cx="907" cy="1588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28575" algn="ctr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r>
                <a:rPr lang="en-US" sz="2400" b="1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  <a:t>Binary</a:t>
              </a:r>
              <a:br>
                <a:rPr lang="en-US" sz="2400" b="1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</a:br>
              <a:r>
                <a:rPr lang="en-US" sz="2400" b="1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  <a:t>Encoder</a:t>
              </a:r>
            </a:p>
          </p:txBody>
        </p:sp>
        <p:sp>
          <p:nvSpPr>
            <p:cNvPr id="516111" name="Line 15"/>
            <p:cNvSpPr>
              <a:spLocks noChangeShapeType="1"/>
            </p:cNvSpPr>
            <p:nvPr/>
          </p:nvSpPr>
          <p:spPr bwMode="auto">
            <a:xfrm>
              <a:off x="1065" y="2387"/>
              <a:ext cx="681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516112" name="Line 16"/>
            <p:cNvSpPr>
              <a:spLocks noChangeShapeType="1"/>
            </p:cNvSpPr>
            <p:nvPr/>
          </p:nvSpPr>
          <p:spPr bwMode="auto">
            <a:xfrm>
              <a:off x="1065" y="2954"/>
              <a:ext cx="681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516113" name="Text Box 17"/>
            <p:cNvSpPr txBox="1">
              <a:spLocks noChangeArrowheads="1"/>
            </p:cNvSpPr>
            <p:nvPr/>
          </p:nvSpPr>
          <p:spPr bwMode="auto">
            <a:xfrm>
              <a:off x="3027" y="2614"/>
              <a:ext cx="226" cy="690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400" b="1" i="1" baseline="-25000">
                  <a:solidFill>
                    <a:schemeClr val="accent2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i="1">
                  <a:solidFill>
                    <a:schemeClr val="accent2"/>
                  </a:solidFill>
                  <a:latin typeface="Times New Roman" pitchFamily="18" charset="0"/>
                  <a:cs typeface="Times New Roman" pitchFamily="18" charset="0"/>
                </a:rPr>
                <a:t>y</a:t>
              </a:r>
              <a:r>
                <a:rPr lang="en-US" sz="2400" b="1" i="1" baseline="-25000">
                  <a:solidFill>
                    <a:schemeClr val="accent2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</a:pPr>
              <a:endParaRPr lang="en-US" sz="2400" b="1" i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400" b="1" i="1">
                  <a:solidFill>
                    <a:schemeClr val="accent2"/>
                  </a:solidFill>
                  <a:latin typeface="Times New Roman" pitchFamily="18" charset="0"/>
                  <a:cs typeface="Times New Roman" pitchFamily="18" charset="0"/>
                </a:rPr>
                <a:t>y</a:t>
              </a:r>
              <a:r>
                <a:rPr lang="en-US" sz="2400" b="1" i="1" baseline="-25000">
                  <a:solidFill>
                    <a:schemeClr val="accent2"/>
                  </a:solidFill>
                  <a:latin typeface="Times New Roman" pitchFamily="18" charset="0"/>
                  <a:cs typeface="Times New Roman" pitchFamily="18" charset="0"/>
                </a:rPr>
                <a:t>0</a:t>
              </a:r>
            </a:p>
          </p:txBody>
        </p:sp>
        <p:sp>
          <p:nvSpPr>
            <p:cNvPr id="516114" name="Line 18"/>
            <p:cNvSpPr>
              <a:spLocks noChangeShapeType="1"/>
            </p:cNvSpPr>
            <p:nvPr/>
          </p:nvSpPr>
          <p:spPr bwMode="auto">
            <a:xfrm>
              <a:off x="2652" y="2753"/>
              <a:ext cx="341" cy="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triangle" w="med" len="lg"/>
            </a:ln>
            <a:effectLst/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516115" name="Line 19"/>
            <p:cNvSpPr>
              <a:spLocks noChangeShapeType="1"/>
            </p:cNvSpPr>
            <p:nvPr/>
          </p:nvSpPr>
          <p:spPr bwMode="auto">
            <a:xfrm>
              <a:off x="2652" y="3207"/>
              <a:ext cx="341" cy="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triangle" w="med" len="lg"/>
            </a:ln>
            <a:effectLst/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516116" name="Line 20"/>
            <p:cNvSpPr>
              <a:spLocks noChangeShapeType="1"/>
            </p:cNvSpPr>
            <p:nvPr/>
          </p:nvSpPr>
          <p:spPr bwMode="auto">
            <a:xfrm>
              <a:off x="1065" y="3521"/>
              <a:ext cx="681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  <p:pic>
          <p:nvPicPr>
            <p:cNvPr id="516104" name="Picture 8" descr="MCj02402230000[1]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839" y="3294"/>
              <a:ext cx="278" cy="454"/>
            </a:xfrm>
            <a:prstGeom prst="rect">
              <a:avLst/>
            </a:prstGeom>
            <a:noFill/>
          </p:spPr>
        </p:pic>
        <p:pic>
          <p:nvPicPr>
            <p:cNvPr id="516103" name="Picture 7" descr="MCj02402230000[1]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839" y="2727"/>
              <a:ext cx="278" cy="454"/>
            </a:xfrm>
            <a:prstGeom prst="rect">
              <a:avLst/>
            </a:prstGeom>
            <a:noFill/>
          </p:spPr>
        </p:pic>
        <p:pic>
          <p:nvPicPr>
            <p:cNvPr id="516102" name="Picture 6" descr="MCj02402230000[1]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839" y="2160"/>
              <a:ext cx="278" cy="454"/>
            </a:xfrm>
            <a:prstGeom prst="rect">
              <a:avLst/>
            </a:prstGeom>
            <a:noFill/>
          </p:spPr>
        </p:pic>
        <p:sp>
          <p:nvSpPr>
            <p:cNvPr id="516141" name="Text Box 45"/>
            <p:cNvSpPr txBox="1">
              <a:spLocks noChangeArrowheads="1"/>
            </p:cNvSpPr>
            <p:nvPr/>
          </p:nvSpPr>
          <p:spPr bwMode="auto">
            <a:xfrm>
              <a:off x="1292" y="2143"/>
              <a:ext cx="226" cy="1288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lnSpc>
                  <a:spcPct val="80000"/>
                </a:lnSpc>
                <a:spcBef>
                  <a:spcPct val="0"/>
                </a:spcBef>
              </a:pPr>
              <a:r>
                <a:rPr lang="en-US" sz="2400" b="1" i="1" baseline="-25000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i="1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x</a:t>
              </a:r>
              <a:r>
                <a:rPr lang="en-US" sz="2400" b="1" i="1" baseline="-25000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</a:p>
            <a:p>
              <a:pPr>
                <a:lnSpc>
                  <a:spcPct val="80000"/>
                </a:lnSpc>
                <a:spcBef>
                  <a:spcPct val="0"/>
                </a:spcBef>
              </a:pPr>
              <a:endParaRPr lang="en-US" sz="2400" b="1" i="1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>
                <a:lnSpc>
                  <a:spcPct val="80000"/>
                </a:lnSpc>
                <a:spcBef>
                  <a:spcPct val="0"/>
                </a:spcBef>
              </a:pPr>
              <a:endParaRPr lang="en-US" sz="2400" b="1" i="1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>
                <a:lnSpc>
                  <a:spcPct val="80000"/>
                </a:lnSpc>
                <a:spcBef>
                  <a:spcPct val="0"/>
                </a:spcBef>
              </a:pPr>
              <a:r>
                <a:rPr lang="en-US" sz="2400" b="1" i="1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x</a:t>
              </a:r>
              <a:r>
                <a:rPr lang="en-US" sz="2400" b="1" i="1" baseline="-25000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2400" b="1" i="1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</a:p>
            <a:p>
              <a:pPr>
                <a:lnSpc>
                  <a:spcPct val="80000"/>
                </a:lnSpc>
                <a:spcBef>
                  <a:spcPct val="0"/>
                </a:spcBef>
              </a:pPr>
              <a:endParaRPr lang="en-US" sz="2400" b="1" i="1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>
                <a:lnSpc>
                  <a:spcPct val="80000"/>
                </a:lnSpc>
                <a:spcBef>
                  <a:spcPct val="0"/>
                </a:spcBef>
              </a:pPr>
              <a:endParaRPr lang="en-US" sz="2400" b="1" i="1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>
                <a:lnSpc>
                  <a:spcPct val="80000"/>
                </a:lnSpc>
                <a:spcBef>
                  <a:spcPct val="0"/>
                </a:spcBef>
              </a:pPr>
              <a:r>
                <a:rPr lang="en-US" sz="2400" b="1" i="1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x</a:t>
              </a:r>
              <a:r>
                <a:rPr lang="en-US" sz="2400" b="1" i="1" baseline="-25000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</p:grpSp>
      <p:sp>
        <p:nvSpPr>
          <p:cNvPr id="516148" name="AutoShape 52"/>
          <p:cNvSpPr>
            <a:spLocks noChangeArrowheads="1"/>
          </p:cNvSpPr>
          <p:nvPr/>
        </p:nvSpPr>
        <p:spPr bwMode="auto">
          <a:xfrm>
            <a:off x="7272338" y="1268413"/>
            <a:ext cx="1439862" cy="1931987"/>
          </a:xfrm>
          <a:prstGeom prst="wedgeRoundRectCallout">
            <a:avLst>
              <a:gd name="adj1" fmla="val -102437"/>
              <a:gd name="adj2" fmla="val 66461"/>
              <a:gd name="adj3" fmla="val 16667"/>
            </a:avLst>
          </a:prstGeom>
          <a:noFill/>
          <a:ln w="28575" algn="ctr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Only </a:t>
            </a:r>
            <a:r>
              <a:rPr lang="en-US" sz="2400" b="1" i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one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switch should be activated at a time</a:t>
            </a:r>
          </a:p>
        </p:txBody>
      </p:sp>
      <p:sp>
        <p:nvSpPr>
          <p:cNvPr id="23" name="Date Placeholder 2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01CC8-F494-4212-8377-96400C52305E}" type="datetime1">
              <a:rPr lang="en-US" smtClean="0"/>
              <a:t>5/14/2017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Faisal Yousef Alzyoud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6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16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16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51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51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614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20A6C-789A-4BA9-B579-9C9C03890DA6}" type="slidenum">
              <a:rPr lang="en-US"/>
              <a:pPr/>
              <a:t>14</a:t>
            </a:fld>
            <a:r>
              <a:rPr lang="en-US"/>
              <a:t> / 65</a:t>
            </a:r>
          </a:p>
        </p:txBody>
      </p:sp>
      <p:sp>
        <p:nvSpPr>
          <p:cNvPr id="517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686800" cy="762000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00B050"/>
                </a:solidFill>
              </a:rPr>
              <a:t>Encoders</a:t>
            </a:r>
          </a:p>
        </p:txBody>
      </p:sp>
      <p:sp>
        <p:nvSpPr>
          <p:cNvPr id="517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089025"/>
            <a:ext cx="8280400" cy="477838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en-US" dirty="0"/>
              <a:t>Octal-to-Binary Encoder (8-to-3)</a:t>
            </a:r>
          </a:p>
        </p:txBody>
      </p:sp>
      <p:graphicFrame>
        <p:nvGraphicFramePr>
          <p:cNvPr id="517186" name="Group 66"/>
          <p:cNvGraphicFramePr>
            <a:graphicFrameLocks noGrp="1"/>
          </p:cNvGraphicFramePr>
          <p:nvPr/>
        </p:nvGraphicFramePr>
        <p:xfrm>
          <a:off x="792163" y="1749425"/>
          <a:ext cx="4319587" cy="3364230"/>
        </p:xfrm>
        <a:graphic>
          <a:graphicData uri="http://schemas.openxmlformats.org/drawingml/2006/table">
            <a:tbl>
              <a:tblPr/>
              <a:tblGrid>
                <a:gridCol w="3059112"/>
                <a:gridCol w="1260475"/>
              </a:tblGrid>
              <a:tr h="4381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en-US" sz="24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I</a:t>
                      </a:r>
                      <a:r>
                        <a:rPr kumimoji="0" lang="en-US" sz="24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I</a:t>
                      </a:r>
                      <a:r>
                        <a:rPr kumimoji="0" lang="en-US" sz="24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I</a:t>
                      </a:r>
                      <a:r>
                        <a:rPr kumimoji="0" lang="en-US" sz="24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I</a:t>
                      </a:r>
                      <a:r>
                        <a:rPr kumimoji="0" lang="en-US" sz="24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I</a:t>
                      </a:r>
                      <a:r>
                        <a:rPr kumimoji="0" lang="en-US" sz="24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I</a:t>
                      </a:r>
                      <a:r>
                        <a:rPr kumimoji="0" lang="en-US" sz="24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I</a:t>
                      </a:r>
                      <a:r>
                        <a:rPr kumimoji="0" lang="en-US" sz="24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r>
                        <a:rPr kumimoji="0" lang="en-US" sz="2400" b="1" i="1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Y</a:t>
                      </a:r>
                      <a:r>
                        <a:rPr kumimoji="0" lang="en-US" sz="2400" b="1" i="1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Y</a:t>
                      </a:r>
                      <a:r>
                        <a:rPr kumimoji="0" lang="en-US" sz="2400" b="1" i="1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0   0   0   0   0   0   0   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0   0   0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0   0   0   0   0   0   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  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0   0   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0   0   0   0   0   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0   0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   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  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0   0   0   0   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0   0   0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marR="0" lvl="0" indent="-4572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   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1   1</a:t>
                      </a:r>
                    </a:p>
                  </a:txBody>
                  <a:tcPr marL="0" marR="0" marT="0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22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0   0   0   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0   0   0   0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marR="0" lvl="0" indent="-4572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0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0   0   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0   0   0   0   0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marR="0" lvl="0" indent="-4572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0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1</a:t>
                      </a:r>
                    </a:p>
                  </a:txBody>
                  <a:tcPr marL="0" marR="0" marT="0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   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0   0   0   0   0   0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marR="0" lvl="0" indent="-4572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  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0   0   0   0   0   0   0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marR="0" lvl="0" indent="-4572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1   1</a:t>
                      </a:r>
                    </a:p>
                  </a:txBody>
                  <a:tcPr marL="0" marR="0" marT="0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" name="Group 84"/>
          <p:cNvGrpSpPr>
            <a:grpSpLocks/>
          </p:cNvGrpSpPr>
          <p:nvPr/>
        </p:nvGrpSpPr>
        <p:grpSpPr bwMode="auto">
          <a:xfrm>
            <a:off x="6011863" y="1089025"/>
            <a:ext cx="2881312" cy="3421063"/>
            <a:chOff x="3674" y="913"/>
            <a:chExt cx="1815" cy="2155"/>
          </a:xfrm>
        </p:grpSpPr>
        <p:sp>
          <p:nvSpPr>
            <p:cNvPr id="517188" name="AutoShape 68"/>
            <p:cNvSpPr>
              <a:spLocks noChangeArrowheads="1"/>
            </p:cNvSpPr>
            <p:nvPr/>
          </p:nvSpPr>
          <p:spPr bwMode="auto">
            <a:xfrm flipH="1" flipV="1">
              <a:off x="4015" y="913"/>
              <a:ext cx="1134" cy="2155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28575" algn="ctr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vert="eaVert" wrap="none" lIns="0" tIns="0" rIns="0" bIns="0" anchor="ctr" anchorCtr="1"/>
            <a:lstStyle/>
            <a:p>
              <a:r>
                <a:rPr lang="en-US" sz="2400" b="1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  <a:t>Binary</a:t>
              </a:r>
              <a:br>
                <a:rPr lang="en-US" sz="2400" b="1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</a:br>
              <a:r>
                <a:rPr lang="en-US" sz="2400" b="1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  <a:t>Encoder</a:t>
              </a:r>
            </a:p>
          </p:txBody>
        </p:sp>
        <p:sp>
          <p:nvSpPr>
            <p:cNvPr id="517189" name="Line 69"/>
            <p:cNvSpPr>
              <a:spLocks noChangeShapeType="1"/>
            </p:cNvSpPr>
            <p:nvPr/>
          </p:nvSpPr>
          <p:spPr bwMode="auto">
            <a:xfrm>
              <a:off x="5148" y="1819"/>
              <a:ext cx="341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517190" name="Line 70"/>
            <p:cNvSpPr>
              <a:spLocks noChangeShapeType="1"/>
            </p:cNvSpPr>
            <p:nvPr/>
          </p:nvSpPr>
          <p:spPr bwMode="auto">
            <a:xfrm>
              <a:off x="5148" y="2273"/>
              <a:ext cx="341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517191" name="Text Box 71"/>
            <p:cNvSpPr txBox="1">
              <a:spLocks noChangeArrowheads="1"/>
            </p:cNvSpPr>
            <p:nvPr/>
          </p:nvSpPr>
          <p:spPr bwMode="auto">
            <a:xfrm>
              <a:off x="4921" y="1649"/>
              <a:ext cx="226" cy="690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l">
                <a:lnSpc>
                  <a:spcPct val="100000"/>
                </a:lnSpc>
                <a:spcBef>
                  <a:spcPct val="0"/>
                </a:spcBef>
              </a:pPr>
              <a:r>
                <a:rPr lang="en-US" sz="2400" b="1" i="1">
                  <a:latin typeface="Times New Roman" pitchFamily="18" charset="0"/>
                  <a:cs typeface="Times New Roman" pitchFamily="18" charset="0"/>
                </a:rPr>
                <a:t>Y</a:t>
              </a:r>
              <a:r>
                <a:rPr lang="en-US" sz="2400" b="1" i="1" baseline="-25000">
                  <a:latin typeface="Times New Roman" pitchFamily="18" charset="0"/>
                  <a:cs typeface="Times New Roman" pitchFamily="18" charset="0"/>
                </a:rPr>
                <a:t>2</a:t>
              </a:r>
            </a:p>
            <a:p>
              <a:pPr algn="l">
                <a:lnSpc>
                  <a:spcPct val="100000"/>
                </a:lnSpc>
                <a:spcBef>
                  <a:spcPct val="0"/>
                </a:spcBef>
              </a:pPr>
              <a:r>
                <a:rPr lang="en-US" sz="2400" b="1" i="1">
                  <a:latin typeface="Times New Roman" pitchFamily="18" charset="0"/>
                  <a:cs typeface="Times New Roman" pitchFamily="18" charset="0"/>
                </a:rPr>
                <a:t>Y</a:t>
              </a:r>
              <a:r>
                <a:rPr lang="en-US" sz="2400" b="1" i="1" baseline="-25000">
                  <a:latin typeface="Times New Roman" pitchFamily="18" charset="0"/>
                  <a:cs typeface="Times New Roman" pitchFamily="18" charset="0"/>
                </a:rPr>
                <a:t>1</a:t>
              </a:r>
              <a:endParaRPr lang="en-US" sz="2400" b="1" i="1">
                <a:latin typeface="Times New Roman" pitchFamily="18" charset="0"/>
                <a:cs typeface="Times New Roman" pitchFamily="18" charset="0"/>
              </a:endParaRPr>
            </a:p>
            <a:p>
              <a:pPr algn="l">
                <a:lnSpc>
                  <a:spcPct val="100000"/>
                </a:lnSpc>
                <a:spcBef>
                  <a:spcPct val="0"/>
                </a:spcBef>
              </a:pPr>
              <a:r>
                <a:rPr lang="en-US" sz="2400" b="1" i="1">
                  <a:latin typeface="Times New Roman" pitchFamily="18" charset="0"/>
                  <a:cs typeface="Times New Roman" pitchFamily="18" charset="0"/>
                </a:rPr>
                <a:t>Y</a:t>
              </a:r>
              <a:r>
                <a:rPr lang="en-US" sz="2400" b="1" i="1" baseline="-25000">
                  <a:latin typeface="Times New Roman" pitchFamily="18" charset="0"/>
                  <a:cs typeface="Times New Roman" pitchFamily="18" charset="0"/>
                </a:rPr>
                <a:t>0</a:t>
              </a:r>
            </a:p>
          </p:txBody>
        </p:sp>
        <p:sp>
          <p:nvSpPr>
            <p:cNvPr id="517192" name="Line 72"/>
            <p:cNvSpPr>
              <a:spLocks noChangeShapeType="1"/>
            </p:cNvSpPr>
            <p:nvPr/>
          </p:nvSpPr>
          <p:spPr bwMode="auto">
            <a:xfrm>
              <a:off x="3674" y="1253"/>
              <a:ext cx="341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517193" name="Text Box 73"/>
            <p:cNvSpPr txBox="1">
              <a:spLocks noChangeArrowheads="1"/>
            </p:cNvSpPr>
            <p:nvPr/>
          </p:nvSpPr>
          <p:spPr bwMode="auto">
            <a:xfrm>
              <a:off x="4014" y="1114"/>
              <a:ext cx="226" cy="1840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r">
                <a:lnSpc>
                  <a:spcPct val="100000"/>
                </a:lnSpc>
                <a:spcBef>
                  <a:spcPct val="0"/>
                </a:spcBef>
              </a:pPr>
              <a:r>
                <a:rPr lang="en-US" sz="2400" b="1" i="1" baseline="-2500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i="1"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sz="2400" b="1" i="1" baseline="-25000">
                  <a:latin typeface="Times New Roman" pitchFamily="18" charset="0"/>
                  <a:cs typeface="Times New Roman" pitchFamily="18" charset="0"/>
                </a:rPr>
                <a:t>7</a:t>
              </a:r>
            </a:p>
            <a:p>
              <a:pPr algn="r">
                <a:lnSpc>
                  <a:spcPct val="100000"/>
                </a:lnSpc>
                <a:spcBef>
                  <a:spcPct val="0"/>
                </a:spcBef>
              </a:pPr>
              <a:r>
                <a:rPr lang="en-US" sz="2400" b="1" i="1"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sz="2400" b="1" i="1" baseline="-25000">
                  <a:latin typeface="Times New Roman" pitchFamily="18" charset="0"/>
                  <a:cs typeface="Times New Roman" pitchFamily="18" charset="0"/>
                </a:rPr>
                <a:t>6</a:t>
              </a:r>
            </a:p>
            <a:p>
              <a:pPr algn="r">
                <a:lnSpc>
                  <a:spcPct val="100000"/>
                </a:lnSpc>
                <a:spcBef>
                  <a:spcPct val="0"/>
                </a:spcBef>
              </a:pPr>
              <a:r>
                <a:rPr lang="en-US" sz="2400" b="1" i="1" baseline="-2500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i="1"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sz="2400" b="1" i="1" baseline="-25000">
                  <a:latin typeface="Times New Roman" pitchFamily="18" charset="0"/>
                  <a:cs typeface="Times New Roman" pitchFamily="18" charset="0"/>
                </a:rPr>
                <a:t>5</a:t>
              </a:r>
            </a:p>
            <a:p>
              <a:pPr algn="r">
                <a:lnSpc>
                  <a:spcPct val="100000"/>
                </a:lnSpc>
                <a:spcBef>
                  <a:spcPct val="0"/>
                </a:spcBef>
              </a:pPr>
              <a:r>
                <a:rPr lang="en-US" sz="2400" b="1" i="1"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sz="2400" b="1" i="1" baseline="-25000">
                  <a:latin typeface="Times New Roman" pitchFamily="18" charset="0"/>
                  <a:cs typeface="Times New Roman" pitchFamily="18" charset="0"/>
                </a:rPr>
                <a:t>4 </a:t>
              </a:r>
              <a:r>
                <a:rPr lang="en-US" sz="2400" b="1" i="1"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sz="2400" b="1" i="1" baseline="-25000">
                  <a:latin typeface="Times New Roman" pitchFamily="18" charset="0"/>
                  <a:cs typeface="Times New Roman" pitchFamily="18" charset="0"/>
                </a:rPr>
                <a:t>3</a:t>
              </a:r>
            </a:p>
            <a:p>
              <a:pPr algn="r">
                <a:lnSpc>
                  <a:spcPct val="100000"/>
                </a:lnSpc>
                <a:spcBef>
                  <a:spcPct val="0"/>
                </a:spcBef>
              </a:pPr>
              <a:r>
                <a:rPr lang="en-US" sz="2400" b="1" i="1"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sz="2400" b="1" i="1" baseline="-25000">
                  <a:latin typeface="Times New Roman" pitchFamily="18" charset="0"/>
                  <a:cs typeface="Times New Roman" pitchFamily="18" charset="0"/>
                </a:rPr>
                <a:t>2</a:t>
              </a:r>
            </a:p>
            <a:p>
              <a:pPr algn="r">
                <a:lnSpc>
                  <a:spcPct val="100000"/>
                </a:lnSpc>
                <a:spcBef>
                  <a:spcPct val="0"/>
                </a:spcBef>
              </a:pPr>
              <a:r>
                <a:rPr lang="en-US" sz="2400" b="1" i="1" baseline="-2500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i="1"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sz="2400" b="1" i="1" baseline="-25000">
                  <a:latin typeface="Times New Roman" pitchFamily="18" charset="0"/>
                  <a:cs typeface="Times New Roman" pitchFamily="18" charset="0"/>
                </a:rPr>
                <a:t>1</a:t>
              </a:r>
            </a:p>
            <a:p>
              <a:pPr algn="r">
                <a:lnSpc>
                  <a:spcPct val="100000"/>
                </a:lnSpc>
                <a:spcBef>
                  <a:spcPct val="0"/>
                </a:spcBef>
              </a:pPr>
              <a:r>
                <a:rPr lang="en-US" sz="2400" b="1" i="1"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sz="2400" b="1" i="1" baseline="-25000">
                  <a:latin typeface="Times New Roman" pitchFamily="18" charset="0"/>
                  <a:cs typeface="Times New Roman" pitchFamily="18" charset="0"/>
                </a:rPr>
                <a:t>0</a:t>
              </a:r>
            </a:p>
          </p:txBody>
        </p:sp>
        <p:sp>
          <p:nvSpPr>
            <p:cNvPr id="517194" name="Line 74"/>
            <p:cNvSpPr>
              <a:spLocks noChangeShapeType="1"/>
            </p:cNvSpPr>
            <p:nvPr/>
          </p:nvSpPr>
          <p:spPr bwMode="auto">
            <a:xfrm>
              <a:off x="3674" y="1480"/>
              <a:ext cx="341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517195" name="Line 75"/>
            <p:cNvSpPr>
              <a:spLocks noChangeShapeType="1"/>
            </p:cNvSpPr>
            <p:nvPr/>
          </p:nvSpPr>
          <p:spPr bwMode="auto">
            <a:xfrm>
              <a:off x="3674" y="1707"/>
              <a:ext cx="341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517196" name="Line 76"/>
            <p:cNvSpPr>
              <a:spLocks noChangeShapeType="1"/>
            </p:cNvSpPr>
            <p:nvPr/>
          </p:nvSpPr>
          <p:spPr bwMode="auto">
            <a:xfrm>
              <a:off x="3674" y="1934"/>
              <a:ext cx="341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517197" name="Line 77"/>
            <p:cNvSpPr>
              <a:spLocks noChangeShapeType="1"/>
            </p:cNvSpPr>
            <p:nvPr/>
          </p:nvSpPr>
          <p:spPr bwMode="auto">
            <a:xfrm>
              <a:off x="5148" y="2046"/>
              <a:ext cx="341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517198" name="Line 78"/>
            <p:cNvSpPr>
              <a:spLocks noChangeShapeType="1"/>
            </p:cNvSpPr>
            <p:nvPr/>
          </p:nvSpPr>
          <p:spPr bwMode="auto">
            <a:xfrm>
              <a:off x="3674" y="2160"/>
              <a:ext cx="341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517199" name="Line 79"/>
            <p:cNvSpPr>
              <a:spLocks noChangeShapeType="1"/>
            </p:cNvSpPr>
            <p:nvPr/>
          </p:nvSpPr>
          <p:spPr bwMode="auto">
            <a:xfrm>
              <a:off x="3674" y="2386"/>
              <a:ext cx="341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517200" name="Line 80"/>
            <p:cNvSpPr>
              <a:spLocks noChangeShapeType="1"/>
            </p:cNvSpPr>
            <p:nvPr/>
          </p:nvSpPr>
          <p:spPr bwMode="auto">
            <a:xfrm>
              <a:off x="3674" y="2612"/>
              <a:ext cx="341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517201" name="Line 81"/>
            <p:cNvSpPr>
              <a:spLocks noChangeShapeType="1"/>
            </p:cNvSpPr>
            <p:nvPr/>
          </p:nvSpPr>
          <p:spPr bwMode="auto">
            <a:xfrm>
              <a:off x="3674" y="2838"/>
              <a:ext cx="341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</p:grpSp>
      <p:graphicFrame>
        <p:nvGraphicFramePr>
          <p:cNvPr id="517202" name="Object 82"/>
          <p:cNvGraphicFramePr>
            <a:graphicFrameLocks noChangeAspect="1"/>
          </p:cNvGraphicFramePr>
          <p:nvPr/>
        </p:nvGraphicFramePr>
        <p:xfrm>
          <a:off x="804863" y="5229225"/>
          <a:ext cx="2493962" cy="1389063"/>
        </p:xfrm>
        <a:graphic>
          <a:graphicData uri="http://schemas.openxmlformats.org/presentationml/2006/ole">
            <p:oleObj spid="_x0000_s32770" name="Equation" r:id="rId4" imgW="1231560" imgH="685800" progId="Equation.3">
              <p:embed/>
            </p:oleObj>
          </a:graphicData>
        </a:graphic>
      </p:graphicFrame>
      <p:graphicFrame>
        <p:nvGraphicFramePr>
          <p:cNvPr id="517205" name="Object 85"/>
          <p:cNvGraphicFramePr>
            <a:graphicFrameLocks noChangeAspect="1"/>
          </p:cNvGraphicFramePr>
          <p:nvPr/>
        </p:nvGraphicFramePr>
        <p:xfrm>
          <a:off x="5337175" y="4491038"/>
          <a:ext cx="2970213" cy="2309812"/>
        </p:xfrm>
        <a:graphic>
          <a:graphicData uri="http://schemas.openxmlformats.org/presentationml/2006/ole">
            <p:oleObj spid="_x0000_s32771" name="Visio" r:id="rId5" imgW="1891955" imgH="1471087" progId="Visio.Drawing.11">
              <p:embed/>
            </p:oleObj>
          </a:graphicData>
        </a:graphic>
      </p:graphicFrame>
      <p:sp>
        <p:nvSpPr>
          <p:cNvPr id="2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50E0-9BB2-40B9-B091-CB4EC84CC55A}" type="datetime1">
              <a:rPr lang="en-US" smtClean="0"/>
              <a:t>5/14/2017</a:t>
            </a:fld>
            <a:endParaRPr lang="en-US"/>
          </a:p>
        </p:txBody>
      </p:sp>
      <p:sp>
        <p:nvSpPr>
          <p:cNvPr id="25" name="Footer Placeholder 2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Faisal Yousef Alzyoud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7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517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17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517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81BF3-0D1A-4162-9102-B7B80167B4B9}" type="slidenum">
              <a:rPr lang="en-US"/>
              <a:pPr/>
              <a:t>15</a:t>
            </a:fld>
            <a:r>
              <a:rPr lang="en-US"/>
              <a:t> / 65</a:t>
            </a:r>
          </a:p>
        </p:txBody>
      </p:sp>
      <p:sp>
        <p:nvSpPr>
          <p:cNvPr id="519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686800" cy="6096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rgbClr val="00B050"/>
                </a:solidFill>
              </a:rPr>
              <a:t>Priority Encoders</a:t>
            </a:r>
          </a:p>
        </p:txBody>
      </p:sp>
      <p:sp>
        <p:nvSpPr>
          <p:cNvPr id="519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089025"/>
            <a:ext cx="8280400" cy="477838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en-US"/>
              <a:t>4-Input Priority Encoder</a:t>
            </a:r>
          </a:p>
        </p:txBody>
      </p:sp>
      <p:graphicFrame>
        <p:nvGraphicFramePr>
          <p:cNvPr id="519218" name="Group 50"/>
          <p:cNvGraphicFramePr>
            <a:graphicFrameLocks noGrp="1"/>
          </p:cNvGraphicFramePr>
          <p:nvPr/>
        </p:nvGraphicFramePr>
        <p:xfrm>
          <a:off x="792163" y="1808163"/>
          <a:ext cx="3240087" cy="2590800"/>
        </p:xfrm>
        <a:graphic>
          <a:graphicData uri="http://schemas.openxmlformats.org/drawingml/2006/table">
            <a:tbl>
              <a:tblPr/>
              <a:tblGrid>
                <a:gridCol w="1747837"/>
                <a:gridCol w="952500"/>
                <a:gridCol w="539750"/>
              </a:tblGrid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en-US" sz="2400" b="1" i="1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I</a:t>
                      </a:r>
                      <a:r>
                        <a:rPr kumimoji="0" lang="en-US" sz="2400" b="1" i="1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I</a:t>
                      </a:r>
                      <a:r>
                        <a:rPr kumimoji="0" lang="en-US" sz="2400" b="1" i="1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I</a:t>
                      </a:r>
                      <a:r>
                        <a:rPr kumimoji="0" lang="en-US" sz="2400" b="1" i="1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r>
                        <a:rPr kumimoji="0" lang="en-US" sz="24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Y</a:t>
                      </a:r>
                      <a:r>
                        <a:rPr kumimoji="0" lang="en-US" sz="24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2400" b="1" i="1" u="none" strike="noStrike" cap="none" normalizeH="0" baseline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0   0   0   0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0   0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0   0   0   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0   0</a:t>
                      </a:r>
                    </a:p>
                  </a:txBody>
                  <a:tcPr marL="0" marR="0" marT="0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0   0   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x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   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   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x   x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marR="0" lvl="0" indent="-4572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  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marR="0" lvl="0" indent="-4572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x   x   x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marR="0" lvl="0" indent="-4572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1   1</a:t>
                      </a:r>
                    </a:p>
                  </a:txBody>
                  <a:tcPr marL="0" marR="0" marT="0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marR="0" lvl="0" indent="-4572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" name="Group 66"/>
          <p:cNvGrpSpPr>
            <a:grpSpLocks/>
          </p:cNvGrpSpPr>
          <p:nvPr/>
        </p:nvGrpSpPr>
        <p:grpSpPr bwMode="auto">
          <a:xfrm>
            <a:off x="5111750" y="1268413"/>
            <a:ext cx="2881313" cy="2160587"/>
            <a:chOff x="3787" y="686"/>
            <a:chExt cx="1815" cy="1361"/>
          </a:xfrm>
        </p:grpSpPr>
        <p:sp>
          <p:nvSpPr>
            <p:cNvPr id="519220" name="AutoShape 52"/>
            <p:cNvSpPr>
              <a:spLocks noChangeArrowheads="1"/>
            </p:cNvSpPr>
            <p:nvPr/>
          </p:nvSpPr>
          <p:spPr bwMode="auto">
            <a:xfrm flipH="1" flipV="1">
              <a:off x="4128" y="686"/>
              <a:ext cx="1134" cy="1361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28575" algn="ctr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vert="eaVert" wrap="none" lIns="0" tIns="0" rIns="0" bIns="0" anchor="ctr" anchorCtr="1"/>
            <a:lstStyle/>
            <a:p>
              <a:r>
                <a:rPr lang="en-US" sz="2400" b="1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  <a:t>Priority</a:t>
              </a:r>
              <a:br>
                <a:rPr lang="en-US" sz="2400" b="1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</a:br>
              <a:r>
                <a:rPr lang="en-US" sz="2400" b="1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  <a:t>Encoder</a:t>
              </a:r>
            </a:p>
          </p:txBody>
        </p:sp>
        <p:sp>
          <p:nvSpPr>
            <p:cNvPr id="519221" name="Line 53"/>
            <p:cNvSpPr>
              <a:spLocks noChangeShapeType="1"/>
            </p:cNvSpPr>
            <p:nvPr/>
          </p:nvSpPr>
          <p:spPr bwMode="auto">
            <a:xfrm>
              <a:off x="5261" y="1139"/>
              <a:ext cx="341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519222" name="Line 54"/>
            <p:cNvSpPr>
              <a:spLocks noChangeShapeType="1"/>
            </p:cNvSpPr>
            <p:nvPr/>
          </p:nvSpPr>
          <p:spPr bwMode="auto">
            <a:xfrm>
              <a:off x="5261" y="1593"/>
              <a:ext cx="341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519223" name="Text Box 55"/>
            <p:cNvSpPr txBox="1">
              <a:spLocks noChangeArrowheads="1"/>
            </p:cNvSpPr>
            <p:nvPr/>
          </p:nvSpPr>
          <p:spPr bwMode="auto">
            <a:xfrm>
              <a:off x="5034" y="968"/>
              <a:ext cx="226" cy="690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l">
                <a:lnSpc>
                  <a:spcPct val="100000"/>
                </a:lnSpc>
                <a:spcBef>
                  <a:spcPct val="0"/>
                </a:spcBef>
              </a:pPr>
              <a:r>
                <a:rPr lang="en-US" sz="2400" b="1" i="1">
                  <a:latin typeface="Times New Roman" pitchFamily="18" charset="0"/>
                  <a:cs typeface="Times New Roman" pitchFamily="18" charset="0"/>
                </a:rPr>
                <a:t>V</a:t>
              </a:r>
              <a:endParaRPr lang="en-US" sz="2400" b="1" i="1" baseline="-25000">
                <a:latin typeface="Times New Roman" pitchFamily="18" charset="0"/>
                <a:cs typeface="Times New Roman" pitchFamily="18" charset="0"/>
              </a:endParaRPr>
            </a:p>
            <a:p>
              <a:pPr algn="l">
                <a:lnSpc>
                  <a:spcPct val="100000"/>
                </a:lnSpc>
                <a:spcBef>
                  <a:spcPct val="0"/>
                </a:spcBef>
              </a:pPr>
              <a:r>
                <a:rPr lang="en-US" sz="2400" b="1" i="1">
                  <a:latin typeface="Times New Roman" pitchFamily="18" charset="0"/>
                  <a:cs typeface="Times New Roman" pitchFamily="18" charset="0"/>
                </a:rPr>
                <a:t>Y</a:t>
              </a:r>
              <a:r>
                <a:rPr lang="en-US" sz="2400" b="1" i="1" baseline="-25000">
                  <a:latin typeface="Times New Roman" pitchFamily="18" charset="0"/>
                  <a:cs typeface="Times New Roman" pitchFamily="18" charset="0"/>
                </a:rPr>
                <a:t>1</a:t>
              </a:r>
              <a:endParaRPr lang="en-US" sz="2400" b="1" i="1">
                <a:latin typeface="Times New Roman" pitchFamily="18" charset="0"/>
                <a:cs typeface="Times New Roman" pitchFamily="18" charset="0"/>
              </a:endParaRPr>
            </a:p>
            <a:p>
              <a:pPr algn="l">
                <a:lnSpc>
                  <a:spcPct val="100000"/>
                </a:lnSpc>
                <a:spcBef>
                  <a:spcPct val="0"/>
                </a:spcBef>
              </a:pPr>
              <a:r>
                <a:rPr lang="en-US" sz="2400" b="1" i="1">
                  <a:latin typeface="Times New Roman" pitchFamily="18" charset="0"/>
                  <a:cs typeface="Times New Roman" pitchFamily="18" charset="0"/>
                </a:rPr>
                <a:t>Y</a:t>
              </a:r>
              <a:r>
                <a:rPr lang="en-US" sz="2400" b="1" i="1" baseline="-25000">
                  <a:latin typeface="Times New Roman" pitchFamily="18" charset="0"/>
                  <a:cs typeface="Times New Roman" pitchFamily="18" charset="0"/>
                </a:rPr>
                <a:t>0</a:t>
              </a:r>
            </a:p>
          </p:txBody>
        </p:sp>
        <p:sp>
          <p:nvSpPr>
            <p:cNvPr id="519224" name="Line 56"/>
            <p:cNvSpPr>
              <a:spLocks noChangeShapeType="1"/>
            </p:cNvSpPr>
            <p:nvPr/>
          </p:nvSpPr>
          <p:spPr bwMode="auto">
            <a:xfrm>
              <a:off x="3787" y="1026"/>
              <a:ext cx="341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519225" name="Text Box 57"/>
            <p:cNvSpPr txBox="1">
              <a:spLocks noChangeArrowheads="1"/>
            </p:cNvSpPr>
            <p:nvPr/>
          </p:nvSpPr>
          <p:spPr bwMode="auto">
            <a:xfrm>
              <a:off x="4127" y="887"/>
              <a:ext cx="226" cy="920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r">
                <a:lnSpc>
                  <a:spcPct val="100000"/>
                </a:lnSpc>
                <a:spcBef>
                  <a:spcPct val="0"/>
                </a:spcBef>
              </a:pPr>
              <a:r>
                <a:rPr lang="en-US" sz="2400" b="1" i="1"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sz="2400" b="1" i="1" baseline="-25000">
                  <a:latin typeface="Times New Roman" pitchFamily="18" charset="0"/>
                  <a:cs typeface="Times New Roman" pitchFamily="18" charset="0"/>
                </a:rPr>
                <a:t>3</a:t>
              </a:r>
            </a:p>
            <a:p>
              <a:pPr algn="r">
                <a:lnSpc>
                  <a:spcPct val="100000"/>
                </a:lnSpc>
                <a:spcBef>
                  <a:spcPct val="0"/>
                </a:spcBef>
              </a:pPr>
              <a:r>
                <a:rPr lang="en-US" sz="2400" b="1" i="1"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sz="2400" b="1" i="1" baseline="-25000">
                  <a:latin typeface="Times New Roman" pitchFamily="18" charset="0"/>
                  <a:cs typeface="Times New Roman" pitchFamily="18" charset="0"/>
                </a:rPr>
                <a:t>2</a:t>
              </a:r>
            </a:p>
            <a:p>
              <a:pPr algn="r">
                <a:lnSpc>
                  <a:spcPct val="100000"/>
                </a:lnSpc>
                <a:spcBef>
                  <a:spcPct val="0"/>
                </a:spcBef>
              </a:pPr>
              <a:r>
                <a:rPr lang="en-US" sz="2400" b="1" i="1" baseline="-2500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i="1"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sz="2400" b="1" i="1" baseline="-25000">
                  <a:latin typeface="Times New Roman" pitchFamily="18" charset="0"/>
                  <a:cs typeface="Times New Roman" pitchFamily="18" charset="0"/>
                </a:rPr>
                <a:t>1</a:t>
              </a:r>
            </a:p>
            <a:p>
              <a:pPr algn="r">
                <a:lnSpc>
                  <a:spcPct val="100000"/>
                </a:lnSpc>
                <a:spcBef>
                  <a:spcPct val="0"/>
                </a:spcBef>
              </a:pPr>
              <a:r>
                <a:rPr lang="en-US" sz="2400" b="1" i="1"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sz="2400" b="1" i="1" baseline="-25000">
                  <a:latin typeface="Times New Roman" pitchFamily="18" charset="0"/>
                  <a:cs typeface="Times New Roman" pitchFamily="18" charset="0"/>
                </a:rPr>
                <a:t>0</a:t>
              </a:r>
            </a:p>
          </p:txBody>
        </p:sp>
        <p:sp>
          <p:nvSpPr>
            <p:cNvPr id="519226" name="Line 58"/>
            <p:cNvSpPr>
              <a:spLocks noChangeShapeType="1"/>
            </p:cNvSpPr>
            <p:nvPr/>
          </p:nvSpPr>
          <p:spPr bwMode="auto">
            <a:xfrm>
              <a:off x="3787" y="1253"/>
              <a:ext cx="341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519227" name="Line 59"/>
            <p:cNvSpPr>
              <a:spLocks noChangeShapeType="1"/>
            </p:cNvSpPr>
            <p:nvPr/>
          </p:nvSpPr>
          <p:spPr bwMode="auto">
            <a:xfrm>
              <a:off x="3787" y="1480"/>
              <a:ext cx="341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519228" name="Line 60"/>
            <p:cNvSpPr>
              <a:spLocks noChangeShapeType="1"/>
            </p:cNvSpPr>
            <p:nvPr/>
          </p:nvSpPr>
          <p:spPr bwMode="auto">
            <a:xfrm>
              <a:off x="3787" y="1707"/>
              <a:ext cx="341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519229" name="Line 61"/>
            <p:cNvSpPr>
              <a:spLocks noChangeShapeType="1"/>
            </p:cNvSpPr>
            <p:nvPr/>
          </p:nvSpPr>
          <p:spPr bwMode="auto">
            <a:xfrm>
              <a:off x="5261" y="1366"/>
              <a:ext cx="341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</p:grpSp>
      <p:graphicFrame>
        <p:nvGraphicFramePr>
          <p:cNvPr id="519237" name="Object 69"/>
          <p:cNvGraphicFramePr>
            <a:graphicFrameLocks noChangeAspect="1"/>
          </p:cNvGraphicFramePr>
          <p:nvPr/>
        </p:nvGraphicFramePr>
        <p:xfrm>
          <a:off x="4402138" y="3859213"/>
          <a:ext cx="4537075" cy="2327275"/>
        </p:xfrm>
        <a:graphic>
          <a:graphicData uri="http://schemas.openxmlformats.org/presentationml/2006/ole">
            <p:oleObj spid="_x0000_s33794" name="Visio" r:id="rId4" imgW="2395972" imgH="1229197" progId="Visio.Drawing.11">
              <p:embed/>
            </p:oleObj>
          </a:graphicData>
        </a:graphic>
      </p:graphicFrame>
      <p:graphicFrame>
        <p:nvGraphicFramePr>
          <p:cNvPr id="519238" name="Object 70"/>
          <p:cNvGraphicFramePr>
            <a:graphicFrameLocks noChangeAspect="1"/>
          </p:cNvGraphicFramePr>
          <p:nvPr/>
        </p:nvGraphicFramePr>
        <p:xfrm>
          <a:off x="2051050" y="4868863"/>
          <a:ext cx="2160588" cy="1277937"/>
        </p:xfrm>
        <a:graphic>
          <a:graphicData uri="http://schemas.openxmlformats.org/presentationml/2006/ole">
            <p:oleObj spid="_x0000_s33795" name="Equation" r:id="rId5" imgW="1180800" imgH="698400" progId="Equation.3">
              <p:embed/>
            </p:oleObj>
          </a:graphicData>
        </a:graphic>
      </p:graphicFrame>
      <p:graphicFrame>
        <p:nvGraphicFramePr>
          <p:cNvPr id="519331" name="Group 163"/>
          <p:cNvGraphicFramePr>
            <a:graphicFrameLocks noGrp="1"/>
          </p:cNvGraphicFramePr>
          <p:nvPr/>
        </p:nvGraphicFramePr>
        <p:xfrm>
          <a:off x="228600" y="4689473"/>
          <a:ext cx="1584325" cy="1787526"/>
        </p:xfrm>
        <a:graphic>
          <a:graphicData uri="http://schemas.openxmlformats.org/drawingml/2006/table">
            <a:tbl>
              <a:tblPr/>
              <a:tblGrid>
                <a:gridCol w="78306"/>
                <a:gridCol w="187569"/>
                <a:gridCol w="260413"/>
                <a:gridCol w="260411"/>
                <a:gridCol w="260413"/>
                <a:gridCol w="260411"/>
                <a:gridCol w="67380"/>
                <a:gridCol w="209422"/>
              </a:tblGrid>
              <a:tr h="163882">
                <a:tc rowSpan="2"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r>
                        <a:rPr kumimoji="0" lang="en-US" sz="16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endParaRPr kumimoji="0" 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en-US" sz="16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endParaRPr kumimoji="0" lang="en-US" sz="16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3882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endParaRPr kumimoji="0" 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2104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endParaRPr kumimoji="0" lang="en-US" sz="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endParaRPr kumimoji="0" lang="en-US" sz="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endParaRPr kumimoji="0" lang="en-US" sz="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endParaRPr kumimoji="0" lang="en-US" sz="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gridSpan="2"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en-US" sz="1600" b="1" i="1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0" marR="0" marT="0" marB="0"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2104">
                <a:tc rowSpan="2"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en-US" sz="16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2104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endParaRPr kumimoji="0" lang="en-US" sz="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endParaRPr kumimoji="0" lang="en-US" sz="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3807">
                <a:tc rowSpan="2"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endParaRPr kumimoji="0" lang="en-US" sz="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en-US" sz="16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endParaRPr kumimoji="0" lang="en-US" sz="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7539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endParaRPr kumimoji="0" lang="en-US" sz="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endParaRPr kumimoji="0" lang="en-US" sz="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B8C8E-9823-425F-8F0F-1DBB187C28CB}" type="datetime1">
              <a:rPr lang="en-US" smtClean="0"/>
              <a:t>5/14/2017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Faisal Yousef Alzyoud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9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51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93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93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519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519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B71B9-C6B4-4D34-90A7-BC79318B69BB}" type="slidenum">
              <a:rPr lang="en-US"/>
              <a:pPr/>
              <a:t>16</a:t>
            </a:fld>
            <a:r>
              <a:rPr lang="en-US"/>
              <a:t> / 65</a:t>
            </a:r>
          </a:p>
        </p:txBody>
      </p:sp>
      <p:sp>
        <p:nvSpPr>
          <p:cNvPr id="520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686800" cy="6096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rgbClr val="00B050"/>
                </a:solidFill>
              </a:rPr>
              <a:t>Encoder / Decoder Pairs</a:t>
            </a:r>
          </a:p>
        </p:txBody>
      </p:sp>
      <p:sp>
        <p:nvSpPr>
          <p:cNvPr id="520197" name="AutoShape 5"/>
          <p:cNvSpPr>
            <a:spLocks noChangeArrowheads="1"/>
          </p:cNvSpPr>
          <p:nvPr/>
        </p:nvSpPr>
        <p:spPr bwMode="auto">
          <a:xfrm flipH="1" flipV="1">
            <a:off x="1331913" y="1989138"/>
            <a:ext cx="1079500" cy="3421062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28575" algn="ctr">
            <a:solidFill>
              <a:srgbClr val="008000"/>
            </a:solidFill>
            <a:round/>
            <a:headEnd/>
            <a:tailEnd/>
          </a:ln>
          <a:effectLst/>
        </p:spPr>
        <p:txBody>
          <a:bodyPr rot="10800000" vert="eaVert" wrap="none" lIns="0" tIns="0" rIns="0" bIns="0" anchor="ctr" anchorCtr="1"/>
          <a:lstStyle/>
          <a:p>
            <a:endParaRPr lang="en-US" sz="2400" b="1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0198" name="Line 6"/>
          <p:cNvSpPr>
            <a:spLocks noChangeShapeType="1"/>
          </p:cNvSpPr>
          <p:nvPr/>
        </p:nvSpPr>
        <p:spPr bwMode="auto">
          <a:xfrm>
            <a:off x="2411413" y="3429000"/>
            <a:ext cx="41402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520199" name="Line 7"/>
          <p:cNvSpPr>
            <a:spLocks noChangeShapeType="1"/>
          </p:cNvSpPr>
          <p:nvPr/>
        </p:nvSpPr>
        <p:spPr bwMode="auto">
          <a:xfrm>
            <a:off x="2411413" y="4149725"/>
            <a:ext cx="41402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520200" name="Text Box 8"/>
          <p:cNvSpPr txBox="1">
            <a:spLocks noChangeArrowheads="1"/>
          </p:cNvSpPr>
          <p:nvPr/>
        </p:nvSpPr>
        <p:spPr bwMode="auto">
          <a:xfrm>
            <a:off x="2051050" y="3157538"/>
            <a:ext cx="358775" cy="109537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en-US" sz="2400" b="1" i="1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400" b="1" i="1" baseline="-25000"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en-US" sz="2400" b="1" i="1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400" b="1" i="1" baseline="-25000">
                <a:latin typeface="Times New Roman" pitchFamily="18" charset="0"/>
                <a:cs typeface="Times New Roman" pitchFamily="18" charset="0"/>
              </a:rPr>
              <a:t>1</a:t>
            </a:r>
            <a:endParaRPr lang="en-US" sz="2400" b="1" i="1">
              <a:latin typeface="Times New Roman" pitchFamily="18" charset="0"/>
              <a:cs typeface="Times New Roman" pitchFamily="18" charset="0"/>
            </a:endParaRPr>
          </a:p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en-US" sz="2400" b="1" i="1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400" b="1" i="1" baseline="-25000"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520201" name="Line 9"/>
          <p:cNvSpPr>
            <a:spLocks noChangeShapeType="1"/>
          </p:cNvSpPr>
          <p:nvPr/>
        </p:nvSpPr>
        <p:spPr bwMode="auto">
          <a:xfrm>
            <a:off x="971550" y="2528888"/>
            <a:ext cx="360363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520202" name="Text Box 10"/>
          <p:cNvSpPr txBox="1">
            <a:spLocks noChangeArrowheads="1"/>
          </p:cNvSpPr>
          <p:nvPr/>
        </p:nvSpPr>
        <p:spPr bwMode="auto">
          <a:xfrm>
            <a:off x="1330325" y="2308225"/>
            <a:ext cx="358775" cy="29210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r">
              <a:lnSpc>
                <a:spcPct val="100000"/>
              </a:lnSpc>
              <a:spcBef>
                <a:spcPct val="0"/>
              </a:spcBef>
            </a:pPr>
            <a:r>
              <a:rPr lang="en-US" sz="2400" b="1" i="1" baseline="-250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b="1" i="1" baseline="-25000">
                <a:latin typeface="Times New Roman" pitchFamily="18" charset="0"/>
                <a:cs typeface="Times New Roman" pitchFamily="18" charset="0"/>
              </a:rPr>
              <a:t>7</a:t>
            </a:r>
          </a:p>
          <a:p>
            <a:pPr algn="r">
              <a:lnSpc>
                <a:spcPct val="100000"/>
              </a:lnSpc>
              <a:spcBef>
                <a:spcPct val="0"/>
              </a:spcBef>
            </a:pPr>
            <a:r>
              <a:rPr lang="en-US" sz="2400" b="1" i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b="1" i="1" baseline="-25000">
                <a:latin typeface="Times New Roman" pitchFamily="18" charset="0"/>
                <a:cs typeface="Times New Roman" pitchFamily="18" charset="0"/>
              </a:rPr>
              <a:t>6</a:t>
            </a:r>
          </a:p>
          <a:p>
            <a:pPr algn="r">
              <a:lnSpc>
                <a:spcPct val="100000"/>
              </a:lnSpc>
              <a:spcBef>
                <a:spcPct val="0"/>
              </a:spcBef>
            </a:pPr>
            <a:r>
              <a:rPr lang="en-US" sz="2400" b="1" i="1" baseline="-250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b="1" i="1" baseline="-25000">
                <a:latin typeface="Times New Roman" pitchFamily="18" charset="0"/>
                <a:cs typeface="Times New Roman" pitchFamily="18" charset="0"/>
              </a:rPr>
              <a:t>5</a:t>
            </a:r>
          </a:p>
          <a:p>
            <a:pPr algn="r">
              <a:lnSpc>
                <a:spcPct val="100000"/>
              </a:lnSpc>
              <a:spcBef>
                <a:spcPct val="0"/>
              </a:spcBef>
            </a:pPr>
            <a:r>
              <a:rPr lang="en-US" sz="2400" b="1" i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b="1" i="1" baseline="-2500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en-US" sz="2400" b="1" i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b="1" i="1" baseline="-25000"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pPr algn="r">
              <a:lnSpc>
                <a:spcPct val="100000"/>
              </a:lnSpc>
              <a:spcBef>
                <a:spcPct val="0"/>
              </a:spcBef>
            </a:pPr>
            <a:r>
              <a:rPr lang="en-US" sz="2400" b="1" i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b="1" i="1" baseline="-25000"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 algn="r">
              <a:lnSpc>
                <a:spcPct val="100000"/>
              </a:lnSpc>
              <a:spcBef>
                <a:spcPct val="0"/>
              </a:spcBef>
            </a:pPr>
            <a:r>
              <a:rPr lang="en-US" sz="2400" b="1" i="1" baseline="-250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b="1" i="1" baseline="-25000">
                <a:latin typeface="Times New Roman" pitchFamily="18" charset="0"/>
                <a:cs typeface="Times New Roman" pitchFamily="18" charset="0"/>
              </a:rPr>
              <a:t>1</a:t>
            </a:r>
          </a:p>
          <a:p>
            <a:pPr algn="r">
              <a:lnSpc>
                <a:spcPct val="100000"/>
              </a:lnSpc>
              <a:spcBef>
                <a:spcPct val="0"/>
              </a:spcBef>
            </a:pPr>
            <a:r>
              <a:rPr lang="en-US" sz="2400" b="1" i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b="1" i="1" baseline="-25000"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520203" name="Line 11"/>
          <p:cNvSpPr>
            <a:spLocks noChangeShapeType="1"/>
          </p:cNvSpPr>
          <p:nvPr/>
        </p:nvSpPr>
        <p:spPr bwMode="auto">
          <a:xfrm>
            <a:off x="971550" y="2889250"/>
            <a:ext cx="360363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520204" name="Line 12"/>
          <p:cNvSpPr>
            <a:spLocks noChangeShapeType="1"/>
          </p:cNvSpPr>
          <p:nvPr/>
        </p:nvSpPr>
        <p:spPr bwMode="auto">
          <a:xfrm>
            <a:off x="971550" y="3249613"/>
            <a:ext cx="360363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520205" name="Line 13"/>
          <p:cNvSpPr>
            <a:spLocks noChangeShapeType="1"/>
          </p:cNvSpPr>
          <p:nvPr/>
        </p:nvSpPr>
        <p:spPr bwMode="auto">
          <a:xfrm>
            <a:off x="971550" y="3608388"/>
            <a:ext cx="360363" cy="1587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520206" name="Line 14"/>
          <p:cNvSpPr>
            <a:spLocks noChangeShapeType="1"/>
          </p:cNvSpPr>
          <p:nvPr/>
        </p:nvSpPr>
        <p:spPr bwMode="auto">
          <a:xfrm>
            <a:off x="2411413" y="3789363"/>
            <a:ext cx="41402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520207" name="Line 15"/>
          <p:cNvSpPr>
            <a:spLocks noChangeShapeType="1"/>
          </p:cNvSpPr>
          <p:nvPr/>
        </p:nvSpPr>
        <p:spPr bwMode="auto">
          <a:xfrm>
            <a:off x="971550" y="3968750"/>
            <a:ext cx="360363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520208" name="Line 16"/>
          <p:cNvSpPr>
            <a:spLocks noChangeShapeType="1"/>
          </p:cNvSpPr>
          <p:nvPr/>
        </p:nvSpPr>
        <p:spPr bwMode="auto">
          <a:xfrm flipV="1">
            <a:off x="971550" y="4327525"/>
            <a:ext cx="360363" cy="1588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520209" name="Line 17"/>
          <p:cNvSpPr>
            <a:spLocks noChangeShapeType="1"/>
          </p:cNvSpPr>
          <p:nvPr/>
        </p:nvSpPr>
        <p:spPr bwMode="auto">
          <a:xfrm flipV="1">
            <a:off x="971550" y="4686300"/>
            <a:ext cx="360363" cy="3175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520210" name="Line 18"/>
          <p:cNvSpPr>
            <a:spLocks noChangeShapeType="1"/>
          </p:cNvSpPr>
          <p:nvPr/>
        </p:nvSpPr>
        <p:spPr bwMode="auto">
          <a:xfrm flipV="1">
            <a:off x="971550" y="5045075"/>
            <a:ext cx="360363" cy="4763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520212" name="AutoShape 20"/>
          <p:cNvSpPr>
            <a:spLocks noChangeArrowheads="1"/>
          </p:cNvSpPr>
          <p:nvPr/>
        </p:nvSpPr>
        <p:spPr bwMode="auto">
          <a:xfrm flipH="1" flipV="1">
            <a:off x="6551613" y="1989138"/>
            <a:ext cx="1081087" cy="3421062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28575" algn="ctr">
            <a:solidFill>
              <a:srgbClr val="008000"/>
            </a:solidFill>
            <a:round/>
            <a:headEnd/>
            <a:tailEnd/>
          </a:ln>
          <a:effectLst/>
        </p:spPr>
        <p:txBody>
          <a:bodyPr rot="10800000" vert="eaVert" wrap="none" lIns="0" tIns="0" rIns="0" bIns="0" anchor="ctr" anchorCtr="1"/>
          <a:lstStyle/>
          <a:p>
            <a:endParaRPr lang="en-US" sz="2400" b="1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0215" name="Text Box 23"/>
          <p:cNvSpPr txBox="1">
            <a:spLocks noChangeArrowheads="1"/>
          </p:cNvSpPr>
          <p:nvPr/>
        </p:nvSpPr>
        <p:spPr bwMode="auto">
          <a:xfrm>
            <a:off x="6553200" y="3233738"/>
            <a:ext cx="358775" cy="109537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2400" b="1" i="1" baseline="-250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b="1" i="1" baseline="-25000"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2400" b="1" i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b="1" i="1" baseline="-25000">
                <a:latin typeface="Times New Roman" pitchFamily="18" charset="0"/>
                <a:cs typeface="Times New Roman" pitchFamily="18" charset="0"/>
              </a:rPr>
              <a:t>1</a:t>
            </a:r>
            <a:endParaRPr lang="en-US" sz="2400" b="1" i="1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2400" b="1" i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b="1" i="1" baseline="-25000"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520216" name="Line 24"/>
          <p:cNvSpPr>
            <a:spLocks noChangeShapeType="1"/>
          </p:cNvSpPr>
          <p:nvPr/>
        </p:nvSpPr>
        <p:spPr bwMode="auto">
          <a:xfrm>
            <a:off x="7632700" y="2528888"/>
            <a:ext cx="541338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520217" name="Text Box 25"/>
          <p:cNvSpPr txBox="1">
            <a:spLocks noChangeArrowheads="1"/>
          </p:cNvSpPr>
          <p:nvPr/>
        </p:nvSpPr>
        <p:spPr bwMode="auto">
          <a:xfrm>
            <a:off x="7221538" y="2168525"/>
            <a:ext cx="358775" cy="29210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2400" b="1" i="1" baseline="-250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400" b="1" i="1" baseline="-25000">
                <a:latin typeface="Times New Roman" pitchFamily="18" charset="0"/>
                <a:cs typeface="Times New Roman" pitchFamily="18" charset="0"/>
              </a:rPr>
              <a:t>7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2400" b="1" i="1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400" b="1" i="1" baseline="-25000">
                <a:latin typeface="Times New Roman" pitchFamily="18" charset="0"/>
                <a:cs typeface="Times New Roman" pitchFamily="18" charset="0"/>
              </a:rPr>
              <a:t>6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2400" b="1" i="1" baseline="-250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400" b="1" i="1" baseline="-25000">
                <a:latin typeface="Times New Roman" pitchFamily="18" charset="0"/>
                <a:cs typeface="Times New Roman" pitchFamily="18" charset="0"/>
              </a:rPr>
              <a:t>5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2400" b="1" i="1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400" b="1" i="1" baseline="-2500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en-US" sz="2400" b="1" i="1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400" b="1" i="1" baseline="-25000"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2400" b="1" i="1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400" b="1" i="1" baseline="-25000"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2400" b="1" i="1" baseline="-250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400" b="1" i="1" baseline="-25000">
                <a:latin typeface="Times New Roman" pitchFamily="18" charset="0"/>
                <a:cs typeface="Times New Roman" pitchFamily="18" charset="0"/>
              </a:rPr>
              <a:t>1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2400" b="1" i="1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400" b="1" i="1" baseline="-25000"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520218" name="Line 26"/>
          <p:cNvSpPr>
            <a:spLocks noChangeShapeType="1"/>
          </p:cNvSpPr>
          <p:nvPr/>
        </p:nvSpPr>
        <p:spPr bwMode="auto">
          <a:xfrm>
            <a:off x="7632700" y="2889250"/>
            <a:ext cx="53975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520219" name="Line 27"/>
          <p:cNvSpPr>
            <a:spLocks noChangeShapeType="1"/>
          </p:cNvSpPr>
          <p:nvPr/>
        </p:nvSpPr>
        <p:spPr bwMode="auto">
          <a:xfrm>
            <a:off x="7632700" y="3249613"/>
            <a:ext cx="541338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520220" name="Line 28"/>
          <p:cNvSpPr>
            <a:spLocks noChangeShapeType="1"/>
          </p:cNvSpPr>
          <p:nvPr/>
        </p:nvSpPr>
        <p:spPr bwMode="auto">
          <a:xfrm>
            <a:off x="7632700" y="3609975"/>
            <a:ext cx="541338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520222" name="Line 30"/>
          <p:cNvSpPr>
            <a:spLocks noChangeShapeType="1"/>
          </p:cNvSpPr>
          <p:nvPr/>
        </p:nvSpPr>
        <p:spPr bwMode="auto">
          <a:xfrm>
            <a:off x="7632700" y="3968750"/>
            <a:ext cx="541338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520223" name="Line 31"/>
          <p:cNvSpPr>
            <a:spLocks noChangeShapeType="1"/>
          </p:cNvSpPr>
          <p:nvPr/>
        </p:nvSpPr>
        <p:spPr bwMode="auto">
          <a:xfrm>
            <a:off x="7632700" y="4327525"/>
            <a:ext cx="541338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520224" name="Line 32"/>
          <p:cNvSpPr>
            <a:spLocks noChangeShapeType="1"/>
          </p:cNvSpPr>
          <p:nvPr/>
        </p:nvSpPr>
        <p:spPr bwMode="auto">
          <a:xfrm>
            <a:off x="7632700" y="4686300"/>
            <a:ext cx="541338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520225" name="Line 33"/>
          <p:cNvSpPr>
            <a:spLocks noChangeShapeType="1"/>
          </p:cNvSpPr>
          <p:nvPr/>
        </p:nvSpPr>
        <p:spPr bwMode="auto">
          <a:xfrm>
            <a:off x="7632700" y="5045075"/>
            <a:ext cx="541338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520227" name="Rectangle 35"/>
          <p:cNvSpPr>
            <a:spLocks noChangeArrowheads="1"/>
          </p:cNvSpPr>
          <p:nvPr/>
        </p:nvSpPr>
        <p:spPr bwMode="auto">
          <a:xfrm>
            <a:off x="1331913" y="1268413"/>
            <a:ext cx="1100137" cy="65722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sz="2400" b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Binary</a:t>
            </a:r>
            <a:br>
              <a:rPr lang="en-US" sz="2400" b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Encoder</a:t>
            </a:r>
          </a:p>
        </p:txBody>
      </p:sp>
      <p:sp>
        <p:nvSpPr>
          <p:cNvPr id="520229" name="Rectangle 37"/>
          <p:cNvSpPr>
            <a:spLocks noChangeArrowheads="1"/>
          </p:cNvSpPr>
          <p:nvPr/>
        </p:nvSpPr>
        <p:spPr bwMode="auto">
          <a:xfrm>
            <a:off x="6551613" y="1268413"/>
            <a:ext cx="1082675" cy="65722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sz="2400" b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Binary</a:t>
            </a:r>
            <a:br>
              <a:rPr lang="en-US" sz="2400" b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Decoder</a:t>
            </a:r>
          </a:p>
        </p:txBody>
      </p:sp>
      <p:sp>
        <p:nvSpPr>
          <p:cNvPr id="520231" name="WordArt 39"/>
          <p:cNvSpPr>
            <a:spLocks noChangeArrowheads="1" noChangeShapeType="1" noTextEdit="1"/>
          </p:cNvSpPr>
          <p:nvPr/>
        </p:nvSpPr>
        <p:spPr bwMode="auto">
          <a:xfrm>
            <a:off x="488950" y="2349500"/>
            <a:ext cx="122238" cy="2651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384"/>
              </a:avLst>
            </a:prstTxWarp>
          </a:bodyPr>
          <a:lstStyle/>
          <a:p>
            <a:r>
              <a:rPr lang="en-US" sz="3600" kern="10" spc="720"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solidFill>
                  <a:schemeClr val="accent1"/>
                </a:soli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 Black"/>
              </a:rPr>
              <a:t>7</a:t>
            </a:r>
          </a:p>
        </p:txBody>
      </p:sp>
      <p:pic>
        <p:nvPicPr>
          <p:cNvPr id="520243" name="Picture 51" descr="MCj0240223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2163" y="2349500"/>
            <a:ext cx="219075" cy="358775"/>
          </a:xfrm>
          <a:prstGeom prst="rect">
            <a:avLst/>
          </a:prstGeom>
          <a:noFill/>
        </p:spPr>
      </p:pic>
      <p:pic>
        <p:nvPicPr>
          <p:cNvPr id="520245" name="Picture 53" descr="MCj0240223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2163" y="2708275"/>
            <a:ext cx="219075" cy="358775"/>
          </a:xfrm>
          <a:prstGeom prst="rect">
            <a:avLst/>
          </a:prstGeom>
          <a:noFill/>
        </p:spPr>
      </p:pic>
      <p:pic>
        <p:nvPicPr>
          <p:cNvPr id="520246" name="Picture 54" descr="MCj0240223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2163" y="3070225"/>
            <a:ext cx="219075" cy="358775"/>
          </a:xfrm>
          <a:prstGeom prst="rect">
            <a:avLst/>
          </a:prstGeom>
          <a:noFill/>
        </p:spPr>
      </p:pic>
      <p:pic>
        <p:nvPicPr>
          <p:cNvPr id="520247" name="Picture 55" descr="MCj0240223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2163" y="3429000"/>
            <a:ext cx="219075" cy="358775"/>
          </a:xfrm>
          <a:prstGeom prst="rect">
            <a:avLst/>
          </a:prstGeom>
          <a:noFill/>
        </p:spPr>
      </p:pic>
      <p:pic>
        <p:nvPicPr>
          <p:cNvPr id="520248" name="Picture 56" descr="MCj0240223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2163" y="3789363"/>
            <a:ext cx="219075" cy="358775"/>
          </a:xfrm>
          <a:prstGeom prst="rect">
            <a:avLst/>
          </a:prstGeom>
          <a:noFill/>
        </p:spPr>
      </p:pic>
      <p:pic>
        <p:nvPicPr>
          <p:cNvPr id="520249" name="Picture 57" descr="MCj0240223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2163" y="4149725"/>
            <a:ext cx="219075" cy="358775"/>
          </a:xfrm>
          <a:prstGeom prst="rect">
            <a:avLst/>
          </a:prstGeom>
          <a:noFill/>
        </p:spPr>
      </p:pic>
      <p:pic>
        <p:nvPicPr>
          <p:cNvPr id="520250" name="Picture 58" descr="MCj0240223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2163" y="4508500"/>
            <a:ext cx="219075" cy="358775"/>
          </a:xfrm>
          <a:prstGeom prst="rect">
            <a:avLst/>
          </a:prstGeom>
          <a:noFill/>
        </p:spPr>
      </p:pic>
      <p:pic>
        <p:nvPicPr>
          <p:cNvPr id="520251" name="Picture 59" descr="MCj0240223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2163" y="4868863"/>
            <a:ext cx="219075" cy="358775"/>
          </a:xfrm>
          <a:prstGeom prst="rect">
            <a:avLst/>
          </a:prstGeom>
          <a:noFill/>
        </p:spPr>
      </p:pic>
      <p:sp>
        <p:nvSpPr>
          <p:cNvPr id="520273" name="WordArt 81"/>
          <p:cNvSpPr>
            <a:spLocks noChangeArrowheads="1" noChangeShapeType="1" noTextEdit="1"/>
          </p:cNvSpPr>
          <p:nvPr/>
        </p:nvSpPr>
        <p:spPr bwMode="auto">
          <a:xfrm>
            <a:off x="488950" y="2708275"/>
            <a:ext cx="122238" cy="2651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384"/>
              </a:avLst>
            </a:prstTxWarp>
          </a:bodyPr>
          <a:lstStyle/>
          <a:p>
            <a:r>
              <a:rPr lang="en-US" sz="3600" kern="10" spc="720"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solidFill>
                  <a:schemeClr val="accent1"/>
                </a:soli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 Black"/>
              </a:rPr>
              <a:t>6</a:t>
            </a:r>
          </a:p>
        </p:txBody>
      </p:sp>
      <p:sp>
        <p:nvSpPr>
          <p:cNvPr id="520274" name="WordArt 82"/>
          <p:cNvSpPr>
            <a:spLocks noChangeArrowheads="1" noChangeShapeType="1" noTextEdit="1"/>
          </p:cNvSpPr>
          <p:nvPr/>
        </p:nvSpPr>
        <p:spPr bwMode="auto">
          <a:xfrm>
            <a:off x="488950" y="3068638"/>
            <a:ext cx="122238" cy="2651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384"/>
              </a:avLst>
            </a:prstTxWarp>
          </a:bodyPr>
          <a:lstStyle/>
          <a:p>
            <a:r>
              <a:rPr lang="en-US" sz="3600" kern="10" spc="720"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solidFill>
                  <a:schemeClr val="accent1"/>
                </a:soli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 Black"/>
              </a:rPr>
              <a:t>5</a:t>
            </a:r>
          </a:p>
        </p:txBody>
      </p:sp>
      <p:sp>
        <p:nvSpPr>
          <p:cNvPr id="520275" name="WordArt 83"/>
          <p:cNvSpPr>
            <a:spLocks noChangeArrowheads="1" noChangeShapeType="1" noTextEdit="1"/>
          </p:cNvSpPr>
          <p:nvPr/>
        </p:nvSpPr>
        <p:spPr bwMode="auto">
          <a:xfrm>
            <a:off x="488950" y="3429000"/>
            <a:ext cx="122238" cy="2651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384"/>
              </a:avLst>
            </a:prstTxWarp>
          </a:bodyPr>
          <a:lstStyle/>
          <a:p>
            <a:r>
              <a:rPr lang="en-US" sz="3600" kern="10" spc="720"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solidFill>
                  <a:schemeClr val="accent1"/>
                </a:soli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 Black"/>
              </a:rPr>
              <a:t>4</a:t>
            </a:r>
          </a:p>
        </p:txBody>
      </p:sp>
      <p:sp>
        <p:nvSpPr>
          <p:cNvPr id="520276" name="WordArt 84"/>
          <p:cNvSpPr>
            <a:spLocks noChangeArrowheads="1" noChangeShapeType="1" noTextEdit="1"/>
          </p:cNvSpPr>
          <p:nvPr/>
        </p:nvSpPr>
        <p:spPr bwMode="auto">
          <a:xfrm>
            <a:off x="488950" y="3789363"/>
            <a:ext cx="122238" cy="2651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384"/>
              </a:avLst>
            </a:prstTxWarp>
          </a:bodyPr>
          <a:lstStyle/>
          <a:p>
            <a:r>
              <a:rPr lang="en-US" sz="3600" kern="10" spc="720"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solidFill>
                  <a:schemeClr val="accent1"/>
                </a:soli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 Black"/>
              </a:rPr>
              <a:t>3</a:t>
            </a:r>
          </a:p>
        </p:txBody>
      </p:sp>
      <p:sp>
        <p:nvSpPr>
          <p:cNvPr id="520277" name="WordArt 85"/>
          <p:cNvSpPr>
            <a:spLocks noChangeArrowheads="1" noChangeShapeType="1" noTextEdit="1"/>
          </p:cNvSpPr>
          <p:nvPr/>
        </p:nvSpPr>
        <p:spPr bwMode="auto">
          <a:xfrm>
            <a:off x="488950" y="4149725"/>
            <a:ext cx="122238" cy="2651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384"/>
              </a:avLst>
            </a:prstTxWarp>
          </a:bodyPr>
          <a:lstStyle/>
          <a:p>
            <a:r>
              <a:rPr lang="en-US" sz="3600" kern="10" spc="720"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solidFill>
                  <a:schemeClr val="accent1"/>
                </a:soli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 Black"/>
              </a:rPr>
              <a:t>2</a:t>
            </a:r>
          </a:p>
        </p:txBody>
      </p:sp>
      <p:sp>
        <p:nvSpPr>
          <p:cNvPr id="520278" name="WordArt 86"/>
          <p:cNvSpPr>
            <a:spLocks noChangeArrowheads="1" noChangeShapeType="1" noTextEdit="1"/>
          </p:cNvSpPr>
          <p:nvPr/>
        </p:nvSpPr>
        <p:spPr bwMode="auto">
          <a:xfrm>
            <a:off x="488950" y="4510088"/>
            <a:ext cx="122238" cy="2651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384"/>
              </a:avLst>
            </a:prstTxWarp>
          </a:bodyPr>
          <a:lstStyle/>
          <a:p>
            <a:r>
              <a:rPr lang="en-US" sz="3600" kern="10" spc="720"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solidFill>
                  <a:schemeClr val="accent1"/>
                </a:soli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 Black"/>
              </a:rPr>
              <a:t>1</a:t>
            </a:r>
          </a:p>
        </p:txBody>
      </p:sp>
      <p:sp>
        <p:nvSpPr>
          <p:cNvPr id="520279" name="WordArt 87"/>
          <p:cNvSpPr>
            <a:spLocks noChangeArrowheads="1" noChangeShapeType="1" noTextEdit="1"/>
          </p:cNvSpPr>
          <p:nvPr/>
        </p:nvSpPr>
        <p:spPr bwMode="auto">
          <a:xfrm>
            <a:off x="488950" y="4870450"/>
            <a:ext cx="122238" cy="2651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384"/>
              </a:avLst>
            </a:prstTxWarp>
          </a:bodyPr>
          <a:lstStyle/>
          <a:p>
            <a:r>
              <a:rPr lang="en-US" sz="3600" kern="10" spc="720"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solidFill>
                  <a:schemeClr val="accent1"/>
                </a:soli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 Black"/>
              </a:rPr>
              <a:t>0</a:t>
            </a:r>
          </a:p>
        </p:txBody>
      </p:sp>
      <p:grpSp>
        <p:nvGrpSpPr>
          <p:cNvPr id="2" name="Group 97"/>
          <p:cNvGrpSpPr>
            <a:grpSpLocks/>
          </p:cNvGrpSpPr>
          <p:nvPr/>
        </p:nvGrpSpPr>
        <p:grpSpPr bwMode="auto">
          <a:xfrm>
            <a:off x="7993063" y="2216150"/>
            <a:ext cx="358775" cy="312738"/>
            <a:chOff x="2414" y="2954"/>
            <a:chExt cx="920" cy="907"/>
          </a:xfrm>
        </p:grpSpPr>
        <p:sp>
          <p:nvSpPr>
            <p:cNvPr id="520280" name="Litebulb"/>
            <p:cNvSpPr>
              <a:spLocks noChangeAspect="1" noEditPoints="1" noChangeArrowheads="1"/>
            </p:cNvSpPr>
            <p:nvPr/>
          </p:nvSpPr>
          <p:spPr bwMode="auto">
            <a:xfrm>
              <a:off x="2653" y="3485"/>
              <a:ext cx="275" cy="376"/>
            </a:xfrm>
            <a:custGeom>
              <a:avLst/>
              <a:gdLst>
                <a:gd name="T0" fmla="*/ 10800 w 21600"/>
                <a:gd name="T1" fmla="*/ 0 h 21600"/>
                <a:gd name="T2" fmla="*/ 21600 w 21600"/>
                <a:gd name="T3" fmla="*/ 7782 h 21600"/>
                <a:gd name="T4" fmla="*/ 0 w 21600"/>
                <a:gd name="T5" fmla="*/ 7782 h 21600"/>
                <a:gd name="T6" fmla="*/ 10800 w 21600"/>
                <a:gd name="T7" fmla="*/ 21600 h 21600"/>
                <a:gd name="T8" fmla="*/ 3556 w 21600"/>
                <a:gd name="T9" fmla="*/ 2188 h 21600"/>
                <a:gd name="T10" fmla="*/ 18277 w 21600"/>
                <a:gd name="T11" fmla="*/ 9282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0825" y="21723"/>
                  </a:moveTo>
                  <a:lnTo>
                    <a:pt x="11215" y="21723"/>
                  </a:lnTo>
                  <a:lnTo>
                    <a:pt x="11552" y="21688"/>
                  </a:lnTo>
                  <a:lnTo>
                    <a:pt x="11916" y="21617"/>
                  </a:lnTo>
                  <a:lnTo>
                    <a:pt x="12253" y="21547"/>
                  </a:lnTo>
                  <a:lnTo>
                    <a:pt x="12617" y="21441"/>
                  </a:lnTo>
                  <a:lnTo>
                    <a:pt x="12902" y="21317"/>
                  </a:lnTo>
                  <a:lnTo>
                    <a:pt x="13162" y="21176"/>
                  </a:lnTo>
                  <a:lnTo>
                    <a:pt x="13396" y="21000"/>
                  </a:lnTo>
                  <a:lnTo>
                    <a:pt x="13655" y="20841"/>
                  </a:lnTo>
                  <a:lnTo>
                    <a:pt x="13863" y="20629"/>
                  </a:lnTo>
                  <a:lnTo>
                    <a:pt x="14045" y="20435"/>
                  </a:lnTo>
                  <a:lnTo>
                    <a:pt x="14200" y="20223"/>
                  </a:lnTo>
                  <a:lnTo>
                    <a:pt x="14356" y="19994"/>
                  </a:lnTo>
                  <a:lnTo>
                    <a:pt x="14460" y="19747"/>
                  </a:lnTo>
                  <a:lnTo>
                    <a:pt x="14512" y="19482"/>
                  </a:lnTo>
                  <a:lnTo>
                    <a:pt x="14512" y="19235"/>
                  </a:lnTo>
                  <a:lnTo>
                    <a:pt x="14512" y="19147"/>
                  </a:lnTo>
                  <a:lnTo>
                    <a:pt x="14512" y="18900"/>
                  </a:lnTo>
                  <a:lnTo>
                    <a:pt x="14512" y="18529"/>
                  </a:lnTo>
                  <a:lnTo>
                    <a:pt x="14512" y="18052"/>
                  </a:lnTo>
                  <a:lnTo>
                    <a:pt x="14512" y="17505"/>
                  </a:lnTo>
                  <a:lnTo>
                    <a:pt x="14512" y="16976"/>
                  </a:lnTo>
                  <a:lnTo>
                    <a:pt x="14512" y="16464"/>
                  </a:lnTo>
                  <a:lnTo>
                    <a:pt x="14512" y="15952"/>
                  </a:lnTo>
                  <a:lnTo>
                    <a:pt x="14512" y="15758"/>
                  </a:lnTo>
                  <a:lnTo>
                    <a:pt x="14616" y="15547"/>
                  </a:lnTo>
                  <a:lnTo>
                    <a:pt x="14694" y="15352"/>
                  </a:lnTo>
                  <a:lnTo>
                    <a:pt x="14798" y="15141"/>
                  </a:lnTo>
                  <a:lnTo>
                    <a:pt x="15161" y="14735"/>
                  </a:lnTo>
                  <a:lnTo>
                    <a:pt x="15602" y="14329"/>
                  </a:lnTo>
                  <a:lnTo>
                    <a:pt x="16745" y="13552"/>
                  </a:lnTo>
                  <a:lnTo>
                    <a:pt x="18043" y="12670"/>
                  </a:lnTo>
                  <a:lnTo>
                    <a:pt x="18744" y="12194"/>
                  </a:lnTo>
                  <a:lnTo>
                    <a:pt x="19341" y="11647"/>
                  </a:lnTo>
                  <a:lnTo>
                    <a:pt x="19938" y="11099"/>
                  </a:lnTo>
                  <a:lnTo>
                    <a:pt x="20483" y="10464"/>
                  </a:lnTo>
                  <a:lnTo>
                    <a:pt x="20743" y="10164"/>
                  </a:lnTo>
                  <a:lnTo>
                    <a:pt x="20950" y="9794"/>
                  </a:lnTo>
                  <a:lnTo>
                    <a:pt x="21132" y="9441"/>
                  </a:lnTo>
                  <a:lnTo>
                    <a:pt x="21288" y="9035"/>
                  </a:lnTo>
                  <a:lnTo>
                    <a:pt x="21444" y="8664"/>
                  </a:lnTo>
                  <a:lnTo>
                    <a:pt x="21548" y="8223"/>
                  </a:lnTo>
                  <a:lnTo>
                    <a:pt x="21600" y="7782"/>
                  </a:lnTo>
                  <a:lnTo>
                    <a:pt x="21600" y="7341"/>
                  </a:lnTo>
                  <a:lnTo>
                    <a:pt x="21600" y="6935"/>
                  </a:lnTo>
                  <a:lnTo>
                    <a:pt x="21548" y="6564"/>
                  </a:lnTo>
                  <a:lnTo>
                    <a:pt x="21496" y="6229"/>
                  </a:lnTo>
                  <a:lnTo>
                    <a:pt x="21392" y="5858"/>
                  </a:lnTo>
                  <a:lnTo>
                    <a:pt x="21288" y="5523"/>
                  </a:lnTo>
                  <a:lnTo>
                    <a:pt x="21132" y="5135"/>
                  </a:lnTo>
                  <a:lnTo>
                    <a:pt x="20950" y="4800"/>
                  </a:lnTo>
                  <a:lnTo>
                    <a:pt x="20743" y="4464"/>
                  </a:lnTo>
                  <a:lnTo>
                    <a:pt x="20535" y="4164"/>
                  </a:lnTo>
                  <a:lnTo>
                    <a:pt x="20301" y="3847"/>
                  </a:lnTo>
                  <a:lnTo>
                    <a:pt x="20042" y="3547"/>
                  </a:lnTo>
                  <a:lnTo>
                    <a:pt x="19782" y="3247"/>
                  </a:lnTo>
                  <a:lnTo>
                    <a:pt x="19133" y="2664"/>
                  </a:lnTo>
                  <a:lnTo>
                    <a:pt x="18458" y="2152"/>
                  </a:lnTo>
                  <a:lnTo>
                    <a:pt x="17705" y="1694"/>
                  </a:lnTo>
                  <a:lnTo>
                    <a:pt x="16849" y="1252"/>
                  </a:lnTo>
                  <a:lnTo>
                    <a:pt x="16407" y="1076"/>
                  </a:lnTo>
                  <a:lnTo>
                    <a:pt x="15940" y="900"/>
                  </a:lnTo>
                  <a:lnTo>
                    <a:pt x="15499" y="741"/>
                  </a:lnTo>
                  <a:lnTo>
                    <a:pt x="15057" y="600"/>
                  </a:lnTo>
                  <a:lnTo>
                    <a:pt x="14564" y="458"/>
                  </a:lnTo>
                  <a:lnTo>
                    <a:pt x="14045" y="335"/>
                  </a:lnTo>
                  <a:lnTo>
                    <a:pt x="13500" y="229"/>
                  </a:lnTo>
                  <a:lnTo>
                    <a:pt x="13006" y="158"/>
                  </a:lnTo>
                  <a:lnTo>
                    <a:pt x="12461" y="88"/>
                  </a:lnTo>
                  <a:lnTo>
                    <a:pt x="11968" y="52"/>
                  </a:lnTo>
                  <a:lnTo>
                    <a:pt x="11423" y="17"/>
                  </a:lnTo>
                  <a:lnTo>
                    <a:pt x="10825" y="17"/>
                  </a:lnTo>
                  <a:lnTo>
                    <a:pt x="10254" y="17"/>
                  </a:lnTo>
                  <a:lnTo>
                    <a:pt x="9709" y="52"/>
                  </a:lnTo>
                  <a:lnTo>
                    <a:pt x="9216" y="88"/>
                  </a:lnTo>
                  <a:lnTo>
                    <a:pt x="8671" y="158"/>
                  </a:lnTo>
                  <a:lnTo>
                    <a:pt x="8177" y="229"/>
                  </a:lnTo>
                  <a:lnTo>
                    <a:pt x="7632" y="335"/>
                  </a:lnTo>
                  <a:lnTo>
                    <a:pt x="7113" y="458"/>
                  </a:lnTo>
                  <a:lnTo>
                    <a:pt x="6620" y="600"/>
                  </a:lnTo>
                  <a:lnTo>
                    <a:pt x="6178" y="741"/>
                  </a:lnTo>
                  <a:lnTo>
                    <a:pt x="5737" y="900"/>
                  </a:lnTo>
                  <a:lnTo>
                    <a:pt x="5270" y="1076"/>
                  </a:lnTo>
                  <a:lnTo>
                    <a:pt x="4828" y="1252"/>
                  </a:lnTo>
                  <a:lnTo>
                    <a:pt x="3972" y="1694"/>
                  </a:lnTo>
                  <a:lnTo>
                    <a:pt x="3219" y="2152"/>
                  </a:lnTo>
                  <a:lnTo>
                    <a:pt x="2544" y="2664"/>
                  </a:lnTo>
                  <a:lnTo>
                    <a:pt x="1895" y="3247"/>
                  </a:lnTo>
                  <a:lnTo>
                    <a:pt x="1635" y="3547"/>
                  </a:lnTo>
                  <a:lnTo>
                    <a:pt x="1375" y="3847"/>
                  </a:lnTo>
                  <a:lnTo>
                    <a:pt x="1142" y="4164"/>
                  </a:lnTo>
                  <a:lnTo>
                    <a:pt x="934" y="4464"/>
                  </a:lnTo>
                  <a:lnTo>
                    <a:pt x="726" y="4800"/>
                  </a:lnTo>
                  <a:lnTo>
                    <a:pt x="545" y="5135"/>
                  </a:lnTo>
                  <a:lnTo>
                    <a:pt x="389" y="5523"/>
                  </a:lnTo>
                  <a:lnTo>
                    <a:pt x="285" y="5858"/>
                  </a:lnTo>
                  <a:lnTo>
                    <a:pt x="181" y="6229"/>
                  </a:lnTo>
                  <a:lnTo>
                    <a:pt x="129" y="6564"/>
                  </a:lnTo>
                  <a:lnTo>
                    <a:pt x="77" y="6935"/>
                  </a:lnTo>
                  <a:lnTo>
                    <a:pt x="77" y="7341"/>
                  </a:lnTo>
                  <a:lnTo>
                    <a:pt x="77" y="7782"/>
                  </a:lnTo>
                  <a:lnTo>
                    <a:pt x="129" y="8223"/>
                  </a:lnTo>
                  <a:lnTo>
                    <a:pt x="233" y="8664"/>
                  </a:lnTo>
                  <a:lnTo>
                    <a:pt x="389" y="9035"/>
                  </a:lnTo>
                  <a:lnTo>
                    <a:pt x="545" y="9441"/>
                  </a:lnTo>
                  <a:lnTo>
                    <a:pt x="726" y="9794"/>
                  </a:lnTo>
                  <a:lnTo>
                    <a:pt x="934" y="10164"/>
                  </a:lnTo>
                  <a:lnTo>
                    <a:pt x="1194" y="10464"/>
                  </a:lnTo>
                  <a:lnTo>
                    <a:pt x="1739" y="11099"/>
                  </a:lnTo>
                  <a:lnTo>
                    <a:pt x="2336" y="11647"/>
                  </a:lnTo>
                  <a:lnTo>
                    <a:pt x="2933" y="12194"/>
                  </a:lnTo>
                  <a:lnTo>
                    <a:pt x="3634" y="12670"/>
                  </a:lnTo>
                  <a:lnTo>
                    <a:pt x="4932" y="13552"/>
                  </a:lnTo>
                  <a:lnTo>
                    <a:pt x="6075" y="14329"/>
                  </a:lnTo>
                  <a:lnTo>
                    <a:pt x="6516" y="14735"/>
                  </a:lnTo>
                  <a:lnTo>
                    <a:pt x="6879" y="15141"/>
                  </a:lnTo>
                  <a:lnTo>
                    <a:pt x="6983" y="15352"/>
                  </a:lnTo>
                  <a:lnTo>
                    <a:pt x="7061" y="15547"/>
                  </a:lnTo>
                  <a:lnTo>
                    <a:pt x="7165" y="15758"/>
                  </a:lnTo>
                  <a:lnTo>
                    <a:pt x="7165" y="15952"/>
                  </a:lnTo>
                  <a:lnTo>
                    <a:pt x="7165" y="16464"/>
                  </a:lnTo>
                  <a:lnTo>
                    <a:pt x="7165" y="16976"/>
                  </a:lnTo>
                  <a:lnTo>
                    <a:pt x="7165" y="17505"/>
                  </a:lnTo>
                  <a:lnTo>
                    <a:pt x="7165" y="18052"/>
                  </a:lnTo>
                  <a:lnTo>
                    <a:pt x="7165" y="18529"/>
                  </a:lnTo>
                  <a:lnTo>
                    <a:pt x="7165" y="18900"/>
                  </a:lnTo>
                  <a:lnTo>
                    <a:pt x="7165" y="19147"/>
                  </a:lnTo>
                  <a:lnTo>
                    <a:pt x="7165" y="19235"/>
                  </a:lnTo>
                  <a:lnTo>
                    <a:pt x="7165" y="19482"/>
                  </a:lnTo>
                  <a:lnTo>
                    <a:pt x="7217" y="19747"/>
                  </a:lnTo>
                  <a:lnTo>
                    <a:pt x="7321" y="19994"/>
                  </a:lnTo>
                  <a:lnTo>
                    <a:pt x="7476" y="20223"/>
                  </a:lnTo>
                  <a:lnTo>
                    <a:pt x="7632" y="20435"/>
                  </a:lnTo>
                  <a:lnTo>
                    <a:pt x="7814" y="20629"/>
                  </a:lnTo>
                  <a:lnTo>
                    <a:pt x="8022" y="20841"/>
                  </a:lnTo>
                  <a:lnTo>
                    <a:pt x="8281" y="21000"/>
                  </a:lnTo>
                  <a:lnTo>
                    <a:pt x="8515" y="21176"/>
                  </a:lnTo>
                  <a:lnTo>
                    <a:pt x="8775" y="21317"/>
                  </a:lnTo>
                  <a:lnTo>
                    <a:pt x="9060" y="21441"/>
                  </a:lnTo>
                  <a:lnTo>
                    <a:pt x="9424" y="21547"/>
                  </a:lnTo>
                  <a:lnTo>
                    <a:pt x="9761" y="21617"/>
                  </a:lnTo>
                  <a:lnTo>
                    <a:pt x="10125" y="21688"/>
                  </a:lnTo>
                  <a:lnTo>
                    <a:pt x="10462" y="21723"/>
                  </a:lnTo>
                  <a:lnTo>
                    <a:pt x="10825" y="21723"/>
                  </a:lnTo>
                  <a:close/>
                </a:path>
                <a:path w="21600" h="21600" extrusionOk="0">
                  <a:moveTo>
                    <a:pt x="9242" y="14417"/>
                  </a:moveTo>
                  <a:lnTo>
                    <a:pt x="8541" y="12035"/>
                  </a:lnTo>
                  <a:lnTo>
                    <a:pt x="7295" y="10129"/>
                  </a:lnTo>
                  <a:lnTo>
                    <a:pt x="6905" y="9652"/>
                  </a:lnTo>
                  <a:lnTo>
                    <a:pt x="8541" y="10182"/>
                  </a:lnTo>
                  <a:lnTo>
                    <a:pt x="9787" y="9547"/>
                  </a:lnTo>
                  <a:lnTo>
                    <a:pt x="11189" y="10129"/>
                  </a:lnTo>
                  <a:lnTo>
                    <a:pt x="12279" y="9547"/>
                  </a:lnTo>
                  <a:lnTo>
                    <a:pt x="13370" y="10076"/>
                  </a:lnTo>
                  <a:lnTo>
                    <a:pt x="14850" y="9652"/>
                  </a:lnTo>
                  <a:lnTo>
                    <a:pt x="12902" y="12247"/>
                  </a:lnTo>
                  <a:lnTo>
                    <a:pt x="12357" y="14417"/>
                  </a:lnTo>
                  <a:moveTo>
                    <a:pt x="7191" y="15952"/>
                  </a:moveTo>
                  <a:lnTo>
                    <a:pt x="14512" y="15952"/>
                  </a:lnTo>
                  <a:lnTo>
                    <a:pt x="14512" y="17064"/>
                  </a:lnTo>
                  <a:lnTo>
                    <a:pt x="7191" y="17047"/>
                  </a:lnTo>
                  <a:lnTo>
                    <a:pt x="7191" y="18123"/>
                  </a:lnTo>
                  <a:lnTo>
                    <a:pt x="14512" y="18158"/>
                  </a:lnTo>
                  <a:lnTo>
                    <a:pt x="14538" y="19182"/>
                  </a:lnTo>
                  <a:lnTo>
                    <a:pt x="7217" y="19182"/>
                  </a:lnTo>
                </a:path>
              </a:pathLst>
            </a:custGeom>
            <a:solidFill>
              <a:srgbClr val="FFFFCC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0283" name="AutoShape 91"/>
            <p:cNvSpPr>
              <a:spLocks noChangeArrowheads="1"/>
            </p:cNvSpPr>
            <p:nvPr/>
          </p:nvSpPr>
          <p:spPr bwMode="auto">
            <a:xfrm>
              <a:off x="2427" y="2954"/>
              <a:ext cx="907" cy="567"/>
            </a:xfrm>
            <a:prstGeom prst="parallelogram">
              <a:avLst>
                <a:gd name="adj" fmla="val 65274"/>
              </a:avLst>
            </a:prstGeom>
            <a:solidFill>
              <a:schemeClr val="tx1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>
              <a:spAutoFit/>
            </a:bodyPr>
            <a:lstStyle/>
            <a:p>
              <a:endParaRPr lang="en-US"/>
            </a:p>
          </p:txBody>
        </p:sp>
        <p:sp>
          <p:nvSpPr>
            <p:cNvPr id="520284" name="Line 92"/>
            <p:cNvSpPr>
              <a:spLocks noChangeShapeType="1"/>
            </p:cNvSpPr>
            <p:nvPr/>
          </p:nvSpPr>
          <p:spPr bwMode="auto">
            <a:xfrm>
              <a:off x="2965" y="3521"/>
              <a:ext cx="0" cy="3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520285" name="Line 93"/>
            <p:cNvSpPr>
              <a:spLocks noChangeShapeType="1"/>
            </p:cNvSpPr>
            <p:nvPr/>
          </p:nvSpPr>
          <p:spPr bwMode="auto">
            <a:xfrm flipH="1">
              <a:off x="2965" y="3294"/>
              <a:ext cx="369" cy="5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520286" name="AutoShape 94"/>
            <p:cNvSpPr>
              <a:spLocks noChangeArrowheads="1"/>
            </p:cNvSpPr>
            <p:nvPr/>
          </p:nvSpPr>
          <p:spPr bwMode="auto">
            <a:xfrm rot="5400000">
              <a:off x="2357" y="3578"/>
              <a:ext cx="340" cy="226"/>
            </a:xfrm>
            <a:prstGeom prst="rtTriangle">
              <a:avLst/>
            </a:prstGeom>
            <a:solidFill>
              <a:srgbClr val="5F5F5F"/>
            </a:solidFill>
            <a:ln w="28575" algn="ctr">
              <a:noFill/>
              <a:miter lim="800000"/>
              <a:headEnd/>
              <a:tailEnd/>
            </a:ln>
            <a:effectLst/>
          </p:spPr>
          <p:txBody>
            <a:bodyPr lIns="0" tIns="0" rIns="0" bIns="0" anchor="ctr">
              <a:spAutoFit/>
            </a:bodyPr>
            <a:lstStyle/>
            <a:p>
              <a:endParaRPr lang="en-US"/>
            </a:p>
          </p:txBody>
        </p:sp>
        <p:sp>
          <p:nvSpPr>
            <p:cNvPr id="520287" name="WordArt 95"/>
            <p:cNvSpPr>
              <a:spLocks noChangeArrowheads="1" noChangeShapeType="1" noTextEdit="1"/>
            </p:cNvSpPr>
            <p:nvPr/>
          </p:nvSpPr>
          <p:spPr bwMode="auto">
            <a:xfrm>
              <a:off x="2642" y="3015"/>
              <a:ext cx="460" cy="40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31958"/>
                </a:avLst>
              </a:prstTxWarp>
            </a:bodyPr>
            <a:lstStyle/>
            <a:p>
              <a:r>
                <a:rPr lang="en-US" sz="3600" i="1" kern="10" spc="720"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solidFill>
                    <a:schemeClr val="accent1"/>
                  </a:solidFill>
                  <a:effectLst>
                    <a:outerShdw dist="45791" dir="3378596" algn="ctr" rotWithShape="0">
                      <a:srgbClr val="4D4D4D">
                        <a:alpha val="80000"/>
                      </a:srgbClr>
                    </a:outerShdw>
                  </a:effectLst>
                  <a:latin typeface="Arial Black"/>
                </a:rPr>
                <a:t>7</a:t>
              </a:r>
            </a:p>
          </p:txBody>
        </p:sp>
        <p:sp>
          <p:nvSpPr>
            <p:cNvPr id="520288" name="Line 96"/>
            <p:cNvSpPr>
              <a:spLocks noChangeShapeType="1"/>
            </p:cNvSpPr>
            <p:nvPr/>
          </p:nvSpPr>
          <p:spPr bwMode="auto">
            <a:xfrm>
              <a:off x="3334" y="2954"/>
              <a:ext cx="0" cy="3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</p:grpSp>
      <p:grpSp>
        <p:nvGrpSpPr>
          <p:cNvPr id="3" name="Group 126"/>
          <p:cNvGrpSpPr>
            <a:grpSpLocks/>
          </p:cNvGrpSpPr>
          <p:nvPr/>
        </p:nvGrpSpPr>
        <p:grpSpPr bwMode="auto">
          <a:xfrm>
            <a:off x="7993063" y="2576513"/>
            <a:ext cx="358775" cy="312737"/>
            <a:chOff x="2414" y="2954"/>
            <a:chExt cx="920" cy="907"/>
          </a:xfrm>
        </p:grpSpPr>
        <p:sp>
          <p:nvSpPr>
            <p:cNvPr id="520319" name="Litebulb"/>
            <p:cNvSpPr>
              <a:spLocks noChangeAspect="1" noEditPoints="1" noChangeArrowheads="1"/>
            </p:cNvSpPr>
            <p:nvPr/>
          </p:nvSpPr>
          <p:spPr bwMode="auto">
            <a:xfrm>
              <a:off x="2653" y="3485"/>
              <a:ext cx="275" cy="376"/>
            </a:xfrm>
            <a:custGeom>
              <a:avLst/>
              <a:gdLst>
                <a:gd name="T0" fmla="*/ 10800 w 21600"/>
                <a:gd name="T1" fmla="*/ 0 h 21600"/>
                <a:gd name="T2" fmla="*/ 21600 w 21600"/>
                <a:gd name="T3" fmla="*/ 7782 h 21600"/>
                <a:gd name="T4" fmla="*/ 0 w 21600"/>
                <a:gd name="T5" fmla="*/ 7782 h 21600"/>
                <a:gd name="T6" fmla="*/ 10800 w 21600"/>
                <a:gd name="T7" fmla="*/ 21600 h 21600"/>
                <a:gd name="T8" fmla="*/ 3556 w 21600"/>
                <a:gd name="T9" fmla="*/ 2188 h 21600"/>
                <a:gd name="T10" fmla="*/ 18277 w 21600"/>
                <a:gd name="T11" fmla="*/ 9282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0825" y="21723"/>
                  </a:moveTo>
                  <a:lnTo>
                    <a:pt x="11215" y="21723"/>
                  </a:lnTo>
                  <a:lnTo>
                    <a:pt x="11552" y="21688"/>
                  </a:lnTo>
                  <a:lnTo>
                    <a:pt x="11916" y="21617"/>
                  </a:lnTo>
                  <a:lnTo>
                    <a:pt x="12253" y="21547"/>
                  </a:lnTo>
                  <a:lnTo>
                    <a:pt x="12617" y="21441"/>
                  </a:lnTo>
                  <a:lnTo>
                    <a:pt x="12902" y="21317"/>
                  </a:lnTo>
                  <a:lnTo>
                    <a:pt x="13162" y="21176"/>
                  </a:lnTo>
                  <a:lnTo>
                    <a:pt x="13396" y="21000"/>
                  </a:lnTo>
                  <a:lnTo>
                    <a:pt x="13655" y="20841"/>
                  </a:lnTo>
                  <a:lnTo>
                    <a:pt x="13863" y="20629"/>
                  </a:lnTo>
                  <a:lnTo>
                    <a:pt x="14045" y="20435"/>
                  </a:lnTo>
                  <a:lnTo>
                    <a:pt x="14200" y="20223"/>
                  </a:lnTo>
                  <a:lnTo>
                    <a:pt x="14356" y="19994"/>
                  </a:lnTo>
                  <a:lnTo>
                    <a:pt x="14460" y="19747"/>
                  </a:lnTo>
                  <a:lnTo>
                    <a:pt x="14512" y="19482"/>
                  </a:lnTo>
                  <a:lnTo>
                    <a:pt x="14512" y="19235"/>
                  </a:lnTo>
                  <a:lnTo>
                    <a:pt x="14512" y="19147"/>
                  </a:lnTo>
                  <a:lnTo>
                    <a:pt x="14512" y="18900"/>
                  </a:lnTo>
                  <a:lnTo>
                    <a:pt x="14512" y="18529"/>
                  </a:lnTo>
                  <a:lnTo>
                    <a:pt x="14512" y="18052"/>
                  </a:lnTo>
                  <a:lnTo>
                    <a:pt x="14512" y="17505"/>
                  </a:lnTo>
                  <a:lnTo>
                    <a:pt x="14512" y="16976"/>
                  </a:lnTo>
                  <a:lnTo>
                    <a:pt x="14512" y="16464"/>
                  </a:lnTo>
                  <a:lnTo>
                    <a:pt x="14512" y="15952"/>
                  </a:lnTo>
                  <a:lnTo>
                    <a:pt x="14512" y="15758"/>
                  </a:lnTo>
                  <a:lnTo>
                    <a:pt x="14616" y="15547"/>
                  </a:lnTo>
                  <a:lnTo>
                    <a:pt x="14694" y="15352"/>
                  </a:lnTo>
                  <a:lnTo>
                    <a:pt x="14798" y="15141"/>
                  </a:lnTo>
                  <a:lnTo>
                    <a:pt x="15161" y="14735"/>
                  </a:lnTo>
                  <a:lnTo>
                    <a:pt x="15602" y="14329"/>
                  </a:lnTo>
                  <a:lnTo>
                    <a:pt x="16745" y="13552"/>
                  </a:lnTo>
                  <a:lnTo>
                    <a:pt x="18043" y="12670"/>
                  </a:lnTo>
                  <a:lnTo>
                    <a:pt x="18744" y="12194"/>
                  </a:lnTo>
                  <a:lnTo>
                    <a:pt x="19341" y="11647"/>
                  </a:lnTo>
                  <a:lnTo>
                    <a:pt x="19938" y="11099"/>
                  </a:lnTo>
                  <a:lnTo>
                    <a:pt x="20483" y="10464"/>
                  </a:lnTo>
                  <a:lnTo>
                    <a:pt x="20743" y="10164"/>
                  </a:lnTo>
                  <a:lnTo>
                    <a:pt x="20950" y="9794"/>
                  </a:lnTo>
                  <a:lnTo>
                    <a:pt x="21132" y="9441"/>
                  </a:lnTo>
                  <a:lnTo>
                    <a:pt x="21288" y="9035"/>
                  </a:lnTo>
                  <a:lnTo>
                    <a:pt x="21444" y="8664"/>
                  </a:lnTo>
                  <a:lnTo>
                    <a:pt x="21548" y="8223"/>
                  </a:lnTo>
                  <a:lnTo>
                    <a:pt x="21600" y="7782"/>
                  </a:lnTo>
                  <a:lnTo>
                    <a:pt x="21600" y="7341"/>
                  </a:lnTo>
                  <a:lnTo>
                    <a:pt x="21600" y="6935"/>
                  </a:lnTo>
                  <a:lnTo>
                    <a:pt x="21548" y="6564"/>
                  </a:lnTo>
                  <a:lnTo>
                    <a:pt x="21496" y="6229"/>
                  </a:lnTo>
                  <a:lnTo>
                    <a:pt x="21392" y="5858"/>
                  </a:lnTo>
                  <a:lnTo>
                    <a:pt x="21288" y="5523"/>
                  </a:lnTo>
                  <a:lnTo>
                    <a:pt x="21132" y="5135"/>
                  </a:lnTo>
                  <a:lnTo>
                    <a:pt x="20950" y="4800"/>
                  </a:lnTo>
                  <a:lnTo>
                    <a:pt x="20743" y="4464"/>
                  </a:lnTo>
                  <a:lnTo>
                    <a:pt x="20535" y="4164"/>
                  </a:lnTo>
                  <a:lnTo>
                    <a:pt x="20301" y="3847"/>
                  </a:lnTo>
                  <a:lnTo>
                    <a:pt x="20042" y="3547"/>
                  </a:lnTo>
                  <a:lnTo>
                    <a:pt x="19782" y="3247"/>
                  </a:lnTo>
                  <a:lnTo>
                    <a:pt x="19133" y="2664"/>
                  </a:lnTo>
                  <a:lnTo>
                    <a:pt x="18458" y="2152"/>
                  </a:lnTo>
                  <a:lnTo>
                    <a:pt x="17705" y="1694"/>
                  </a:lnTo>
                  <a:lnTo>
                    <a:pt x="16849" y="1252"/>
                  </a:lnTo>
                  <a:lnTo>
                    <a:pt x="16407" y="1076"/>
                  </a:lnTo>
                  <a:lnTo>
                    <a:pt x="15940" y="900"/>
                  </a:lnTo>
                  <a:lnTo>
                    <a:pt x="15499" y="741"/>
                  </a:lnTo>
                  <a:lnTo>
                    <a:pt x="15057" y="600"/>
                  </a:lnTo>
                  <a:lnTo>
                    <a:pt x="14564" y="458"/>
                  </a:lnTo>
                  <a:lnTo>
                    <a:pt x="14045" y="335"/>
                  </a:lnTo>
                  <a:lnTo>
                    <a:pt x="13500" y="229"/>
                  </a:lnTo>
                  <a:lnTo>
                    <a:pt x="13006" y="158"/>
                  </a:lnTo>
                  <a:lnTo>
                    <a:pt x="12461" y="88"/>
                  </a:lnTo>
                  <a:lnTo>
                    <a:pt x="11968" y="52"/>
                  </a:lnTo>
                  <a:lnTo>
                    <a:pt x="11423" y="17"/>
                  </a:lnTo>
                  <a:lnTo>
                    <a:pt x="10825" y="17"/>
                  </a:lnTo>
                  <a:lnTo>
                    <a:pt x="10254" y="17"/>
                  </a:lnTo>
                  <a:lnTo>
                    <a:pt x="9709" y="52"/>
                  </a:lnTo>
                  <a:lnTo>
                    <a:pt x="9216" y="88"/>
                  </a:lnTo>
                  <a:lnTo>
                    <a:pt x="8671" y="158"/>
                  </a:lnTo>
                  <a:lnTo>
                    <a:pt x="8177" y="229"/>
                  </a:lnTo>
                  <a:lnTo>
                    <a:pt x="7632" y="335"/>
                  </a:lnTo>
                  <a:lnTo>
                    <a:pt x="7113" y="458"/>
                  </a:lnTo>
                  <a:lnTo>
                    <a:pt x="6620" y="600"/>
                  </a:lnTo>
                  <a:lnTo>
                    <a:pt x="6178" y="741"/>
                  </a:lnTo>
                  <a:lnTo>
                    <a:pt x="5737" y="900"/>
                  </a:lnTo>
                  <a:lnTo>
                    <a:pt x="5270" y="1076"/>
                  </a:lnTo>
                  <a:lnTo>
                    <a:pt x="4828" y="1252"/>
                  </a:lnTo>
                  <a:lnTo>
                    <a:pt x="3972" y="1694"/>
                  </a:lnTo>
                  <a:lnTo>
                    <a:pt x="3219" y="2152"/>
                  </a:lnTo>
                  <a:lnTo>
                    <a:pt x="2544" y="2664"/>
                  </a:lnTo>
                  <a:lnTo>
                    <a:pt x="1895" y="3247"/>
                  </a:lnTo>
                  <a:lnTo>
                    <a:pt x="1635" y="3547"/>
                  </a:lnTo>
                  <a:lnTo>
                    <a:pt x="1375" y="3847"/>
                  </a:lnTo>
                  <a:lnTo>
                    <a:pt x="1142" y="4164"/>
                  </a:lnTo>
                  <a:lnTo>
                    <a:pt x="934" y="4464"/>
                  </a:lnTo>
                  <a:lnTo>
                    <a:pt x="726" y="4800"/>
                  </a:lnTo>
                  <a:lnTo>
                    <a:pt x="545" y="5135"/>
                  </a:lnTo>
                  <a:lnTo>
                    <a:pt x="389" y="5523"/>
                  </a:lnTo>
                  <a:lnTo>
                    <a:pt x="285" y="5858"/>
                  </a:lnTo>
                  <a:lnTo>
                    <a:pt x="181" y="6229"/>
                  </a:lnTo>
                  <a:lnTo>
                    <a:pt x="129" y="6564"/>
                  </a:lnTo>
                  <a:lnTo>
                    <a:pt x="77" y="6935"/>
                  </a:lnTo>
                  <a:lnTo>
                    <a:pt x="77" y="7341"/>
                  </a:lnTo>
                  <a:lnTo>
                    <a:pt x="77" y="7782"/>
                  </a:lnTo>
                  <a:lnTo>
                    <a:pt x="129" y="8223"/>
                  </a:lnTo>
                  <a:lnTo>
                    <a:pt x="233" y="8664"/>
                  </a:lnTo>
                  <a:lnTo>
                    <a:pt x="389" y="9035"/>
                  </a:lnTo>
                  <a:lnTo>
                    <a:pt x="545" y="9441"/>
                  </a:lnTo>
                  <a:lnTo>
                    <a:pt x="726" y="9794"/>
                  </a:lnTo>
                  <a:lnTo>
                    <a:pt x="934" y="10164"/>
                  </a:lnTo>
                  <a:lnTo>
                    <a:pt x="1194" y="10464"/>
                  </a:lnTo>
                  <a:lnTo>
                    <a:pt x="1739" y="11099"/>
                  </a:lnTo>
                  <a:lnTo>
                    <a:pt x="2336" y="11647"/>
                  </a:lnTo>
                  <a:lnTo>
                    <a:pt x="2933" y="12194"/>
                  </a:lnTo>
                  <a:lnTo>
                    <a:pt x="3634" y="12670"/>
                  </a:lnTo>
                  <a:lnTo>
                    <a:pt x="4932" y="13552"/>
                  </a:lnTo>
                  <a:lnTo>
                    <a:pt x="6075" y="14329"/>
                  </a:lnTo>
                  <a:lnTo>
                    <a:pt x="6516" y="14735"/>
                  </a:lnTo>
                  <a:lnTo>
                    <a:pt x="6879" y="15141"/>
                  </a:lnTo>
                  <a:lnTo>
                    <a:pt x="6983" y="15352"/>
                  </a:lnTo>
                  <a:lnTo>
                    <a:pt x="7061" y="15547"/>
                  </a:lnTo>
                  <a:lnTo>
                    <a:pt x="7165" y="15758"/>
                  </a:lnTo>
                  <a:lnTo>
                    <a:pt x="7165" y="15952"/>
                  </a:lnTo>
                  <a:lnTo>
                    <a:pt x="7165" y="16464"/>
                  </a:lnTo>
                  <a:lnTo>
                    <a:pt x="7165" y="16976"/>
                  </a:lnTo>
                  <a:lnTo>
                    <a:pt x="7165" y="17505"/>
                  </a:lnTo>
                  <a:lnTo>
                    <a:pt x="7165" y="18052"/>
                  </a:lnTo>
                  <a:lnTo>
                    <a:pt x="7165" y="18529"/>
                  </a:lnTo>
                  <a:lnTo>
                    <a:pt x="7165" y="18900"/>
                  </a:lnTo>
                  <a:lnTo>
                    <a:pt x="7165" y="19147"/>
                  </a:lnTo>
                  <a:lnTo>
                    <a:pt x="7165" y="19235"/>
                  </a:lnTo>
                  <a:lnTo>
                    <a:pt x="7165" y="19482"/>
                  </a:lnTo>
                  <a:lnTo>
                    <a:pt x="7217" y="19747"/>
                  </a:lnTo>
                  <a:lnTo>
                    <a:pt x="7321" y="19994"/>
                  </a:lnTo>
                  <a:lnTo>
                    <a:pt x="7476" y="20223"/>
                  </a:lnTo>
                  <a:lnTo>
                    <a:pt x="7632" y="20435"/>
                  </a:lnTo>
                  <a:lnTo>
                    <a:pt x="7814" y="20629"/>
                  </a:lnTo>
                  <a:lnTo>
                    <a:pt x="8022" y="20841"/>
                  </a:lnTo>
                  <a:lnTo>
                    <a:pt x="8281" y="21000"/>
                  </a:lnTo>
                  <a:lnTo>
                    <a:pt x="8515" y="21176"/>
                  </a:lnTo>
                  <a:lnTo>
                    <a:pt x="8775" y="21317"/>
                  </a:lnTo>
                  <a:lnTo>
                    <a:pt x="9060" y="21441"/>
                  </a:lnTo>
                  <a:lnTo>
                    <a:pt x="9424" y="21547"/>
                  </a:lnTo>
                  <a:lnTo>
                    <a:pt x="9761" y="21617"/>
                  </a:lnTo>
                  <a:lnTo>
                    <a:pt x="10125" y="21688"/>
                  </a:lnTo>
                  <a:lnTo>
                    <a:pt x="10462" y="21723"/>
                  </a:lnTo>
                  <a:lnTo>
                    <a:pt x="10825" y="21723"/>
                  </a:lnTo>
                  <a:close/>
                </a:path>
                <a:path w="21600" h="21600" extrusionOk="0">
                  <a:moveTo>
                    <a:pt x="9242" y="14417"/>
                  </a:moveTo>
                  <a:lnTo>
                    <a:pt x="8541" y="12035"/>
                  </a:lnTo>
                  <a:lnTo>
                    <a:pt x="7295" y="10129"/>
                  </a:lnTo>
                  <a:lnTo>
                    <a:pt x="6905" y="9652"/>
                  </a:lnTo>
                  <a:lnTo>
                    <a:pt x="8541" y="10182"/>
                  </a:lnTo>
                  <a:lnTo>
                    <a:pt x="9787" y="9547"/>
                  </a:lnTo>
                  <a:lnTo>
                    <a:pt x="11189" y="10129"/>
                  </a:lnTo>
                  <a:lnTo>
                    <a:pt x="12279" y="9547"/>
                  </a:lnTo>
                  <a:lnTo>
                    <a:pt x="13370" y="10076"/>
                  </a:lnTo>
                  <a:lnTo>
                    <a:pt x="14850" y="9652"/>
                  </a:lnTo>
                  <a:lnTo>
                    <a:pt x="12902" y="12247"/>
                  </a:lnTo>
                  <a:lnTo>
                    <a:pt x="12357" y="14417"/>
                  </a:lnTo>
                  <a:moveTo>
                    <a:pt x="7191" y="15952"/>
                  </a:moveTo>
                  <a:lnTo>
                    <a:pt x="14512" y="15952"/>
                  </a:lnTo>
                  <a:lnTo>
                    <a:pt x="14512" y="17064"/>
                  </a:lnTo>
                  <a:lnTo>
                    <a:pt x="7191" y="17047"/>
                  </a:lnTo>
                  <a:lnTo>
                    <a:pt x="7191" y="18123"/>
                  </a:lnTo>
                  <a:lnTo>
                    <a:pt x="14512" y="18158"/>
                  </a:lnTo>
                  <a:lnTo>
                    <a:pt x="14538" y="19182"/>
                  </a:lnTo>
                  <a:lnTo>
                    <a:pt x="7217" y="19182"/>
                  </a:lnTo>
                </a:path>
              </a:pathLst>
            </a:custGeom>
            <a:solidFill>
              <a:srgbClr val="FFFFCC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0320" name="AutoShape 128"/>
            <p:cNvSpPr>
              <a:spLocks noChangeArrowheads="1"/>
            </p:cNvSpPr>
            <p:nvPr/>
          </p:nvSpPr>
          <p:spPr bwMode="auto">
            <a:xfrm>
              <a:off x="2427" y="2954"/>
              <a:ext cx="907" cy="567"/>
            </a:xfrm>
            <a:prstGeom prst="parallelogram">
              <a:avLst>
                <a:gd name="adj" fmla="val 65274"/>
              </a:avLst>
            </a:prstGeom>
            <a:solidFill>
              <a:schemeClr val="tx1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>
              <a:spAutoFit/>
            </a:bodyPr>
            <a:lstStyle/>
            <a:p>
              <a:endParaRPr lang="en-US"/>
            </a:p>
          </p:txBody>
        </p:sp>
        <p:sp>
          <p:nvSpPr>
            <p:cNvPr id="520321" name="Line 129"/>
            <p:cNvSpPr>
              <a:spLocks noChangeShapeType="1"/>
            </p:cNvSpPr>
            <p:nvPr/>
          </p:nvSpPr>
          <p:spPr bwMode="auto">
            <a:xfrm>
              <a:off x="2965" y="3521"/>
              <a:ext cx="0" cy="3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520322" name="Line 130"/>
            <p:cNvSpPr>
              <a:spLocks noChangeShapeType="1"/>
            </p:cNvSpPr>
            <p:nvPr/>
          </p:nvSpPr>
          <p:spPr bwMode="auto">
            <a:xfrm flipH="1">
              <a:off x="2965" y="3294"/>
              <a:ext cx="369" cy="5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520323" name="AutoShape 131"/>
            <p:cNvSpPr>
              <a:spLocks noChangeArrowheads="1"/>
            </p:cNvSpPr>
            <p:nvPr/>
          </p:nvSpPr>
          <p:spPr bwMode="auto">
            <a:xfrm rot="5400000">
              <a:off x="2357" y="3578"/>
              <a:ext cx="340" cy="226"/>
            </a:xfrm>
            <a:prstGeom prst="rtTriangle">
              <a:avLst/>
            </a:prstGeom>
            <a:solidFill>
              <a:srgbClr val="5F5F5F"/>
            </a:solidFill>
            <a:ln w="28575" algn="ctr">
              <a:noFill/>
              <a:miter lim="800000"/>
              <a:headEnd/>
              <a:tailEnd/>
            </a:ln>
            <a:effectLst/>
          </p:spPr>
          <p:txBody>
            <a:bodyPr lIns="0" tIns="0" rIns="0" bIns="0" anchor="ctr">
              <a:spAutoFit/>
            </a:bodyPr>
            <a:lstStyle/>
            <a:p>
              <a:endParaRPr lang="en-US"/>
            </a:p>
          </p:txBody>
        </p:sp>
        <p:sp>
          <p:nvSpPr>
            <p:cNvPr id="520324" name="WordArt 132"/>
            <p:cNvSpPr>
              <a:spLocks noChangeArrowheads="1" noChangeShapeType="1" noTextEdit="1"/>
            </p:cNvSpPr>
            <p:nvPr/>
          </p:nvSpPr>
          <p:spPr bwMode="auto">
            <a:xfrm>
              <a:off x="2642" y="3015"/>
              <a:ext cx="460" cy="40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31958"/>
                </a:avLst>
              </a:prstTxWarp>
            </a:bodyPr>
            <a:lstStyle/>
            <a:p>
              <a:r>
                <a:rPr lang="en-US" sz="3600" i="1" kern="10" spc="720"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solidFill>
                    <a:schemeClr val="accent1"/>
                  </a:solidFill>
                  <a:effectLst>
                    <a:outerShdw dist="45791" dir="3378596" algn="ctr" rotWithShape="0">
                      <a:srgbClr val="4D4D4D">
                        <a:alpha val="80000"/>
                      </a:srgbClr>
                    </a:outerShdw>
                  </a:effectLst>
                  <a:latin typeface="Arial Black"/>
                </a:rPr>
                <a:t>6</a:t>
              </a:r>
            </a:p>
          </p:txBody>
        </p:sp>
        <p:sp>
          <p:nvSpPr>
            <p:cNvPr id="520325" name="Line 133"/>
            <p:cNvSpPr>
              <a:spLocks noChangeShapeType="1"/>
            </p:cNvSpPr>
            <p:nvPr/>
          </p:nvSpPr>
          <p:spPr bwMode="auto">
            <a:xfrm>
              <a:off x="3334" y="2954"/>
              <a:ext cx="0" cy="3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</p:grpSp>
      <p:grpSp>
        <p:nvGrpSpPr>
          <p:cNvPr id="4" name="Group 134"/>
          <p:cNvGrpSpPr>
            <a:grpSpLocks/>
          </p:cNvGrpSpPr>
          <p:nvPr/>
        </p:nvGrpSpPr>
        <p:grpSpPr bwMode="auto">
          <a:xfrm>
            <a:off x="7993063" y="2936875"/>
            <a:ext cx="358775" cy="312738"/>
            <a:chOff x="2414" y="2954"/>
            <a:chExt cx="920" cy="907"/>
          </a:xfrm>
        </p:grpSpPr>
        <p:sp>
          <p:nvSpPr>
            <p:cNvPr id="520327" name="Litebulb"/>
            <p:cNvSpPr>
              <a:spLocks noChangeAspect="1" noEditPoints="1" noChangeArrowheads="1"/>
            </p:cNvSpPr>
            <p:nvPr/>
          </p:nvSpPr>
          <p:spPr bwMode="auto">
            <a:xfrm>
              <a:off x="2653" y="3485"/>
              <a:ext cx="275" cy="376"/>
            </a:xfrm>
            <a:custGeom>
              <a:avLst/>
              <a:gdLst>
                <a:gd name="T0" fmla="*/ 10800 w 21600"/>
                <a:gd name="T1" fmla="*/ 0 h 21600"/>
                <a:gd name="T2" fmla="*/ 21600 w 21600"/>
                <a:gd name="T3" fmla="*/ 7782 h 21600"/>
                <a:gd name="T4" fmla="*/ 0 w 21600"/>
                <a:gd name="T5" fmla="*/ 7782 h 21600"/>
                <a:gd name="T6" fmla="*/ 10800 w 21600"/>
                <a:gd name="T7" fmla="*/ 21600 h 21600"/>
                <a:gd name="T8" fmla="*/ 3556 w 21600"/>
                <a:gd name="T9" fmla="*/ 2188 h 21600"/>
                <a:gd name="T10" fmla="*/ 18277 w 21600"/>
                <a:gd name="T11" fmla="*/ 9282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0825" y="21723"/>
                  </a:moveTo>
                  <a:lnTo>
                    <a:pt x="11215" y="21723"/>
                  </a:lnTo>
                  <a:lnTo>
                    <a:pt x="11552" y="21688"/>
                  </a:lnTo>
                  <a:lnTo>
                    <a:pt x="11916" y="21617"/>
                  </a:lnTo>
                  <a:lnTo>
                    <a:pt x="12253" y="21547"/>
                  </a:lnTo>
                  <a:lnTo>
                    <a:pt x="12617" y="21441"/>
                  </a:lnTo>
                  <a:lnTo>
                    <a:pt x="12902" y="21317"/>
                  </a:lnTo>
                  <a:lnTo>
                    <a:pt x="13162" y="21176"/>
                  </a:lnTo>
                  <a:lnTo>
                    <a:pt x="13396" y="21000"/>
                  </a:lnTo>
                  <a:lnTo>
                    <a:pt x="13655" y="20841"/>
                  </a:lnTo>
                  <a:lnTo>
                    <a:pt x="13863" y="20629"/>
                  </a:lnTo>
                  <a:lnTo>
                    <a:pt x="14045" y="20435"/>
                  </a:lnTo>
                  <a:lnTo>
                    <a:pt x="14200" y="20223"/>
                  </a:lnTo>
                  <a:lnTo>
                    <a:pt x="14356" y="19994"/>
                  </a:lnTo>
                  <a:lnTo>
                    <a:pt x="14460" y="19747"/>
                  </a:lnTo>
                  <a:lnTo>
                    <a:pt x="14512" y="19482"/>
                  </a:lnTo>
                  <a:lnTo>
                    <a:pt x="14512" y="19235"/>
                  </a:lnTo>
                  <a:lnTo>
                    <a:pt x="14512" y="19147"/>
                  </a:lnTo>
                  <a:lnTo>
                    <a:pt x="14512" y="18900"/>
                  </a:lnTo>
                  <a:lnTo>
                    <a:pt x="14512" y="18529"/>
                  </a:lnTo>
                  <a:lnTo>
                    <a:pt x="14512" y="18052"/>
                  </a:lnTo>
                  <a:lnTo>
                    <a:pt x="14512" y="17505"/>
                  </a:lnTo>
                  <a:lnTo>
                    <a:pt x="14512" y="16976"/>
                  </a:lnTo>
                  <a:lnTo>
                    <a:pt x="14512" y="16464"/>
                  </a:lnTo>
                  <a:lnTo>
                    <a:pt x="14512" y="15952"/>
                  </a:lnTo>
                  <a:lnTo>
                    <a:pt x="14512" y="15758"/>
                  </a:lnTo>
                  <a:lnTo>
                    <a:pt x="14616" y="15547"/>
                  </a:lnTo>
                  <a:lnTo>
                    <a:pt x="14694" y="15352"/>
                  </a:lnTo>
                  <a:lnTo>
                    <a:pt x="14798" y="15141"/>
                  </a:lnTo>
                  <a:lnTo>
                    <a:pt x="15161" y="14735"/>
                  </a:lnTo>
                  <a:lnTo>
                    <a:pt x="15602" y="14329"/>
                  </a:lnTo>
                  <a:lnTo>
                    <a:pt x="16745" y="13552"/>
                  </a:lnTo>
                  <a:lnTo>
                    <a:pt x="18043" y="12670"/>
                  </a:lnTo>
                  <a:lnTo>
                    <a:pt x="18744" y="12194"/>
                  </a:lnTo>
                  <a:lnTo>
                    <a:pt x="19341" y="11647"/>
                  </a:lnTo>
                  <a:lnTo>
                    <a:pt x="19938" y="11099"/>
                  </a:lnTo>
                  <a:lnTo>
                    <a:pt x="20483" y="10464"/>
                  </a:lnTo>
                  <a:lnTo>
                    <a:pt x="20743" y="10164"/>
                  </a:lnTo>
                  <a:lnTo>
                    <a:pt x="20950" y="9794"/>
                  </a:lnTo>
                  <a:lnTo>
                    <a:pt x="21132" y="9441"/>
                  </a:lnTo>
                  <a:lnTo>
                    <a:pt x="21288" y="9035"/>
                  </a:lnTo>
                  <a:lnTo>
                    <a:pt x="21444" y="8664"/>
                  </a:lnTo>
                  <a:lnTo>
                    <a:pt x="21548" y="8223"/>
                  </a:lnTo>
                  <a:lnTo>
                    <a:pt x="21600" y="7782"/>
                  </a:lnTo>
                  <a:lnTo>
                    <a:pt x="21600" y="7341"/>
                  </a:lnTo>
                  <a:lnTo>
                    <a:pt x="21600" y="6935"/>
                  </a:lnTo>
                  <a:lnTo>
                    <a:pt x="21548" y="6564"/>
                  </a:lnTo>
                  <a:lnTo>
                    <a:pt x="21496" y="6229"/>
                  </a:lnTo>
                  <a:lnTo>
                    <a:pt x="21392" y="5858"/>
                  </a:lnTo>
                  <a:lnTo>
                    <a:pt x="21288" y="5523"/>
                  </a:lnTo>
                  <a:lnTo>
                    <a:pt x="21132" y="5135"/>
                  </a:lnTo>
                  <a:lnTo>
                    <a:pt x="20950" y="4800"/>
                  </a:lnTo>
                  <a:lnTo>
                    <a:pt x="20743" y="4464"/>
                  </a:lnTo>
                  <a:lnTo>
                    <a:pt x="20535" y="4164"/>
                  </a:lnTo>
                  <a:lnTo>
                    <a:pt x="20301" y="3847"/>
                  </a:lnTo>
                  <a:lnTo>
                    <a:pt x="20042" y="3547"/>
                  </a:lnTo>
                  <a:lnTo>
                    <a:pt x="19782" y="3247"/>
                  </a:lnTo>
                  <a:lnTo>
                    <a:pt x="19133" y="2664"/>
                  </a:lnTo>
                  <a:lnTo>
                    <a:pt x="18458" y="2152"/>
                  </a:lnTo>
                  <a:lnTo>
                    <a:pt x="17705" y="1694"/>
                  </a:lnTo>
                  <a:lnTo>
                    <a:pt x="16849" y="1252"/>
                  </a:lnTo>
                  <a:lnTo>
                    <a:pt x="16407" y="1076"/>
                  </a:lnTo>
                  <a:lnTo>
                    <a:pt x="15940" y="900"/>
                  </a:lnTo>
                  <a:lnTo>
                    <a:pt x="15499" y="741"/>
                  </a:lnTo>
                  <a:lnTo>
                    <a:pt x="15057" y="600"/>
                  </a:lnTo>
                  <a:lnTo>
                    <a:pt x="14564" y="458"/>
                  </a:lnTo>
                  <a:lnTo>
                    <a:pt x="14045" y="335"/>
                  </a:lnTo>
                  <a:lnTo>
                    <a:pt x="13500" y="229"/>
                  </a:lnTo>
                  <a:lnTo>
                    <a:pt x="13006" y="158"/>
                  </a:lnTo>
                  <a:lnTo>
                    <a:pt x="12461" y="88"/>
                  </a:lnTo>
                  <a:lnTo>
                    <a:pt x="11968" y="52"/>
                  </a:lnTo>
                  <a:lnTo>
                    <a:pt x="11423" y="17"/>
                  </a:lnTo>
                  <a:lnTo>
                    <a:pt x="10825" y="17"/>
                  </a:lnTo>
                  <a:lnTo>
                    <a:pt x="10254" y="17"/>
                  </a:lnTo>
                  <a:lnTo>
                    <a:pt x="9709" y="52"/>
                  </a:lnTo>
                  <a:lnTo>
                    <a:pt x="9216" y="88"/>
                  </a:lnTo>
                  <a:lnTo>
                    <a:pt x="8671" y="158"/>
                  </a:lnTo>
                  <a:lnTo>
                    <a:pt x="8177" y="229"/>
                  </a:lnTo>
                  <a:lnTo>
                    <a:pt x="7632" y="335"/>
                  </a:lnTo>
                  <a:lnTo>
                    <a:pt x="7113" y="458"/>
                  </a:lnTo>
                  <a:lnTo>
                    <a:pt x="6620" y="600"/>
                  </a:lnTo>
                  <a:lnTo>
                    <a:pt x="6178" y="741"/>
                  </a:lnTo>
                  <a:lnTo>
                    <a:pt x="5737" y="900"/>
                  </a:lnTo>
                  <a:lnTo>
                    <a:pt x="5270" y="1076"/>
                  </a:lnTo>
                  <a:lnTo>
                    <a:pt x="4828" y="1252"/>
                  </a:lnTo>
                  <a:lnTo>
                    <a:pt x="3972" y="1694"/>
                  </a:lnTo>
                  <a:lnTo>
                    <a:pt x="3219" y="2152"/>
                  </a:lnTo>
                  <a:lnTo>
                    <a:pt x="2544" y="2664"/>
                  </a:lnTo>
                  <a:lnTo>
                    <a:pt x="1895" y="3247"/>
                  </a:lnTo>
                  <a:lnTo>
                    <a:pt x="1635" y="3547"/>
                  </a:lnTo>
                  <a:lnTo>
                    <a:pt x="1375" y="3847"/>
                  </a:lnTo>
                  <a:lnTo>
                    <a:pt x="1142" y="4164"/>
                  </a:lnTo>
                  <a:lnTo>
                    <a:pt x="934" y="4464"/>
                  </a:lnTo>
                  <a:lnTo>
                    <a:pt x="726" y="4800"/>
                  </a:lnTo>
                  <a:lnTo>
                    <a:pt x="545" y="5135"/>
                  </a:lnTo>
                  <a:lnTo>
                    <a:pt x="389" y="5523"/>
                  </a:lnTo>
                  <a:lnTo>
                    <a:pt x="285" y="5858"/>
                  </a:lnTo>
                  <a:lnTo>
                    <a:pt x="181" y="6229"/>
                  </a:lnTo>
                  <a:lnTo>
                    <a:pt x="129" y="6564"/>
                  </a:lnTo>
                  <a:lnTo>
                    <a:pt x="77" y="6935"/>
                  </a:lnTo>
                  <a:lnTo>
                    <a:pt x="77" y="7341"/>
                  </a:lnTo>
                  <a:lnTo>
                    <a:pt x="77" y="7782"/>
                  </a:lnTo>
                  <a:lnTo>
                    <a:pt x="129" y="8223"/>
                  </a:lnTo>
                  <a:lnTo>
                    <a:pt x="233" y="8664"/>
                  </a:lnTo>
                  <a:lnTo>
                    <a:pt x="389" y="9035"/>
                  </a:lnTo>
                  <a:lnTo>
                    <a:pt x="545" y="9441"/>
                  </a:lnTo>
                  <a:lnTo>
                    <a:pt x="726" y="9794"/>
                  </a:lnTo>
                  <a:lnTo>
                    <a:pt x="934" y="10164"/>
                  </a:lnTo>
                  <a:lnTo>
                    <a:pt x="1194" y="10464"/>
                  </a:lnTo>
                  <a:lnTo>
                    <a:pt x="1739" y="11099"/>
                  </a:lnTo>
                  <a:lnTo>
                    <a:pt x="2336" y="11647"/>
                  </a:lnTo>
                  <a:lnTo>
                    <a:pt x="2933" y="12194"/>
                  </a:lnTo>
                  <a:lnTo>
                    <a:pt x="3634" y="12670"/>
                  </a:lnTo>
                  <a:lnTo>
                    <a:pt x="4932" y="13552"/>
                  </a:lnTo>
                  <a:lnTo>
                    <a:pt x="6075" y="14329"/>
                  </a:lnTo>
                  <a:lnTo>
                    <a:pt x="6516" y="14735"/>
                  </a:lnTo>
                  <a:lnTo>
                    <a:pt x="6879" y="15141"/>
                  </a:lnTo>
                  <a:lnTo>
                    <a:pt x="6983" y="15352"/>
                  </a:lnTo>
                  <a:lnTo>
                    <a:pt x="7061" y="15547"/>
                  </a:lnTo>
                  <a:lnTo>
                    <a:pt x="7165" y="15758"/>
                  </a:lnTo>
                  <a:lnTo>
                    <a:pt x="7165" y="15952"/>
                  </a:lnTo>
                  <a:lnTo>
                    <a:pt x="7165" y="16464"/>
                  </a:lnTo>
                  <a:lnTo>
                    <a:pt x="7165" y="16976"/>
                  </a:lnTo>
                  <a:lnTo>
                    <a:pt x="7165" y="17505"/>
                  </a:lnTo>
                  <a:lnTo>
                    <a:pt x="7165" y="18052"/>
                  </a:lnTo>
                  <a:lnTo>
                    <a:pt x="7165" y="18529"/>
                  </a:lnTo>
                  <a:lnTo>
                    <a:pt x="7165" y="18900"/>
                  </a:lnTo>
                  <a:lnTo>
                    <a:pt x="7165" y="19147"/>
                  </a:lnTo>
                  <a:lnTo>
                    <a:pt x="7165" y="19235"/>
                  </a:lnTo>
                  <a:lnTo>
                    <a:pt x="7165" y="19482"/>
                  </a:lnTo>
                  <a:lnTo>
                    <a:pt x="7217" y="19747"/>
                  </a:lnTo>
                  <a:lnTo>
                    <a:pt x="7321" y="19994"/>
                  </a:lnTo>
                  <a:lnTo>
                    <a:pt x="7476" y="20223"/>
                  </a:lnTo>
                  <a:lnTo>
                    <a:pt x="7632" y="20435"/>
                  </a:lnTo>
                  <a:lnTo>
                    <a:pt x="7814" y="20629"/>
                  </a:lnTo>
                  <a:lnTo>
                    <a:pt x="8022" y="20841"/>
                  </a:lnTo>
                  <a:lnTo>
                    <a:pt x="8281" y="21000"/>
                  </a:lnTo>
                  <a:lnTo>
                    <a:pt x="8515" y="21176"/>
                  </a:lnTo>
                  <a:lnTo>
                    <a:pt x="8775" y="21317"/>
                  </a:lnTo>
                  <a:lnTo>
                    <a:pt x="9060" y="21441"/>
                  </a:lnTo>
                  <a:lnTo>
                    <a:pt x="9424" y="21547"/>
                  </a:lnTo>
                  <a:lnTo>
                    <a:pt x="9761" y="21617"/>
                  </a:lnTo>
                  <a:lnTo>
                    <a:pt x="10125" y="21688"/>
                  </a:lnTo>
                  <a:lnTo>
                    <a:pt x="10462" y="21723"/>
                  </a:lnTo>
                  <a:lnTo>
                    <a:pt x="10825" y="21723"/>
                  </a:lnTo>
                  <a:close/>
                </a:path>
                <a:path w="21600" h="21600" extrusionOk="0">
                  <a:moveTo>
                    <a:pt x="9242" y="14417"/>
                  </a:moveTo>
                  <a:lnTo>
                    <a:pt x="8541" y="12035"/>
                  </a:lnTo>
                  <a:lnTo>
                    <a:pt x="7295" y="10129"/>
                  </a:lnTo>
                  <a:lnTo>
                    <a:pt x="6905" y="9652"/>
                  </a:lnTo>
                  <a:lnTo>
                    <a:pt x="8541" y="10182"/>
                  </a:lnTo>
                  <a:lnTo>
                    <a:pt x="9787" y="9547"/>
                  </a:lnTo>
                  <a:lnTo>
                    <a:pt x="11189" y="10129"/>
                  </a:lnTo>
                  <a:lnTo>
                    <a:pt x="12279" y="9547"/>
                  </a:lnTo>
                  <a:lnTo>
                    <a:pt x="13370" y="10076"/>
                  </a:lnTo>
                  <a:lnTo>
                    <a:pt x="14850" y="9652"/>
                  </a:lnTo>
                  <a:lnTo>
                    <a:pt x="12902" y="12247"/>
                  </a:lnTo>
                  <a:lnTo>
                    <a:pt x="12357" y="14417"/>
                  </a:lnTo>
                  <a:moveTo>
                    <a:pt x="7191" y="15952"/>
                  </a:moveTo>
                  <a:lnTo>
                    <a:pt x="14512" y="15952"/>
                  </a:lnTo>
                  <a:lnTo>
                    <a:pt x="14512" y="17064"/>
                  </a:lnTo>
                  <a:lnTo>
                    <a:pt x="7191" y="17047"/>
                  </a:lnTo>
                  <a:lnTo>
                    <a:pt x="7191" y="18123"/>
                  </a:lnTo>
                  <a:lnTo>
                    <a:pt x="14512" y="18158"/>
                  </a:lnTo>
                  <a:lnTo>
                    <a:pt x="14538" y="19182"/>
                  </a:lnTo>
                  <a:lnTo>
                    <a:pt x="7217" y="19182"/>
                  </a:lnTo>
                </a:path>
              </a:pathLst>
            </a:custGeom>
            <a:solidFill>
              <a:srgbClr val="FFFFCC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0328" name="AutoShape 136"/>
            <p:cNvSpPr>
              <a:spLocks noChangeArrowheads="1"/>
            </p:cNvSpPr>
            <p:nvPr/>
          </p:nvSpPr>
          <p:spPr bwMode="auto">
            <a:xfrm>
              <a:off x="2427" y="2954"/>
              <a:ext cx="907" cy="567"/>
            </a:xfrm>
            <a:prstGeom prst="parallelogram">
              <a:avLst>
                <a:gd name="adj" fmla="val 65274"/>
              </a:avLst>
            </a:prstGeom>
            <a:solidFill>
              <a:schemeClr val="tx1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>
              <a:spAutoFit/>
            </a:bodyPr>
            <a:lstStyle/>
            <a:p>
              <a:endParaRPr lang="en-US"/>
            </a:p>
          </p:txBody>
        </p:sp>
        <p:sp>
          <p:nvSpPr>
            <p:cNvPr id="520329" name="Line 137"/>
            <p:cNvSpPr>
              <a:spLocks noChangeShapeType="1"/>
            </p:cNvSpPr>
            <p:nvPr/>
          </p:nvSpPr>
          <p:spPr bwMode="auto">
            <a:xfrm>
              <a:off x="2965" y="3521"/>
              <a:ext cx="0" cy="3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520330" name="Line 138"/>
            <p:cNvSpPr>
              <a:spLocks noChangeShapeType="1"/>
            </p:cNvSpPr>
            <p:nvPr/>
          </p:nvSpPr>
          <p:spPr bwMode="auto">
            <a:xfrm flipH="1">
              <a:off x="2965" y="3294"/>
              <a:ext cx="369" cy="5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520331" name="AutoShape 139"/>
            <p:cNvSpPr>
              <a:spLocks noChangeArrowheads="1"/>
            </p:cNvSpPr>
            <p:nvPr/>
          </p:nvSpPr>
          <p:spPr bwMode="auto">
            <a:xfrm rot="5400000">
              <a:off x="2357" y="3578"/>
              <a:ext cx="340" cy="226"/>
            </a:xfrm>
            <a:prstGeom prst="rtTriangle">
              <a:avLst/>
            </a:prstGeom>
            <a:solidFill>
              <a:srgbClr val="5F5F5F"/>
            </a:solidFill>
            <a:ln w="28575" algn="ctr">
              <a:noFill/>
              <a:miter lim="800000"/>
              <a:headEnd/>
              <a:tailEnd/>
            </a:ln>
            <a:effectLst/>
          </p:spPr>
          <p:txBody>
            <a:bodyPr lIns="0" tIns="0" rIns="0" bIns="0" anchor="ctr">
              <a:spAutoFit/>
            </a:bodyPr>
            <a:lstStyle/>
            <a:p>
              <a:endParaRPr lang="en-US"/>
            </a:p>
          </p:txBody>
        </p:sp>
        <p:sp>
          <p:nvSpPr>
            <p:cNvPr id="520332" name="WordArt 140"/>
            <p:cNvSpPr>
              <a:spLocks noChangeArrowheads="1" noChangeShapeType="1" noTextEdit="1"/>
            </p:cNvSpPr>
            <p:nvPr/>
          </p:nvSpPr>
          <p:spPr bwMode="auto">
            <a:xfrm>
              <a:off x="2642" y="3015"/>
              <a:ext cx="460" cy="40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31958"/>
                </a:avLst>
              </a:prstTxWarp>
            </a:bodyPr>
            <a:lstStyle/>
            <a:p>
              <a:r>
                <a:rPr lang="en-US" sz="3600" i="1" kern="10" spc="720"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solidFill>
                    <a:schemeClr val="accent1"/>
                  </a:solidFill>
                  <a:effectLst>
                    <a:outerShdw dist="45791" dir="3378596" algn="ctr" rotWithShape="0">
                      <a:srgbClr val="4D4D4D">
                        <a:alpha val="80000"/>
                      </a:srgbClr>
                    </a:outerShdw>
                  </a:effectLst>
                  <a:latin typeface="Arial Black"/>
                </a:rPr>
                <a:t>5</a:t>
              </a:r>
            </a:p>
          </p:txBody>
        </p:sp>
        <p:sp>
          <p:nvSpPr>
            <p:cNvPr id="520333" name="Line 141"/>
            <p:cNvSpPr>
              <a:spLocks noChangeShapeType="1"/>
            </p:cNvSpPr>
            <p:nvPr/>
          </p:nvSpPr>
          <p:spPr bwMode="auto">
            <a:xfrm>
              <a:off x="3334" y="2954"/>
              <a:ext cx="0" cy="3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</p:grpSp>
      <p:grpSp>
        <p:nvGrpSpPr>
          <p:cNvPr id="5" name="Group 142"/>
          <p:cNvGrpSpPr>
            <a:grpSpLocks/>
          </p:cNvGrpSpPr>
          <p:nvPr/>
        </p:nvGrpSpPr>
        <p:grpSpPr bwMode="auto">
          <a:xfrm>
            <a:off x="7993063" y="3295650"/>
            <a:ext cx="358775" cy="312738"/>
            <a:chOff x="2414" y="2954"/>
            <a:chExt cx="920" cy="907"/>
          </a:xfrm>
        </p:grpSpPr>
        <p:sp>
          <p:nvSpPr>
            <p:cNvPr id="520335" name="Litebulb"/>
            <p:cNvSpPr>
              <a:spLocks noChangeAspect="1" noEditPoints="1" noChangeArrowheads="1"/>
            </p:cNvSpPr>
            <p:nvPr/>
          </p:nvSpPr>
          <p:spPr bwMode="auto">
            <a:xfrm>
              <a:off x="2653" y="3485"/>
              <a:ext cx="275" cy="376"/>
            </a:xfrm>
            <a:custGeom>
              <a:avLst/>
              <a:gdLst>
                <a:gd name="T0" fmla="*/ 10800 w 21600"/>
                <a:gd name="T1" fmla="*/ 0 h 21600"/>
                <a:gd name="T2" fmla="*/ 21600 w 21600"/>
                <a:gd name="T3" fmla="*/ 7782 h 21600"/>
                <a:gd name="T4" fmla="*/ 0 w 21600"/>
                <a:gd name="T5" fmla="*/ 7782 h 21600"/>
                <a:gd name="T6" fmla="*/ 10800 w 21600"/>
                <a:gd name="T7" fmla="*/ 21600 h 21600"/>
                <a:gd name="T8" fmla="*/ 3556 w 21600"/>
                <a:gd name="T9" fmla="*/ 2188 h 21600"/>
                <a:gd name="T10" fmla="*/ 18277 w 21600"/>
                <a:gd name="T11" fmla="*/ 9282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0825" y="21723"/>
                  </a:moveTo>
                  <a:lnTo>
                    <a:pt x="11215" y="21723"/>
                  </a:lnTo>
                  <a:lnTo>
                    <a:pt x="11552" y="21688"/>
                  </a:lnTo>
                  <a:lnTo>
                    <a:pt x="11916" y="21617"/>
                  </a:lnTo>
                  <a:lnTo>
                    <a:pt x="12253" y="21547"/>
                  </a:lnTo>
                  <a:lnTo>
                    <a:pt x="12617" y="21441"/>
                  </a:lnTo>
                  <a:lnTo>
                    <a:pt x="12902" y="21317"/>
                  </a:lnTo>
                  <a:lnTo>
                    <a:pt x="13162" y="21176"/>
                  </a:lnTo>
                  <a:lnTo>
                    <a:pt x="13396" y="21000"/>
                  </a:lnTo>
                  <a:lnTo>
                    <a:pt x="13655" y="20841"/>
                  </a:lnTo>
                  <a:lnTo>
                    <a:pt x="13863" y="20629"/>
                  </a:lnTo>
                  <a:lnTo>
                    <a:pt x="14045" y="20435"/>
                  </a:lnTo>
                  <a:lnTo>
                    <a:pt x="14200" y="20223"/>
                  </a:lnTo>
                  <a:lnTo>
                    <a:pt x="14356" y="19994"/>
                  </a:lnTo>
                  <a:lnTo>
                    <a:pt x="14460" y="19747"/>
                  </a:lnTo>
                  <a:lnTo>
                    <a:pt x="14512" y="19482"/>
                  </a:lnTo>
                  <a:lnTo>
                    <a:pt x="14512" y="19235"/>
                  </a:lnTo>
                  <a:lnTo>
                    <a:pt x="14512" y="19147"/>
                  </a:lnTo>
                  <a:lnTo>
                    <a:pt x="14512" y="18900"/>
                  </a:lnTo>
                  <a:lnTo>
                    <a:pt x="14512" y="18529"/>
                  </a:lnTo>
                  <a:lnTo>
                    <a:pt x="14512" y="18052"/>
                  </a:lnTo>
                  <a:lnTo>
                    <a:pt x="14512" y="17505"/>
                  </a:lnTo>
                  <a:lnTo>
                    <a:pt x="14512" y="16976"/>
                  </a:lnTo>
                  <a:lnTo>
                    <a:pt x="14512" y="16464"/>
                  </a:lnTo>
                  <a:lnTo>
                    <a:pt x="14512" y="15952"/>
                  </a:lnTo>
                  <a:lnTo>
                    <a:pt x="14512" y="15758"/>
                  </a:lnTo>
                  <a:lnTo>
                    <a:pt x="14616" y="15547"/>
                  </a:lnTo>
                  <a:lnTo>
                    <a:pt x="14694" y="15352"/>
                  </a:lnTo>
                  <a:lnTo>
                    <a:pt x="14798" y="15141"/>
                  </a:lnTo>
                  <a:lnTo>
                    <a:pt x="15161" y="14735"/>
                  </a:lnTo>
                  <a:lnTo>
                    <a:pt x="15602" y="14329"/>
                  </a:lnTo>
                  <a:lnTo>
                    <a:pt x="16745" y="13552"/>
                  </a:lnTo>
                  <a:lnTo>
                    <a:pt x="18043" y="12670"/>
                  </a:lnTo>
                  <a:lnTo>
                    <a:pt x="18744" y="12194"/>
                  </a:lnTo>
                  <a:lnTo>
                    <a:pt x="19341" y="11647"/>
                  </a:lnTo>
                  <a:lnTo>
                    <a:pt x="19938" y="11099"/>
                  </a:lnTo>
                  <a:lnTo>
                    <a:pt x="20483" y="10464"/>
                  </a:lnTo>
                  <a:lnTo>
                    <a:pt x="20743" y="10164"/>
                  </a:lnTo>
                  <a:lnTo>
                    <a:pt x="20950" y="9794"/>
                  </a:lnTo>
                  <a:lnTo>
                    <a:pt x="21132" y="9441"/>
                  </a:lnTo>
                  <a:lnTo>
                    <a:pt x="21288" y="9035"/>
                  </a:lnTo>
                  <a:lnTo>
                    <a:pt x="21444" y="8664"/>
                  </a:lnTo>
                  <a:lnTo>
                    <a:pt x="21548" y="8223"/>
                  </a:lnTo>
                  <a:lnTo>
                    <a:pt x="21600" y="7782"/>
                  </a:lnTo>
                  <a:lnTo>
                    <a:pt x="21600" y="7341"/>
                  </a:lnTo>
                  <a:lnTo>
                    <a:pt x="21600" y="6935"/>
                  </a:lnTo>
                  <a:lnTo>
                    <a:pt x="21548" y="6564"/>
                  </a:lnTo>
                  <a:lnTo>
                    <a:pt x="21496" y="6229"/>
                  </a:lnTo>
                  <a:lnTo>
                    <a:pt x="21392" y="5858"/>
                  </a:lnTo>
                  <a:lnTo>
                    <a:pt x="21288" y="5523"/>
                  </a:lnTo>
                  <a:lnTo>
                    <a:pt x="21132" y="5135"/>
                  </a:lnTo>
                  <a:lnTo>
                    <a:pt x="20950" y="4800"/>
                  </a:lnTo>
                  <a:lnTo>
                    <a:pt x="20743" y="4464"/>
                  </a:lnTo>
                  <a:lnTo>
                    <a:pt x="20535" y="4164"/>
                  </a:lnTo>
                  <a:lnTo>
                    <a:pt x="20301" y="3847"/>
                  </a:lnTo>
                  <a:lnTo>
                    <a:pt x="20042" y="3547"/>
                  </a:lnTo>
                  <a:lnTo>
                    <a:pt x="19782" y="3247"/>
                  </a:lnTo>
                  <a:lnTo>
                    <a:pt x="19133" y="2664"/>
                  </a:lnTo>
                  <a:lnTo>
                    <a:pt x="18458" y="2152"/>
                  </a:lnTo>
                  <a:lnTo>
                    <a:pt x="17705" y="1694"/>
                  </a:lnTo>
                  <a:lnTo>
                    <a:pt x="16849" y="1252"/>
                  </a:lnTo>
                  <a:lnTo>
                    <a:pt x="16407" y="1076"/>
                  </a:lnTo>
                  <a:lnTo>
                    <a:pt x="15940" y="900"/>
                  </a:lnTo>
                  <a:lnTo>
                    <a:pt x="15499" y="741"/>
                  </a:lnTo>
                  <a:lnTo>
                    <a:pt x="15057" y="600"/>
                  </a:lnTo>
                  <a:lnTo>
                    <a:pt x="14564" y="458"/>
                  </a:lnTo>
                  <a:lnTo>
                    <a:pt x="14045" y="335"/>
                  </a:lnTo>
                  <a:lnTo>
                    <a:pt x="13500" y="229"/>
                  </a:lnTo>
                  <a:lnTo>
                    <a:pt x="13006" y="158"/>
                  </a:lnTo>
                  <a:lnTo>
                    <a:pt x="12461" y="88"/>
                  </a:lnTo>
                  <a:lnTo>
                    <a:pt x="11968" y="52"/>
                  </a:lnTo>
                  <a:lnTo>
                    <a:pt x="11423" y="17"/>
                  </a:lnTo>
                  <a:lnTo>
                    <a:pt x="10825" y="17"/>
                  </a:lnTo>
                  <a:lnTo>
                    <a:pt x="10254" y="17"/>
                  </a:lnTo>
                  <a:lnTo>
                    <a:pt x="9709" y="52"/>
                  </a:lnTo>
                  <a:lnTo>
                    <a:pt x="9216" y="88"/>
                  </a:lnTo>
                  <a:lnTo>
                    <a:pt x="8671" y="158"/>
                  </a:lnTo>
                  <a:lnTo>
                    <a:pt x="8177" y="229"/>
                  </a:lnTo>
                  <a:lnTo>
                    <a:pt x="7632" y="335"/>
                  </a:lnTo>
                  <a:lnTo>
                    <a:pt x="7113" y="458"/>
                  </a:lnTo>
                  <a:lnTo>
                    <a:pt x="6620" y="600"/>
                  </a:lnTo>
                  <a:lnTo>
                    <a:pt x="6178" y="741"/>
                  </a:lnTo>
                  <a:lnTo>
                    <a:pt x="5737" y="900"/>
                  </a:lnTo>
                  <a:lnTo>
                    <a:pt x="5270" y="1076"/>
                  </a:lnTo>
                  <a:lnTo>
                    <a:pt x="4828" y="1252"/>
                  </a:lnTo>
                  <a:lnTo>
                    <a:pt x="3972" y="1694"/>
                  </a:lnTo>
                  <a:lnTo>
                    <a:pt x="3219" y="2152"/>
                  </a:lnTo>
                  <a:lnTo>
                    <a:pt x="2544" y="2664"/>
                  </a:lnTo>
                  <a:lnTo>
                    <a:pt x="1895" y="3247"/>
                  </a:lnTo>
                  <a:lnTo>
                    <a:pt x="1635" y="3547"/>
                  </a:lnTo>
                  <a:lnTo>
                    <a:pt x="1375" y="3847"/>
                  </a:lnTo>
                  <a:lnTo>
                    <a:pt x="1142" y="4164"/>
                  </a:lnTo>
                  <a:lnTo>
                    <a:pt x="934" y="4464"/>
                  </a:lnTo>
                  <a:lnTo>
                    <a:pt x="726" y="4800"/>
                  </a:lnTo>
                  <a:lnTo>
                    <a:pt x="545" y="5135"/>
                  </a:lnTo>
                  <a:lnTo>
                    <a:pt x="389" y="5523"/>
                  </a:lnTo>
                  <a:lnTo>
                    <a:pt x="285" y="5858"/>
                  </a:lnTo>
                  <a:lnTo>
                    <a:pt x="181" y="6229"/>
                  </a:lnTo>
                  <a:lnTo>
                    <a:pt x="129" y="6564"/>
                  </a:lnTo>
                  <a:lnTo>
                    <a:pt x="77" y="6935"/>
                  </a:lnTo>
                  <a:lnTo>
                    <a:pt x="77" y="7341"/>
                  </a:lnTo>
                  <a:lnTo>
                    <a:pt x="77" y="7782"/>
                  </a:lnTo>
                  <a:lnTo>
                    <a:pt x="129" y="8223"/>
                  </a:lnTo>
                  <a:lnTo>
                    <a:pt x="233" y="8664"/>
                  </a:lnTo>
                  <a:lnTo>
                    <a:pt x="389" y="9035"/>
                  </a:lnTo>
                  <a:lnTo>
                    <a:pt x="545" y="9441"/>
                  </a:lnTo>
                  <a:lnTo>
                    <a:pt x="726" y="9794"/>
                  </a:lnTo>
                  <a:lnTo>
                    <a:pt x="934" y="10164"/>
                  </a:lnTo>
                  <a:lnTo>
                    <a:pt x="1194" y="10464"/>
                  </a:lnTo>
                  <a:lnTo>
                    <a:pt x="1739" y="11099"/>
                  </a:lnTo>
                  <a:lnTo>
                    <a:pt x="2336" y="11647"/>
                  </a:lnTo>
                  <a:lnTo>
                    <a:pt x="2933" y="12194"/>
                  </a:lnTo>
                  <a:lnTo>
                    <a:pt x="3634" y="12670"/>
                  </a:lnTo>
                  <a:lnTo>
                    <a:pt x="4932" y="13552"/>
                  </a:lnTo>
                  <a:lnTo>
                    <a:pt x="6075" y="14329"/>
                  </a:lnTo>
                  <a:lnTo>
                    <a:pt x="6516" y="14735"/>
                  </a:lnTo>
                  <a:lnTo>
                    <a:pt x="6879" y="15141"/>
                  </a:lnTo>
                  <a:lnTo>
                    <a:pt x="6983" y="15352"/>
                  </a:lnTo>
                  <a:lnTo>
                    <a:pt x="7061" y="15547"/>
                  </a:lnTo>
                  <a:lnTo>
                    <a:pt x="7165" y="15758"/>
                  </a:lnTo>
                  <a:lnTo>
                    <a:pt x="7165" y="15952"/>
                  </a:lnTo>
                  <a:lnTo>
                    <a:pt x="7165" y="16464"/>
                  </a:lnTo>
                  <a:lnTo>
                    <a:pt x="7165" y="16976"/>
                  </a:lnTo>
                  <a:lnTo>
                    <a:pt x="7165" y="17505"/>
                  </a:lnTo>
                  <a:lnTo>
                    <a:pt x="7165" y="18052"/>
                  </a:lnTo>
                  <a:lnTo>
                    <a:pt x="7165" y="18529"/>
                  </a:lnTo>
                  <a:lnTo>
                    <a:pt x="7165" y="18900"/>
                  </a:lnTo>
                  <a:lnTo>
                    <a:pt x="7165" y="19147"/>
                  </a:lnTo>
                  <a:lnTo>
                    <a:pt x="7165" y="19235"/>
                  </a:lnTo>
                  <a:lnTo>
                    <a:pt x="7165" y="19482"/>
                  </a:lnTo>
                  <a:lnTo>
                    <a:pt x="7217" y="19747"/>
                  </a:lnTo>
                  <a:lnTo>
                    <a:pt x="7321" y="19994"/>
                  </a:lnTo>
                  <a:lnTo>
                    <a:pt x="7476" y="20223"/>
                  </a:lnTo>
                  <a:lnTo>
                    <a:pt x="7632" y="20435"/>
                  </a:lnTo>
                  <a:lnTo>
                    <a:pt x="7814" y="20629"/>
                  </a:lnTo>
                  <a:lnTo>
                    <a:pt x="8022" y="20841"/>
                  </a:lnTo>
                  <a:lnTo>
                    <a:pt x="8281" y="21000"/>
                  </a:lnTo>
                  <a:lnTo>
                    <a:pt x="8515" y="21176"/>
                  </a:lnTo>
                  <a:lnTo>
                    <a:pt x="8775" y="21317"/>
                  </a:lnTo>
                  <a:lnTo>
                    <a:pt x="9060" y="21441"/>
                  </a:lnTo>
                  <a:lnTo>
                    <a:pt x="9424" y="21547"/>
                  </a:lnTo>
                  <a:lnTo>
                    <a:pt x="9761" y="21617"/>
                  </a:lnTo>
                  <a:lnTo>
                    <a:pt x="10125" y="21688"/>
                  </a:lnTo>
                  <a:lnTo>
                    <a:pt x="10462" y="21723"/>
                  </a:lnTo>
                  <a:lnTo>
                    <a:pt x="10825" y="21723"/>
                  </a:lnTo>
                  <a:close/>
                </a:path>
                <a:path w="21600" h="21600" extrusionOk="0">
                  <a:moveTo>
                    <a:pt x="9242" y="14417"/>
                  </a:moveTo>
                  <a:lnTo>
                    <a:pt x="8541" y="12035"/>
                  </a:lnTo>
                  <a:lnTo>
                    <a:pt x="7295" y="10129"/>
                  </a:lnTo>
                  <a:lnTo>
                    <a:pt x="6905" y="9652"/>
                  </a:lnTo>
                  <a:lnTo>
                    <a:pt x="8541" y="10182"/>
                  </a:lnTo>
                  <a:lnTo>
                    <a:pt x="9787" y="9547"/>
                  </a:lnTo>
                  <a:lnTo>
                    <a:pt x="11189" y="10129"/>
                  </a:lnTo>
                  <a:lnTo>
                    <a:pt x="12279" y="9547"/>
                  </a:lnTo>
                  <a:lnTo>
                    <a:pt x="13370" y="10076"/>
                  </a:lnTo>
                  <a:lnTo>
                    <a:pt x="14850" y="9652"/>
                  </a:lnTo>
                  <a:lnTo>
                    <a:pt x="12902" y="12247"/>
                  </a:lnTo>
                  <a:lnTo>
                    <a:pt x="12357" y="14417"/>
                  </a:lnTo>
                  <a:moveTo>
                    <a:pt x="7191" y="15952"/>
                  </a:moveTo>
                  <a:lnTo>
                    <a:pt x="14512" y="15952"/>
                  </a:lnTo>
                  <a:lnTo>
                    <a:pt x="14512" y="17064"/>
                  </a:lnTo>
                  <a:lnTo>
                    <a:pt x="7191" y="17047"/>
                  </a:lnTo>
                  <a:lnTo>
                    <a:pt x="7191" y="18123"/>
                  </a:lnTo>
                  <a:lnTo>
                    <a:pt x="14512" y="18158"/>
                  </a:lnTo>
                  <a:lnTo>
                    <a:pt x="14538" y="19182"/>
                  </a:lnTo>
                  <a:lnTo>
                    <a:pt x="7217" y="19182"/>
                  </a:lnTo>
                </a:path>
              </a:pathLst>
            </a:custGeom>
            <a:solidFill>
              <a:srgbClr val="FFFFCC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0336" name="AutoShape 144"/>
            <p:cNvSpPr>
              <a:spLocks noChangeArrowheads="1"/>
            </p:cNvSpPr>
            <p:nvPr/>
          </p:nvSpPr>
          <p:spPr bwMode="auto">
            <a:xfrm>
              <a:off x="2427" y="2954"/>
              <a:ext cx="907" cy="567"/>
            </a:xfrm>
            <a:prstGeom prst="parallelogram">
              <a:avLst>
                <a:gd name="adj" fmla="val 65274"/>
              </a:avLst>
            </a:prstGeom>
            <a:solidFill>
              <a:schemeClr val="tx1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>
              <a:spAutoFit/>
            </a:bodyPr>
            <a:lstStyle/>
            <a:p>
              <a:endParaRPr lang="en-US"/>
            </a:p>
          </p:txBody>
        </p:sp>
        <p:sp>
          <p:nvSpPr>
            <p:cNvPr id="520337" name="Line 145"/>
            <p:cNvSpPr>
              <a:spLocks noChangeShapeType="1"/>
            </p:cNvSpPr>
            <p:nvPr/>
          </p:nvSpPr>
          <p:spPr bwMode="auto">
            <a:xfrm>
              <a:off x="2965" y="3521"/>
              <a:ext cx="0" cy="3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520338" name="Line 146"/>
            <p:cNvSpPr>
              <a:spLocks noChangeShapeType="1"/>
            </p:cNvSpPr>
            <p:nvPr/>
          </p:nvSpPr>
          <p:spPr bwMode="auto">
            <a:xfrm flipH="1">
              <a:off x="2965" y="3294"/>
              <a:ext cx="369" cy="5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520339" name="AutoShape 147"/>
            <p:cNvSpPr>
              <a:spLocks noChangeArrowheads="1"/>
            </p:cNvSpPr>
            <p:nvPr/>
          </p:nvSpPr>
          <p:spPr bwMode="auto">
            <a:xfrm rot="5400000">
              <a:off x="2357" y="3578"/>
              <a:ext cx="340" cy="226"/>
            </a:xfrm>
            <a:prstGeom prst="rtTriangle">
              <a:avLst/>
            </a:prstGeom>
            <a:solidFill>
              <a:srgbClr val="5F5F5F"/>
            </a:solidFill>
            <a:ln w="28575" algn="ctr">
              <a:noFill/>
              <a:miter lim="800000"/>
              <a:headEnd/>
              <a:tailEnd/>
            </a:ln>
            <a:effectLst/>
          </p:spPr>
          <p:txBody>
            <a:bodyPr lIns="0" tIns="0" rIns="0" bIns="0" anchor="ctr">
              <a:spAutoFit/>
            </a:bodyPr>
            <a:lstStyle/>
            <a:p>
              <a:endParaRPr lang="en-US"/>
            </a:p>
          </p:txBody>
        </p:sp>
        <p:sp>
          <p:nvSpPr>
            <p:cNvPr id="520340" name="WordArt 148"/>
            <p:cNvSpPr>
              <a:spLocks noChangeArrowheads="1" noChangeShapeType="1" noTextEdit="1"/>
            </p:cNvSpPr>
            <p:nvPr/>
          </p:nvSpPr>
          <p:spPr bwMode="auto">
            <a:xfrm>
              <a:off x="2642" y="3015"/>
              <a:ext cx="460" cy="40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31958"/>
                </a:avLst>
              </a:prstTxWarp>
            </a:bodyPr>
            <a:lstStyle/>
            <a:p>
              <a:r>
                <a:rPr lang="en-US" sz="3600" i="1" kern="10" spc="720"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solidFill>
                    <a:schemeClr val="accent1"/>
                  </a:solidFill>
                  <a:effectLst>
                    <a:outerShdw dist="45791" dir="3378596" algn="ctr" rotWithShape="0">
                      <a:srgbClr val="4D4D4D">
                        <a:alpha val="80000"/>
                      </a:srgbClr>
                    </a:outerShdw>
                  </a:effectLst>
                  <a:latin typeface="Arial Black"/>
                </a:rPr>
                <a:t>4</a:t>
              </a:r>
            </a:p>
          </p:txBody>
        </p:sp>
        <p:sp>
          <p:nvSpPr>
            <p:cNvPr id="520341" name="Line 149"/>
            <p:cNvSpPr>
              <a:spLocks noChangeShapeType="1"/>
            </p:cNvSpPr>
            <p:nvPr/>
          </p:nvSpPr>
          <p:spPr bwMode="auto">
            <a:xfrm>
              <a:off x="3334" y="2954"/>
              <a:ext cx="0" cy="3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</p:grpSp>
      <p:grpSp>
        <p:nvGrpSpPr>
          <p:cNvPr id="6" name="Group 150"/>
          <p:cNvGrpSpPr>
            <a:grpSpLocks/>
          </p:cNvGrpSpPr>
          <p:nvPr/>
        </p:nvGrpSpPr>
        <p:grpSpPr bwMode="auto">
          <a:xfrm>
            <a:off x="7993063" y="3656013"/>
            <a:ext cx="358775" cy="312737"/>
            <a:chOff x="2414" y="2954"/>
            <a:chExt cx="920" cy="907"/>
          </a:xfrm>
        </p:grpSpPr>
        <p:sp>
          <p:nvSpPr>
            <p:cNvPr id="520343" name="Litebulb"/>
            <p:cNvSpPr>
              <a:spLocks noChangeAspect="1" noEditPoints="1" noChangeArrowheads="1"/>
            </p:cNvSpPr>
            <p:nvPr/>
          </p:nvSpPr>
          <p:spPr bwMode="auto">
            <a:xfrm>
              <a:off x="2653" y="3485"/>
              <a:ext cx="275" cy="376"/>
            </a:xfrm>
            <a:custGeom>
              <a:avLst/>
              <a:gdLst>
                <a:gd name="T0" fmla="*/ 10800 w 21600"/>
                <a:gd name="T1" fmla="*/ 0 h 21600"/>
                <a:gd name="T2" fmla="*/ 21600 w 21600"/>
                <a:gd name="T3" fmla="*/ 7782 h 21600"/>
                <a:gd name="T4" fmla="*/ 0 w 21600"/>
                <a:gd name="T5" fmla="*/ 7782 h 21600"/>
                <a:gd name="T6" fmla="*/ 10800 w 21600"/>
                <a:gd name="T7" fmla="*/ 21600 h 21600"/>
                <a:gd name="T8" fmla="*/ 3556 w 21600"/>
                <a:gd name="T9" fmla="*/ 2188 h 21600"/>
                <a:gd name="T10" fmla="*/ 18277 w 21600"/>
                <a:gd name="T11" fmla="*/ 9282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0825" y="21723"/>
                  </a:moveTo>
                  <a:lnTo>
                    <a:pt x="11215" y="21723"/>
                  </a:lnTo>
                  <a:lnTo>
                    <a:pt x="11552" y="21688"/>
                  </a:lnTo>
                  <a:lnTo>
                    <a:pt x="11916" y="21617"/>
                  </a:lnTo>
                  <a:lnTo>
                    <a:pt x="12253" y="21547"/>
                  </a:lnTo>
                  <a:lnTo>
                    <a:pt x="12617" y="21441"/>
                  </a:lnTo>
                  <a:lnTo>
                    <a:pt x="12902" y="21317"/>
                  </a:lnTo>
                  <a:lnTo>
                    <a:pt x="13162" y="21176"/>
                  </a:lnTo>
                  <a:lnTo>
                    <a:pt x="13396" y="21000"/>
                  </a:lnTo>
                  <a:lnTo>
                    <a:pt x="13655" y="20841"/>
                  </a:lnTo>
                  <a:lnTo>
                    <a:pt x="13863" y="20629"/>
                  </a:lnTo>
                  <a:lnTo>
                    <a:pt x="14045" y="20435"/>
                  </a:lnTo>
                  <a:lnTo>
                    <a:pt x="14200" y="20223"/>
                  </a:lnTo>
                  <a:lnTo>
                    <a:pt x="14356" y="19994"/>
                  </a:lnTo>
                  <a:lnTo>
                    <a:pt x="14460" y="19747"/>
                  </a:lnTo>
                  <a:lnTo>
                    <a:pt x="14512" y="19482"/>
                  </a:lnTo>
                  <a:lnTo>
                    <a:pt x="14512" y="19235"/>
                  </a:lnTo>
                  <a:lnTo>
                    <a:pt x="14512" y="19147"/>
                  </a:lnTo>
                  <a:lnTo>
                    <a:pt x="14512" y="18900"/>
                  </a:lnTo>
                  <a:lnTo>
                    <a:pt x="14512" y="18529"/>
                  </a:lnTo>
                  <a:lnTo>
                    <a:pt x="14512" y="18052"/>
                  </a:lnTo>
                  <a:lnTo>
                    <a:pt x="14512" y="17505"/>
                  </a:lnTo>
                  <a:lnTo>
                    <a:pt x="14512" y="16976"/>
                  </a:lnTo>
                  <a:lnTo>
                    <a:pt x="14512" y="16464"/>
                  </a:lnTo>
                  <a:lnTo>
                    <a:pt x="14512" y="15952"/>
                  </a:lnTo>
                  <a:lnTo>
                    <a:pt x="14512" y="15758"/>
                  </a:lnTo>
                  <a:lnTo>
                    <a:pt x="14616" y="15547"/>
                  </a:lnTo>
                  <a:lnTo>
                    <a:pt x="14694" y="15352"/>
                  </a:lnTo>
                  <a:lnTo>
                    <a:pt x="14798" y="15141"/>
                  </a:lnTo>
                  <a:lnTo>
                    <a:pt x="15161" y="14735"/>
                  </a:lnTo>
                  <a:lnTo>
                    <a:pt x="15602" y="14329"/>
                  </a:lnTo>
                  <a:lnTo>
                    <a:pt x="16745" y="13552"/>
                  </a:lnTo>
                  <a:lnTo>
                    <a:pt x="18043" y="12670"/>
                  </a:lnTo>
                  <a:lnTo>
                    <a:pt x="18744" y="12194"/>
                  </a:lnTo>
                  <a:lnTo>
                    <a:pt x="19341" y="11647"/>
                  </a:lnTo>
                  <a:lnTo>
                    <a:pt x="19938" y="11099"/>
                  </a:lnTo>
                  <a:lnTo>
                    <a:pt x="20483" y="10464"/>
                  </a:lnTo>
                  <a:lnTo>
                    <a:pt x="20743" y="10164"/>
                  </a:lnTo>
                  <a:lnTo>
                    <a:pt x="20950" y="9794"/>
                  </a:lnTo>
                  <a:lnTo>
                    <a:pt x="21132" y="9441"/>
                  </a:lnTo>
                  <a:lnTo>
                    <a:pt x="21288" y="9035"/>
                  </a:lnTo>
                  <a:lnTo>
                    <a:pt x="21444" y="8664"/>
                  </a:lnTo>
                  <a:lnTo>
                    <a:pt x="21548" y="8223"/>
                  </a:lnTo>
                  <a:lnTo>
                    <a:pt x="21600" y="7782"/>
                  </a:lnTo>
                  <a:lnTo>
                    <a:pt x="21600" y="7341"/>
                  </a:lnTo>
                  <a:lnTo>
                    <a:pt x="21600" y="6935"/>
                  </a:lnTo>
                  <a:lnTo>
                    <a:pt x="21548" y="6564"/>
                  </a:lnTo>
                  <a:lnTo>
                    <a:pt x="21496" y="6229"/>
                  </a:lnTo>
                  <a:lnTo>
                    <a:pt x="21392" y="5858"/>
                  </a:lnTo>
                  <a:lnTo>
                    <a:pt x="21288" y="5523"/>
                  </a:lnTo>
                  <a:lnTo>
                    <a:pt x="21132" y="5135"/>
                  </a:lnTo>
                  <a:lnTo>
                    <a:pt x="20950" y="4800"/>
                  </a:lnTo>
                  <a:lnTo>
                    <a:pt x="20743" y="4464"/>
                  </a:lnTo>
                  <a:lnTo>
                    <a:pt x="20535" y="4164"/>
                  </a:lnTo>
                  <a:lnTo>
                    <a:pt x="20301" y="3847"/>
                  </a:lnTo>
                  <a:lnTo>
                    <a:pt x="20042" y="3547"/>
                  </a:lnTo>
                  <a:lnTo>
                    <a:pt x="19782" y="3247"/>
                  </a:lnTo>
                  <a:lnTo>
                    <a:pt x="19133" y="2664"/>
                  </a:lnTo>
                  <a:lnTo>
                    <a:pt x="18458" y="2152"/>
                  </a:lnTo>
                  <a:lnTo>
                    <a:pt x="17705" y="1694"/>
                  </a:lnTo>
                  <a:lnTo>
                    <a:pt x="16849" y="1252"/>
                  </a:lnTo>
                  <a:lnTo>
                    <a:pt x="16407" y="1076"/>
                  </a:lnTo>
                  <a:lnTo>
                    <a:pt x="15940" y="900"/>
                  </a:lnTo>
                  <a:lnTo>
                    <a:pt x="15499" y="741"/>
                  </a:lnTo>
                  <a:lnTo>
                    <a:pt x="15057" y="600"/>
                  </a:lnTo>
                  <a:lnTo>
                    <a:pt x="14564" y="458"/>
                  </a:lnTo>
                  <a:lnTo>
                    <a:pt x="14045" y="335"/>
                  </a:lnTo>
                  <a:lnTo>
                    <a:pt x="13500" y="229"/>
                  </a:lnTo>
                  <a:lnTo>
                    <a:pt x="13006" y="158"/>
                  </a:lnTo>
                  <a:lnTo>
                    <a:pt x="12461" y="88"/>
                  </a:lnTo>
                  <a:lnTo>
                    <a:pt x="11968" y="52"/>
                  </a:lnTo>
                  <a:lnTo>
                    <a:pt x="11423" y="17"/>
                  </a:lnTo>
                  <a:lnTo>
                    <a:pt x="10825" y="17"/>
                  </a:lnTo>
                  <a:lnTo>
                    <a:pt x="10254" y="17"/>
                  </a:lnTo>
                  <a:lnTo>
                    <a:pt x="9709" y="52"/>
                  </a:lnTo>
                  <a:lnTo>
                    <a:pt x="9216" y="88"/>
                  </a:lnTo>
                  <a:lnTo>
                    <a:pt x="8671" y="158"/>
                  </a:lnTo>
                  <a:lnTo>
                    <a:pt x="8177" y="229"/>
                  </a:lnTo>
                  <a:lnTo>
                    <a:pt x="7632" y="335"/>
                  </a:lnTo>
                  <a:lnTo>
                    <a:pt x="7113" y="458"/>
                  </a:lnTo>
                  <a:lnTo>
                    <a:pt x="6620" y="600"/>
                  </a:lnTo>
                  <a:lnTo>
                    <a:pt x="6178" y="741"/>
                  </a:lnTo>
                  <a:lnTo>
                    <a:pt x="5737" y="900"/>
                  </a:lnTo>
                  <a:lnTo>
                    <a:pt x="5270" y="1076"/>
                  </a:lnTo>
                  <a:lnTo>
                    <a:pt x="4828" y="1252"/>
                  </a:lnTo>
                  <a:lnTo>
                    <a:pt x="3972" y="1694"/>
                  </a:lnTo>
                  <a:lnTo>
                    <a:pt x="3219" y="2152"/>
                  </a:lnTo>
                  <a:lnTo>
                    <a:pt x="2544" y="2664"/>
                  </a:lnTo>
                  <a:lnTo>
                    <a:pt x="1895" y="3247"/>
                  </a:lnTo>
                  <a:lnTo>
                    <a:pt x="1635" y="3547"/>
                  </a:lnTo>
                  <a:lnTo>
                    <a:pt x="1375" y="3847"/>
                  </a:lnTo>
                  <a:lnTo>
                    <a:pt x="1142" y="4164"/>
                  </a:lnTo>
                  <a:lnTo>
                    <a:pt x="934" y="4464"/>
                  </a:lnTo>
                  <a:lnTo>
                    <a:pt x="726" y="4800"/>
                  </a:lnTo>
                  <a:lnTo>
                    <a:pt x="545" y="5135"/>
                  </a:lnTo>
                  <a:lnTo>
                    <a:pt x="389" y="5523"/>
                  </a:lnTo>
                  <a:lnTo>
                    <a:pt x="285" y="5858"/>
                  </a:lnTo>
                  <a:lnTo>
                    <a:pt x="181" y="6229"/>
                  </a:lnTo>
                  <a:lnTo>
                    <a:pt x="129" y="6564"/>
                  </a:lnTo>
                  <a:lnTo>
                    <a:pt x="77" y="6935"/>
                  </a:lnTo>
                  <a:lnTo>
                    <a:pt x="77" y="7341"/>
                  </a:lnTo>
                  <a:lnTo>
                    <a:pt x="77" y="7782"/>
                  </a:lnTo>
                  <a:lnTo>
                    <a:pt x="129" y="8223"/>
                  </a:lnTo>
                  <a:lnTo>
                    <a:pt x="233" y="8664"/>
                  </a:lnTo>
                  <a:lnTo>
                    <a:pt x="389" y="9035"/>
                  </a:lnTo>
                  <a:lnTo>
                    <a:pt x="545" y="9441"/>
                  </a:lnTo>
                  <a:lnTo>
                    <a:pt x="726" y="9794"/>
                  </a:lnTo>
                  <a:lnTo>
                    <a:pt x="934" y="10164"/>
                  </a:lnTo>
                  <a:lnTo>
                    <a:pt x="1194" y="10464"/>
                  </a:lnTo>
                  <a:lnTo>
                    <a:pt x="1739" y="11099"/>
                  </a:lnTo>
                  <a:lnTo>
                    <a:pt x="2336" y="11647"/>
                  </a:lnTo>
                  <a:lnTo>
                    <a:pt x="2933" y="12194"/>
                  </a:lnTo>
                  <a:lnTo>
                    <a:pt x="3634" y="12670"/>
                  </a:lnTo>
                  <a:lnTo>
                    <a:pt x="4932" y="13552"/>
                  </a:lnTo>
                  <a:lnTo>
                    <a:pt x="6075" y="14329"/>
                  </a:lnTo>
                  <a:lnTo>
                    <a:pt x="6516" y="14735"/>
                  </a:lnTo>
                  <a:lnTo>
                    <a:pt x="6879" y="15141"/>
                  </a:lnTo>
                  <a:lnTo>
                    <a:pt x="6983" y="15352"/>
                  </a:lnTo>
                  <a:lnTo>
                    <a:pt x="7061" y="15547"/>
                  </a:lnTo>
                  <a:lnTo>
                    <a:pt x="7165" y="15758"/>
                  </a:lnTo>
                  <a:lnTo>
                    <a:pt x="7165" y="15952"/>
                  </a:lnTo>
                  <a:lnTo>
                    <a:pt x="7165" y="16464"/>
                  </a:lnTo>
                  <a:lnTo>
                    <a:pt x="7165" y="16976"/>
                  </a:lnTo>
                  <a:lnTo>
                    <a:pt x="7165" y="17505"/>
                  </a:lnTo>
                  <a:lnTo>
                    <a:pt x="7165" y="18052"/>
                  </a:lnTo>
                  <a:lnTo>
                    <a:pt x="7165" y="18529"/>
                  </a:lnTo>
                  <a:lnTo>
                    <a:pt x="7165" y="18900"/>
                  </a:lnTo>
                  <a:lnTo>
                    <a:pt x="7165" y="19147"/>
                  </a:lnTo>
                  <a:lnTo>
                    <a:pt x="7165" y="19235"/>
                  </a:lnTo>
                  <a:lnTo>
                    <a:pt x="7165" y="19482"/>
                  </a:lnTo>
                  <a:lnTo>
                    <a:pt x="7217" y="19747"/>
                  </a:lnTo>
                  <a:lnTo>
                    <a:pt x="7321" y="19994"/>
                  </a:lnTo>
                  <a:lnTo>
                    <a:pt x="7476" y="20223"/>
                  </a:lnTo>
                  <a:lnTo>
                    <a:pt x="7632" y="20435"/>
                  </a:lnTo>
                  <a:lnTo>
                    <a:pt x="7814" y="20629"/>
                  </a:lnTo>
                  <a:lnTo>
                    <a:pt x="8022" y="20841"/>
                  </a:lnTo>
                  <a:lnTo>
                    <a:pt x="8281" y="21000"/>
                  </a:lnTo>
                  <a:lnTo>
                    <a:pt x="8515" y="21176"/>
                  </a:lnTo>
                  <a:lnTo>
                    <a:pt x="8775" y="21317"/>
                  </a:lnTo>
                  <a:lnTo>
                    <a:pt x="9060" y="21441"/>
                  </a:lnTo>
                  <a:lnTo>
                    <a:pt x="9424" y="21547"/>
                  </a:lnTo>
                  <a:lnTo>
                    <a:pt x="9761" y="21617"/>
                  </a:lnTo>
                  <a:lnTo>
                    <a:pt x="10125" y="21688"/>
                  </a:lnTo>
                  <a:lnTo>
                    <a:pt x="10462" y="21723"/>
                  </a:lnTo>
                  <a:lnTo>
                    <a:pt x="10825" y="21723"/>
                  </a:lnTo>
                  <a:close/>
                </a:path>
                <a:path w="21600" h="21600" extrusionOk="0">
                  <a:moveTo>
                    <a:pt x="9242" y="14417"/>
                  </a:moveTo>
                  <a:lnTo>
                    <a:pt x="8541" y="12035"/>
                  </a:lnTo>
                  <a:lnTo>
                    <a:pt x="7295" y="10129"/>
                  </a:lnTo>
                  <a:lnTo>
                    <a:pt x="6905" y="9652"/>
                  </a:lnTo>
                  <a:lnTo>
                    <a:pt x="8541" y="10182"/>
                  </a:lnTo>
                  <a:lnTo>
                    <a:pt x="9787" y="9547"/>
                  </a:lnTo>
                  <a:lnTo>
                    <a:pt x="11189" y="10129"/>
                  </a:lnTo>
                  <a:lnTo>
                    <a:pt x="12279" y="9547"/>
                  </a:lnTo>
                  <a:lnTo>
                    <a:pt x="13370" y="10076"/>
                  </a:lnTo>
                  <a:lnTo>
                    <a:pt x="14850" y="9652"/>
                  </a:lnTo>
                  <a:lnTo>
                    <a:pt x="12902" y="12247"/>
                  </a:lnTo>
                  <a:lnTo>
                    <a:pt x="12357" y="14417"/>
                  </a:lnTo>
                  <a:moveTo>
                    <a:pt x="7191" y="15952"/>
                  </a:moveTo>
                  <a:lnTo>
                    <a:pt x="14512" y="15952"/>
                  </a:lnTo>
                  <a:lnTo>
                    <a:pt x="14512" y="17064"/>
                  </a:lnTo>
                  <a:lnTo>
                    <a:pt x="7191" y="17047"/>
                  </a:lnTo>
                  <a:lnTo>
                    <a:pt x="7191" y="18123"/>
                  </a:lnTo>
                  <a:lnTo>
                    <a:pt x="14512" y="18158"/>
                  </a:lnTo>
                  <a:lnTo>
                    <a:pt x="14538" y="19182"/>
                  </a:lnTo>
                  <a:lnTo>
                    <a:pt x="7217" y="19182"/>
                  </a:lnTo>
                </a:path>
              </a:pathLst>
            </a:custGeom>
            <a:solidFill>
              <a:srgbClr val="FFFFCC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0344" name="AutoShape 152"/>
            <p:cNvSpPr>
              <a:spLocks noChangeArrowheads="1"/>
            </p:cNvSpPr>
            <p:nvPr/>
          </p:nvSpPr>
          <p:spPr bwMode="auto">
            <a:xfrm>
              <a:off x="2427" y="2954"/>
              <a:ext cx="907" cy="567"/>
            </a:xfrm>
            <a:prstGeom prst="parallelogram">
              <a:avLst>
                <a:gd name="adj" fmla="val 65274"/>
              </a:avLst>
            </a:prstGeom>
            <a:solidFill>
              <a:schemeClr val="tx1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>
              <a:spAutoFit/>
            </a:bodyPr>
            <a:lstStyle/>
            <a:p>
              <a:endParaRPr lang="en-US"/>
            </a:p>
          </p:txBody>
        </p:sp>
        <p:sp>
          <p:nvSpPr>
            <p:cNvPr id="520345" name="Line 153"/>
            <p:cNvSpPr>
              <a:spLocks noChangeShapeType="1"/>
            </p:cNvSpPr>
            <p:nvPr/>
          </p:nvSpPr>
          <p:spPr bwMode="auto">
            <a:xfrm>
              <a:off x="2965" y="3521"/>
              <a:ext cx="0" cy="3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520346" name="Line 154"/>
            <p:cNvSpPr>
              <a:spLocks noChangeShapeType="1"/>
            </p:cNvSpPr>
            <p:nvPr/>
          </p:nvSpPr>
          <p:spPr bwMode="auto">
            <a:xfrm flipH="1">
              <a:off x="2965" y="3294"/>
              <a:ext cx="369" cy="5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520347" name="AutoShape 155"/>
            <p:cNvSpPr>
              <a:spLocks noChangeArrowheads="1"/>
            </p:cNvSpPr>
            <p:nvPr/>
          </p:nvSpPr>
          <p:spPr bwMode="auto">
            <a:xfrm rot="5400000">
              <a:off x="2357" y="3578"/>
              <a:ext cx="340" cy="226"/>
            </a:xfrm>
            <a:prstGeom prst="rtTriangle">
              <a:avLst/>
            </a:prstGeom>
            <a:solidFill>
              <a:srgbClr val="5F5F5F"/>
            </a:solidFill>
            <a:ln w="28575" algn="ctr">
              <a:noFill/>
              <a:miter lim="800000"/>
              <a:headEnd/>
              <a:tailEnd/>
            </a:ln>
            <a:effectLst/>
          </p:spPr>
          <p:txBody>
            <a:bodyPr lIns="0" tIns="0" rIns="0" bIns="0" anchor="ctr">
              <a:spAutoFit/>
            </a:bodyPr>
            <a:lstStyle/>
            <a:p>
              <a:endParaRPr lang="en-US"/>
            </a:p>
          </p:txBody>
        </p:sp>
        <p:sp>
          <p:nvSpPr>
            <p:cNvPr id="520348" name="WordArt 156"/>
            <p:cNvSpPr>
              <a:spLocks noChangeArrowheads="1" noChangeShapeType="1" noTextEdit="1"/>
            </p:cNvSpPr>
            <p:nvPr/>
          </p:nvSpPr>
          <p:spPr bwMode="auto">
            <a:xfrm>
              <a:off x="2642" y="3015"/>
              <a:ext cx="460" cy="40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31958"/>
                </a:avLst>
              </a:prstTxWarp>
            </a:bodyPr>
            <a:lstStyle/>
            <a:p>
              <a:r>
                <a:rPr lang="en-US" sz="3600" i="1" kern="10" spc="720"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solidFill>
                    <a:schemeClr val="accent1"/>
                  </a:solidFill>
                  <a:effectLst>
                    <a:outerShdw dist="45791" dir="3378596" algn="ctr" rotWithShape="0">
                      <a:srgbClr val="4D4D4D">
                        <a:alpha val="80000"/>
                      </a:srgbClr>
                    </a:outerShdw>
                  </a:effectLst>
                  <a:latin typeface="Arial Black"/>
                </a:rPr>
                <a:t>3</a:t>
              </a:r>
            </a:p>
          </p:txBody>
        </p:sp>
        <p:sp>
          <p:nvSpPr>
            <p:cNvPr id="520349" name="Line 157"/>
            <p:cNvSpPr>
              <a:spLocks noChangeShapeType="1"/>
            </p:cNvSpPr>
            <p:nvPr/>
          </p:nvSpPr>
          <p:spPr bwMode="auto">
            <a:xfrm>
              <a:off x="3334" y="2954"/>
              <a:ext cx="0" cy="3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</p:grpSp>
      <p:grpSp>
        <p:nvGrpSpPr>
          <p:cNvPr id="7" name="Group 158"/>
          <p:cNvGrpSpPr>
            <a:grpSpLocks/>
          </p:cNvGrpSpPr>
          <p:nvPr/>
        </p:nvGrpSpPr>
        <p:grpSpPr bwMode="auto">
          <a:xfrm>
            <a:off x="7993063" y="4016375"/>
            <a:ext cx="358775" cy="312738"/>
            <a:chOff x="2414" y="2954"/>
            <a:chExt cx="920" cy="907"/>
          </a:xfrm>
        </p:grpSpPr>
        <p:sp>
          <p:nvSpPr>
            <p:cNvPr id="520351" name="Litebulb"/>
            <p:cNvSpPr>
              <a:spLocks noChangeAspect="1" noEditPoints="1" noChangeArrowheads="1"/>
            </p:cNvSpPr>
            <p:nvPr/>
          </p:nvSpPr>
          <p:spPr bwMode="auto">
            <a:xfrm>
              <a:off x="2653" y="3485"/>
              <a:ext cx="275" cy="376"/>
            </a:xfrm>
            <a:custGeom>
              <a:avLst/>
              <a:gdLst>
                <a:gd name="T0" fmla="*/ 10800 w 21600"/>
                <a:gd name="T1" fmla="*/ 0 h 21600"/>
                <a:gd name="T2" fmla="*/ 21600 w 21600"/>
                <a:gd name="T3" fmla="*/ 7782 h 21600"/>
                <a:gd name="T4" fmla="*/ 0 w 21600"/>
                <a:gd name="T5" fmla="*/ 7782 h 21600"/>
                <a:gd name="T6" fmla="*/ 10800 w 21600"/>
                <a:gd name="T7" fmla="*/ 21600 h 21600"/>
                <a:gd name="T8" fmla="*/ 3556 w 21600"/>
                <a:gd name="T9" fmla="*/ 2188 h 21600"/>
                <a:gd name="T10" fmla="*/ 18277 w 21600"/>
                <a:gd name="T11" fmla="*/ 9282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0825" y="21723"/>
                  </a:moveTo>
                  <a:lnTo>
                    <a:pt x="11215" y="21723"/>
                  </a:lnTo>
                  <a:lnTo>
                    <a:pt x="11552" y="21688"/>
                  </a:lnTo>
                  <a:lnTo>
                    <a:pt x="11916" y="21617"/>
                  </a:lnTo>
                  <a:lnTo>
                    <a:pt x="12253" y="21547"/>
                  </a:lnTo>
                  <a:lnTo>
                    <a:pt x="12617" y="21441"/>
                  </a:lnTo>
                  <a:lnTo>
                    <a:pt x="12902" y="21317"/>
                  </a:lnTo>
                  <a:lnTo>
                    <a:pt x="13162" y="21176"/>
                  </a:lnTo>
                  <a:lnTo>
                    <a:pt x="13396" y="21000"/>
                  </a:lnTo>
                  <a:lnTo>
                    <a:pt x="13655" y="20841"/>
                  </a:lnTo>
                  <a:lnTo>
                    <a:pt x="13863" y="20629"/>
                  </a:lnTo>
                  <a:lnTo>
                    <a:pt x="14045" y="20435"/>
                  </a:lnTo>
                  <a:lnTo>
                    <a:pt x="14200" y="20223"/>
                  </a:lnTo>
                  <a:lnTo>
                    <a:pt x="14356" y="19994"/>
                  </a:lnTo>
                  <a:lnTo>
                    <a:pt x="14460" y="19747"/>
                  </a:lnTo>
                  <a:lnTo>
                    <a:pt x="14512" y="19482"/>
                  </a:lnTo>
                  <a:lnTo>
                    <a:pt x="14512" y="19235"/>
                  </a:lnTo>
                  <a:lnTo>
                    <a:pt x="14512" y="19147"/>
                  </a:lnTo>
                  <a:lnTo>
                    <a:pt x="14512" y="18900"/>
                  </a:lnTo>
                  <a:lnTo>
                    <a:pt x="14512" y="18529"/>
                  </a:lnTo>
                  <a:lnTo>
                    <a:pt x="14512" y="18052"/>
                  </a:lnTo>
                  <a:lnTo>
                    <a:pt x="14512" y="17505"/>
                  </a:lnTo>
                  <a:lnTo>
                    <a:pt x="14512" y="16976"/>
                  </a:lnTo>
                  <a:lnTo>
                    <a:pt x="14512" y="16464"/>
                  </a:lnTo>
                  <a:lnTo>
                    <a:pt x="14512" y="15952"/>
                  </a:lnTo>
                  <a:lnTo>
                    <a:pt x="14512" y="15758"/>
                  </a:lnTo>
                  <a:lnTo>
                    <a:pt x="14616" y="15547"/>
                  </a:lnTo>
                  <a:lnTo>
                    <a:pt x="14694" y="15352"/>
                  </a:lnTo>
                  <a:lnTo>
                    <a:pt x="14798" y="15141"/>
                  </a:lnTo>
                  <a:lnTo>
                    <a:pt x="15161" y="14735"/>
                  </a:lnTo>
                  <a:lnTo>
                    <a:pt x="15602" y="14329"/>
                  </a:lnTo>
                  <a:lnTo>
                    <a:pt x="16745" y="13552"/>
                  </a:lnTo>
                  <a:lnTo>
                    <a:pt x="18043" y="12670"/>
                  </a:lnTo>
                  <a:lnTo>
                    <a:pt x="18744" y="12194"/>
                  </a:lnTo>
                  <a:lnTo>
                    <a:pt x="19341" y="11647"/>
                  </a:lnTo>
                  <a:lnTo>
                    <a:pt x="19938" y="11099"/>
                  </a:lnTo>
                  <a:lnTo>
                    <a:pt x="20483" y="10464"/>
                  </a:lnTo>
                  <a:lnTo>
                    <a:pt x="20743" y="10164"/>
                  </a:lnTo>
                  <a:lnTo>
                    <a:pt x="20950" y="9794"/>
                  </a:lnTo>
                  <a:lnTo>
                    <a:pt x="21132" y="9441"/>
                  </a:lnTo>
                  <a:lnTo>
                    <a:pt x="21288" y="9035"/>
                  </a:lnTo>
                  <a:lnTo>
                    <a:pt x="21444" y="8664"/>
                  </a:lnTo>
                  <a:lnTo>
                    <a:pt x="21548" y="8223"/>
                  </a:lnTo>
                  <a:lnTo>
                    <a:pt x="21600" y="7782"/>
                  </a:lnTo>
                  <a:lnTo>
                    <a:pt x="21600" y="7341"/>
                  </a:lnTo>
                  <a:lnTo>
                    <a:pt x="21600" y="6935"/>
                  </a:lnTo>
                  <a:lnTo>
                    <a:pt x="21548" y="6564"/>
                  </a:lnTo>
                  <a:lnTo>
                    <a:pt x="21496" y="6229"/>
                  </a:lnTo>
                  <a:lnTo>
                    <a:pt x="21392" y="5858"/>
                  </a:lnTo>
                  <a:lnTo>
                    <a:pt x="21288" y="5523"/>
                  </a:lnTo>
                  <a:lnTo>
                    <a:pt x="21132" y="5135"/>
                  </a:lnTo>
                  <a:lnTo>
                    <a:pt x="20950" y="4800"/>
                  </a:lnTo>
                  <a:lnTo>
                    <a:pt x="20743" y="4464"/>
                  </a:lnTo>
                  <a:lnTo>
                    <a:pt x="20535" y="4164"/>
                  </a:lnTo>
                  <a:lnTo>
                    <a:pt x="20301" y="3847"/>
                  </a:lnTo>
                  <a:lnTo>
                    <a:pt x="20042" y="3547"/>
                  </a:lnTo>
                  <a:lnTo>
                    <a:pt x="19782" y="3247"/>
                  </a:lnTo>
                  <a:lnTo>
                    <a:pt x="19133" y="2664"/>
                  </a:lnTo>
                  <a:lnTo>
                    <a:pt x="18458" y="2152"/>
                  </a:lnTo>
                  <a:lnTo>
                    <a:pt x="17705" y="1694"/>
                  </a:lnTo>
                  <a:lnTo>
                    <a:pt x="16849" y="1252"/>
                  </a:lnTo>
                  <a:lnTo>
                    <a:pt x="16407" y="1076"/>
                  </a:lnTo>
                  <a:lnTo>
                    <a:pt x="15940" y="900"/>
                  </a:lnTo>
                  <a:lnTo>
                    <a:pt x="15499" y="741"/>
                  </a:lnTo>
                  <a:lnTo>
                    <a:pt x="15057" y="600"/>
                  </a:lnTo>
                  <a:lnTo>
                    <a:pt x="14564" y="458"/>
                  </a:lnTo>
                  <a:lnTo>
                    <a:pt x="14045" y="335"/>
                  </a:lnTo>
                  <a:lnTo>
                    <a:pt x="13500" y="229"/>
                  </a:lnTo>
                  <a:lnTo>
                    <a:pt x="13006" y="158"/>
                  </a:lnTo>
                  <a:lnTo>
                    <a:pt x="12461" y="88"/>
                  </a:lnTo>
                  <a:lnTo>
                    <a:pt x="11968" y="52"/>
                  </a:lnTo>
                  <a:lnTo>
                    <a:pt x="11423" y="17"/>
                  </a:lnTo>
                  <a:lnTo>
                    <a:pt x="10825" y="17"/>
                  </a:lnTo>
                  <a:lnTo>
                    <a:pt x="10254" y="17"/>
                  </a:lnTo>
                  <a:lnTo>
                    <a:pt x="9709" y="52"/>
                  </a:lnTo>
                  <a:lnTo>
                    <a:pt x="9216" y="88"/>
                  </a:lnTo>
                  <a:lnTo>
                    <a:pt x="8671" y="158"/>
                  </a:lnTo>
                  <a:lnTo>
                    <a:pt x="8177" y="229"/>
                  </a:lnTo>
                  <a:lnTo>
                    <a:pt x="7632" y="335"/>
                  </a:lnTo>
                  <a:lnTo>
                    <a:pt x="7113" y="458"/>
                  </a:lnTo>
                  <a:lnTo>
                    <a:pt x="6620" y="600"/>
                  </a:lnTo>
                  <a:lnTo>
                    <a:pt x="6178" y="741"/>
                  </a:lnTo>
                  <a:lnTo>
                    <a:pt x="5737" y="900"/>
                  </a:lnTo>
                  <a:lnTo>
                    <a:pt x="5270" y="1076"/>
                  </a:lnTo>
                  <a:lnTo>
                    <a:pt x="4828" y="1252"/>
                  </a:lnTo>
                  <a:lnTo>
                    <a:pt x="3972" y="1694"/>
                  </a:lnTo>
                  <a:lnTo>
                    <a:pt x="3219" y="2152"/>
                  </a:lnTo>
                  <a:lnTo>
                    <a:pt x="2544" y="2664"/>
                  </a:lnTo>
                  <a:lnTo>
                    <a:pt x="1895" y="3247"/>
                  </a:lnTo>
                  <a:lnTo>
                    <a:pt x="1635" y="3547"/>
                  </a:lnTo>
                  <a:lnTo>
                    <a:pt x="1375" y="3847"/>
                  </a:lnTo>
                  <a:lnTo>
                    <a:pt x="1142" y="4164"/>
                  </a:lnTo>
                  <a:lnTo>
                    <a:pt x="934" y="4464"/>
                  </a:lnTo>
                  <a:lnTo>
                    <a:pt x="726" y="4800"/>
                  </a:lnTo>
                  <a:lnTo>
                    <a:pt x="545" y="5135"/>
                  </a:lnTo>
                  <a:lnTo>
                    <a:pt x="389" y="5523"/>
                  </a:lnTo>
                  <a:lnTo>
                    <a:pt x="285" y="5858"/>
                  </a:lnTo>
                  <a:lnTo>
                    <a:pt x="181" y="6229"/>
                  </a:lnTo>
                  <a:lnTo>
                    <a:pt x="129" y="6564"/>
                  </a:lnTo>
                  <a:lnTo>
                    <a:pt x="77" y="6935"/>
                  </a:lnTo>
                  <a:lnTo>
                    <a:pt x="77" y="7341"/>
                  </a:lnTo>
                  <a:lnTo>
                    <a:pt x="77" y="7782"/>
                  </a:lnTo>
                  <a:lnTo>
                    <a:pt x="129" y="8223"/>
                  </a:lnTo>
                  <a:lnTo>
                    <a:pt x="233" y="8664"/>
                  </a:lnTo>
                  <a:lnTo>
                    <a:pt x="389" y="9035"/>
                  </a:lnTo>
                  <a:lnTo>
                    <a:pt x="545" y="9441"/>
                  </a:lnTo>
                  <a:lnTo>
                    <a:pt x="726" y="9794"/>
                  </a:lnTo>
                  <a:lnTo>
                    <a:pt x="934" y="10164"/>
                  </a:lnTo>
                  <a:lnTo>
                    <a:pt x="1194" y="10464"/>
                  </a:lnTo>
                  <a:lnTo>
                    <a:pt x="1739" y="11099"/>
                  </a:lnTo>
                  <a:lnTo>
                    <a:pt x="2336" y="11647"/>
                  </a:lnTo>
                  <a:lnTo>
                    <a:pt x="2933" y="12194"/>
                  </a:lnTo>
                  <a:lnTo>
                    <a:pt x="3634" y="12670"/>
                  </a:lnTo>
                  <a:lnTo>
                    <a:pt x="4932" y="13552"/>
                  </a:lnTo>
                  <a:lnTo>
                    <a:pt x="6075" y="14329"/>
                  </a:lnTo>
                  <a:lnTo>
                    <a:pt x="6516" y="14735"/>
                  </a:lnTo>
                  <a:lnTo>
                    <a:pt x="6879" y="15141"/>
                  </a:lnTo>
                  <a:lnTo>
                    <a:pt x="6983" y="15352"/>
                  </a:lnTo>
                  <a:lnTo>
                    <a:pt x="7061" y="15547"/>
                  </a:lnTo>
                  <a:lnTo>
                    <a:pt x="7165" y="15758"/>
                  </a:lnTo>
                  <a:lnTo>
                    <a:pt x="7165" y="15952"/>
                  </a:lnTo>
                  <a:lnTo>
                    <a:pt x="7165" y="16464"/>
                  </a:lnTo>
                  <a:lnTo>
                    <a:pt x="7165" y="16976"/>
                  </a:lnTo>
                  <a:lnTo>
                    <a:pt x="7165" y="17505"/>
                  </a:lnTo>
                  <a:lnTo>
                    <a:pt x="7165" y="18052"/>
                  </a:lnTo>
                  <a:lnTo>
                    <a:pt x="7165" y="18529"/>
                  </a:lnTo>
                  <a:lnTo>
                    <a:pt x="7165" y="18900"/>
                  </a:lnTo>
                  <a:lnTo>
                    <a:pt x="7165" y="19147"/>
                  </a:lnTo>
                  <a:lnTo>
                    <a:pt x="7165" y="19235"/>
                  </a:lnTo>
                  <a:lnTo>
                    <a:pt x="7165" y="19482"/>
                  </a:lnTo>
                  <a:lnTo>
                    <a:pt x="7217" y="19747"/>
                  </a:lnTo>
                  <a:lnTo>
                    <a:pt x="7321" y="19994"/>
                  </a:lnTo>
                  <a:lnTo>
                    <a:pt x="7476" y="20223"/>
                  </a:lnTo>
                  <a:lnTo>
                    <a:pt x="7632" y="20435"/>
                  </a:lnTo>
                  <a:lnTo>
                    <a:pt x="7814" y="20629"/>
                  </a:lnTo>
                  <a:lnTo>
                    <a:pt x="8022" y="20841"/>
                  </a:lnTo>
                  <a:lnTo>
                    <a:pt x="8281" y="21000"/>
                  </a:lnTo>
                  <a:lnTo>
                    <a:pt x="8515" y="21176"/>
                  </a:lnTo>
                  <a:lnTo>
                    <a:pt x="8775" y="21317"/>
                  </a:lnTo>
                  <a:lnTo>
                    <a:pt x="9060" y="21441"/>
                  </a:lnTo>
                  <a:lnTo>
                    <a:pt x="9424" y="21547"/>
                  </a:lnTo>
                  <a:lnTo>
                    <a:pt x="9761" y="21617"/>
                  </a:lnTo>
                  <a:lnTo>
                    <a:pt x="10125" y="21688"/>
                  </a:lnTo>
                  <a:lnTo>
                    <a:pt x="10462" y="21723"/>
                  </a:lnTo>
                  <a:lnTo>
                    <a:pt x="10825" y="21723"/>
                  </a:lnTo>
                  <a:close/>
                </a:path>
                <a:path w="21600" h="21600" extrusionOk="0">
                  <a:moveTo>
                    <a:pt x="9242" y="14417"/>
                  </a:moveTo>
                  <a:lnTo>
                    <a:pt x="8541" y="12035"/>
                  </a:lnTo>
                  <a:lnTo>
                    <a:pt x="7295" y="10129"/>
                  </a:lnTo>
                  <a:lnTo>
                    <a:pt x="6905" y="9652"/>
                  </a:lnTo>
                  <a:lnTo>
                    <a:pt x="8541" y="10182"/>
                  </a:lnTo>
                  <a:lnTo>
                    <a:pt x="9787" y="9547"/>
                  </a:lnTo>
                  <a:lnTo>
                    <a:pt x="11189" y="10129"/>
                  </a:lnTo>
                  <a:lnTo>
                    <a:pt x="12279" y="9547"/>
                  </a:lnTo>
                  <a:lnTo>
                    <a:pt x="13370" y="10076"/>
                  </a:lnTo>
                  <a:lnTo>
                    <a:pt x="14850" y="9652"/>
                  </a:lnTo>
                  <a:lnTo>
                    <a:pt x="12902" y="12247"/>
                  </a:lnTo>
                  <a:lnTo>
                    <a:pt x="12357" y="14417"/>
                  </a:lnTo>
                  <a:moveTo>
                    <a:pt x="7191" y="15952"/>
                  </a:moveTo>
                  <a:lnTo>
                    <a:pt x="14512" y="15952"/>
                  </a:lnTo>
                  <a:lnTo>
                    <a:pt x="14512" y="17064"/>
                  </a:lnTo>
                  <a:lnTo>
                    <a:pt x="7191" y="17047"/>
                  </a:lnTo>
                  <a:lnTo>
                    <a:pt x="7191" y="18123"/>
                  </a:lnTo>
                  <a:lnTo>
                    <a:pt x="14512" y="18158"/>
                  </a:lnTo>
                  <a:lnTo>
                    <a:pt x="14538" y="19182"/>
                  </a:lnTo>
                  <a:lnTo>
                    <a:pt x="7217" y="19182"/>
                  </a:lnTo>
                </a:path>
              </a:pathLst>
            </a:custGeom>
            <a:solidFill>
              <a:srgbClr val="FFFFCC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0352" name="AutoShape 160"/>
            <p:cNvSpPr>
              <a:spLocks noChangeArrowheads="1"/>
            </p:cNvSpPr>
            <p:nvPr/>
          </p:nvSpPr>
          <p:spPr bwMode="auto">
            <a:xfrm>
              <a:off x="2427" y="2954"/>
              <a:ext cx="907" cy="567"/>
            </a:xfrm>
            <a:prstGeom prst="parallelogram">
              <a:avLst>
                <a:gd name="adj" fmla="val 65274"/>
              </a:avLst>
            </a:prstGeom>
            <a:solidFill>
              <a:schemeClr val="tx1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>
              <a:spAutoFit/>
            </a:bodyPr>
            <a:lstStyle/>
            <a:p>
              <a:endParaRPr lang="en-US"/>
            </a:p>
          </p:txBody>
        </p:sp>
        <p:sp>
          <p:nvSpPr>
            <p:cNvPr id="520353" name="Line 161"/>
            <p:cNvSpPr>
              <a:spLocks noChangeShapeType="1"/>
            </p:cNvSpPr>
            <p:nvPr/>
          </p:nvSpPr>
          <p:spPr bwMode="auto">
            <a:xfrm>
              <a:off x="2965" y="3521"/>
              <a:ext cx="0" cy="3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520354" name="Line 162"/>
            <p:cNvSpPr>
              <a:spLocks noChangeShapeType="1"/>
            </p:cNvSpPr>
            <p:nvPr/>
          </p:nvSpPr>
          <p:spPr bwMode="auto">
            <a:xfrm flipH="1">
              <a:off x="2965" y="3294"/>
              <a:ext cx="369" cy="5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520355" name="AutoShape 163"/>
            <p:cNvSpPr>
              <a:spLocks noChangeArrowheads="1"/>
            </p:cNvSpPr>
            <p:nvPr/>
          </p:nvSpPr>
          <p:spPr bwMode="auto">
            <a:xfrm rot="5400000">
              <a:off x="2357" y="3578"/>
              <a:ext cx="340" cy="226"/>
            </a:xfrm>
            <a:prstGeom prst="rtTriangle">
              <a:avLst/>
            </a:prstGeom>
            <a:solidFill>
              <a:srgbClr val="5F5F5F"/>
            </a:solidFill>
            <a:ln w="28575" algn="ctr">
              <a:noFill/>
              <a:miter lim="800000"/>
              <a:headEnd/>
              <a:tailEnd/>
            </a:ln>
            <a:effectLst/>
          </p:spPr>
          <p:txBody>
            <a:bodyPr lIns="0" tIns="0" rIns="0" bIns="0" anchor="ctr">
              <a:spAutoFit/>
            </a:bodyPr>
            <a:lstStyle/>
            <a:p>
              <a:endParaRPr lang="en-US"/>
            </a:p>
          </p:txBody>
        </p:sp>
        <p:sp>
          <p:nvSpPr>
            <p:cNvPr id="520356" name="WordArt 164"/>
            <p:cNvSpPr>
              <a:spLocks noChangeArrowheads="1" noChangeShapeType="1" noTextEdit="1"/>
            </p:cNvSpPr>
            <p:nvPr/>
          </p:nvSpPr>
          <p:spPr bwMode="auto">
            <a:xfrm>
              <a:off x="2642" y="3015"/>
              <a:ext cx="460" cy="40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31958"/>
                </a:avLst>
              </a:prstTxWarp>
            </a:bodyPr>
            <a:lstStyle/>
            <a:p>
              <a:r>
                <a:rPr lang="en-US" sz="3600" i="1" kern="10" spc="720"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solidFill>
                    <a:schemeClr val="accent1"/>
                  </a:solidFill>
                  <a:effectLst>
                    <a:outerShdw dist="45791" dir="3378596" algn="ctr" rotWithShape="0">
                      <a:srgbClr val="4D4D4D">
                        <a:alpha val="80000"/>
                      </a:srgbClr>
                    </a:outerShdw>
                  </a:effectLst>
                  <a:latin typeface="Arial Black"/>
                </a:rPr>
                <a:t>2</a:t>
              </a:r>
            </a:p>
          </p:txBody>
        </p:sp>
        <p:sp>
          <p:nvSpPr>
            <p:cNvPr id="520357" name="Line 165"/>
            <p:cNvSpPr>
              <a:spLocks noChangeShapeType="1"/>
            </p:cNvSpPr>
            <p:nvPr/>
          </p:nvSpPr>
          <p:spPr bwMode="auto">
            <a:xfrm>
              <a:off x="3334" y="2954"/>
              <a:ext cx="0" cy="3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</p:grpSp>
      <p:grpSp>
        <p:nvGrpSpPr>
          <p:cNvPr id="8" name="Group 166"/>
          <p:cNvGrpSpPr>
            <a:grpSpLocks/>
          </p:cNvGrpSpPr>
          <p:nvPr/>
        </p:nvGrpSpPr>
        <p:grpSpPr bwMode="auto">
          <a:xfrm>
            <a:off x="7993063" y="4376738"/>
            <a:ext cx="358775" cy="312737"/>
            <a:chOff x="2414" y="2954"/>
            <a:chExt cx="920" cy="907"/>
          </a:xfrm>
        </p:grpSpPr>
        <p:sp>
          <p:nvSpPr>
            <p:cNvPr id="520359" name="Litebulb"/>
            <p:cNvSpPr>
              <a:spLocks noChangeAspect="1" noEditPoints="1" noChangeArrowheads="1"/>
            </p:cNvSpPr>
            <p:nvPr/>
          </p:nvSpPr>
          <p:spPr bwMode="auto">
            <a:xfrm>
              <a:off x="2653" y="3485"/>
              <a:ext cx="275" cy="376"/>
            </a:xfrm>
            <a:custGeom>
              <a:avLst/>
              <a:gdLst>
                <a:gd name="T0" fmla="*/ 10800 w 21600"/>
                <a:gd name="T1" fmla="*/ 0 h 21600"/>
                <a:gd name="T2" fmla="*/ 21600 w 21600"/>
                <a:gd name="T3" fmla="*/ 7782 h 21600"/>
                <a:gd name="T4" fmla="*/ 0 w 21600"/>
                <a:gd name="T5" fmla="*/ 7782 h 21600"/>
                <a:gd name="T6" fmla="*/ 10800 w 21600"/>
                <a:gd name="T7" fmla="*/ 21600 h 21600"/>
                <a:gd name="T8" fmla="*/ 3556 w 21600"/>
                <a:gd name="T9" fmla="*/ 2188 h 21600"/>
                <a:gd name="T10" fmla="*/ 18277 w 21600"/>
                <a:gd name="T11" fmla="*/ 9282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0825" y="21723"/>
                  </a:moveTo>
                  <a:lnTo>
                    <a:pt x="11215" y="21723"/>
                  </a:lnTo>
                  <a:lnTo>
                    <a:pt x="11552" y="21688"/>
                  </a:lnTo>
                  <a:lnTo>
                    <a:pt x="11916" y="21617"/>
                  </a:lnTo>
                  <a:lnTo>
                    <a:pt x="12253" y="21547"/>
                  </a:lnTo>
                  <a:lnTo>
                    <a:pt x="12617" y="21441"/>
                  </a:lnTo>
                  <a:lnTo>
                    <a:pt x="12902" y="21317"/>
                  </a:lnTo>
                  <a:lnTo>
                    <a:pt x="13162" y="21176"/>
                  </a:lnTo>
                  <a:lnTo>
                    <a:pt x="13396" y="21000"/>
                  </a:lnTo>
                  <a:lnTo>
                    <a:pt x="13655" y="20841"/>
                  </a:lnTo>
                  <a:lnTo>
                    <a:pt x="13863" y="20629"/>
                  </a:lnTo>
                  <a:lnTo>
                    <a:pt x="14045" y="20435"/>
                  </a:lnTo>
                  <a:lnTo>
                    <a:pt x="14200" y="20223"/>
                  </a:lnTo>
                  <a:lnTo>
                    <a:pt x="14356" y="19994"/>
                  </a:lnTo>
                  <a:lnTo>
                    <a:pt x="14460" y="19747"/>
                  </a:lnTo>
                  <a:lnTo>
                    <a:pt x="14512" y="19482"/>
                  </a:lnTo>
                  <a:lnTo>
                    <a:pt x="14512" y="19235"/>
                  </a:lnTo>
                  <a:lnTo>
                    <a:pt x="14512" y="19147"/>
                  </a:lnTo>
                  <a:lnTo>
                    <a:pt x="14512" y="18900"/>
                  </a:lnTo>
                  <a:lnTo>
                    <a:pt x="14512" y="18529"/>
                  </a:lnTo>
                  <a:lnTo>
                    <a:pt x="14512" y="18052"/>
                  </a:lnTo>
                  <a:lnTo>
                    <a:pt x="14512" y="17505"/>
                  </a:lnTo>
                  <a:lnTo>
                    <a:pt x="14512" y="16976"/>
                  </a:lnTo>
                  <a:lnTo>
                    <a:pt x="14512" y="16464"/>
                  </a:lnTo>
                  <a:lnTo>
                    <a:pt x="14512" y="15952"/>
                  </a:lnTo>
                  <a:lnTo>
                    <a:pt x="14512" y="15758"/>
                  </a:lnTo>
                  <a:lnTo>
                    <a:pt x="14616" y="15547"/>
                  </a:lnTo>
                  <a:lnTo>
                    <a:pt x="14694" y="15352"/>
                  </a:lnTo>
                  <a:lnTo>
                    <a:pt x="14798" y="15141"/>
                  </a:lnTo>
                  <a:lnTo>
                    <a:pt x="15161" y="14735"/>
                  </a:lnTo>
                  <a:lnTo>
                    <a:pt x="15602" y="14329"/>
                  </a:lnTo>
                  <a:lnTo>
                    <a:pt x="16745" y="13552"/>
                  </a:lnTo>
                  <a:lnTo>
                    <a:pt x="18043" y="12670"/>
                  </a:lnTo>
                  <a:lnTo>
                    <a:pt x="18744" y="12194"/>
                  </a:lnTo>
                  <a:lnTo>
                    <a:pt x="19341" y="11647"/>
                  </a:lnTo>
                  <a:lnTo>
                    <a:pt x="19938" y="11099"/>
                  </a:lnTo>
                  <a:lnTo>
                    <a:pt x="20483" y="10464"/>
                  </a:lnTo>
                  <a:lnTo>
                    <a:pt x="20743" y="10164"/>
                  </a:lnTo>
                  <a:lnTo>
                    <a:pt x="20950" y="9794"/>
                  </a:lnTo>
                  <a:lnTo>
                    <a:pt x="21132" y="9441"/>
                  </a:lnTo>
                  <a:lnTo>
                    <a:pt x="21288" y="9035"/>
                  </a:lnTo>
                  <a:lnTo>
                    <a:pt x="21444" y="8664"/>
                  </a:lnTo>
                  <a:lnTo>
                    <a:pt x="21548" y="8223"/>
                  </a:lnTo>
                  <a:lnTo>
                    <a:pt x="21600" y="7782"/>
                  </a:lnTo>
                  <a:lnTo>
                    <a:pt x="21600" y="7341"/>
                  </a:lnTo>
                  <a:lnTo>
                    <a:pt x="21600" y="6935"/>
                  </a:lnTo>
                  <a:lnTo>
                    <a:pt x="21548" y="6564"/>
                  </a:lnTo>
                  <a:lnTo>
                    <a:pt x="21496" y="6229"/>
                  </a:lnTo>
                  <a:lnTo>
                    <a:pt x="21392" y="5858"/>
                  </a:lnTo>
                  <a:lnTo>
                    <a:pt x="21288" y="5523"/>
                  </a:lnTo>
                  <a:lnTo>
                    <a:pt x="21132" y="5135"/>
                  </a:lnTo>
                  <a:lnTo>
                    <a:pt x="20950" y="4800"/>
                  </a:lnTo>
                  <a:lnTo>
                    <a:pt x="20743" y="4464"/>
                  </a:lnTo>
                  <a:lnTo>
                    <a:pt x="20535" y="4164"/>
                  </a:lnTo>
                  <a:lnTo>
                    <a:pt x="20301" y="3847"/>
                  </a:lnTo>
                  <a:lnTo>
                    <a:pt x="20042" y="3547"/>
                  </a:lnTo>
                  <a:lnTo>
                    <a:pt x="19782" y="3247"/>
                  </a:lnTo>
                  <a:lnTo>
                    <a:pt x="19133" y="2664"/>
                  </a:lnTo>
                  <a:lnTo>
                    <a:pt x="18458" y="2152"/>
                  </a:lnTo>
                  <a:lnTo>
                    <a:pt x="17705" y="1694"/>
                  </a:lnTo>
                  <a:lnTo>
                    <a:pt x="16849" y="1252"/>
                  </a:lnTo>
                  <a:lnTo>
                    <a:pt x="16407" y="1076"/>
                  </a:lnTo>
                  <a:lnTo>
                    <a:pt x="15940" y="900"/>
                  </a:lnTo>
                  <a:lnTo>
                    <a:pt x="15499" y="741"/>
                  </a:lnTo>
                  <a:lnTo>
                    <a:pt x="15057" y="600"/>
                  </a:lnTo>
                  <a:lnTo>
                    <a:pt x="14564" y="458"/>
                  </a:lnTo>
                  <a:lnTo>
                    <a:pt x="14045" y="335"/>
                  </a:lnTo>
                  <a:lnTo>
                    <a:pt x="13500" y="229"/>
                  </a:lnTo>
                  <a:lnTo>
                    <a:pt x="13006" y="158"/>
                  </a:lnTo>
                  <a:lnTo>
                    <a:pt x="12461" y="88"/>
                  </a:lnTo>
                  <a:lnTo>
                    <a:pt x="11968" y="52"/>
                  </a:lnTo>
                  <a:lnTo>
                    <a:pt x="11423" y="17"/>
                  </a:lnTo>
                  <a:lnTo>
                    <a:pt x="10825" y="17"/>
                  </a:lnTo>
                  <a:lnTo>
                    <a:pt x="10254" y="17"/>
                  </a:lnTo>
                  <a:lnTo>
                    <a:pt x="9709" y="52"/>
                  </a:lnTo>
                  <a:lnTo>
                    <a:pt x="9216" y="88"/>
                  </a:lnTo>
                  <a:lnTo>
                    <a:pt x="8671" y="158"/>
                  </a:lnTo>
                  <a:lnTo>
                    <a:pt x="8177" y="229"/>
                  </a:lnTo>
                  <a:lnTo>
                    <a:pt x="7632" y="335"/>
                  </a:lnTo>
                  <a:lnTo>
                    <a:pt x="7113" y="458"/>
                  </a:lnTo>
                  <a:lnTo>
                    <a:pt x="6620" y="600"/>
                  </a:lnTo>
                  <a:lnTo>
                    <a:pt x="6178" y="741"/>
                  </a:lnTo>
                  <a:lnTo>
                    <a:pt x="5737" y="900"/>
                  </a:lnTo>
                  <a:lnTo>
                    <a:pt x="5270" y="1076"/>
                  </a:lnTo>
                  <a:lnTo>
                    <a:pt x="4828" y="1252"/>
                  </a:lnTo>
                  <a:lnTo>
                    <a:pt x="3972" y="1694"/>
                  </a:lnTo>
                  <a:lnTo>
                    <a:pt x="3219" y="2152"/>
                  </a:lnTo>
                  <a:lnTo>
                    <a:pt x="2544" y="2664"/>
                  </a:lnTo>
                  <a:lnTo>
                    <a:pt x="1895" y="3247"/>
                  </a:lnTo>
                  <a:lnTo>
                    <a:pt x="1635" y="3547"/>
                  </a:lnTo>
                  <a:lnTo>
                    <a:pt x="1375" y="3847"/>
                  </a:lnTo>
                  <a:lnTo>
                    <a:pt x="1142" y="4164"/>
                  </a:lnTo>
                  <a:lnTo>
                    <a:pt x="934" y="4464"/>
                  </a:lnTo>
                  <a:lnTo>
                    <a:pt x="726" y="4800"/>
                  </a:lnTo>
                  <a:lnTo>
                    <a:pt x="545" y="5135"/>
                  </a:lnTo>
                  <a:lnTo>
                    <a:pt x="389" y="5523"/>
                  </a:lnTo>
                  <a:lnTo>
                    <a:pt x="285" y="5858"/>
                  </a:lnTo>
                  <a:lnTo>
                    <a:pt x="181" y="6229"/>
                  </a:lnTo>
                  <a:lnTo>
                    <a:pt x="129" y="6564"/>
                  </a:lnTo>
                  <a:lnTo>
                    <a:pt x="77" y="6935"/>
                  </a:lnTo>
                  <a:lnTo>
                    <a:pt x="77" y="7341"/>
                  </a:lnTo>
                  <a:lnTo>
                    <a:pt x="77" y="7782"/>
                  </a:lnTo>
                  <a:lnTo>
                    <a:pt x="129" y="8223"/>
                  </a:lnTo>
                  <a:lnTo>
                    <a:pt x="233" y="8664"/>
                  </a:lnTo>
                  <a:lnTo>
                    <a:pt x="389" y="9035"/>
                  </a:lnTo>
                  <a:lnTo>
                    <a:pt x="545" y="9441"/>
                  </a:lnTo>
                  <a:lnTo>
                    <a:pt x="726" y="9794"/>
                  </a:lnTo>
                  <a:lnTo>
                    <a:pt x="934" y="10164"/>
                  </a:lnTo>
                  <a:lnTo>
                    <a:pt x="1194" y="10464"/>
                  </a:lnTo>
                  <a:lnTo>
                    <a:pt x="1739" y="11099"/>
                  </a:lnTo>
                  <a:lnTo>
                    <a:pt x="2336" y="11647"/>
                  </a:lnTo>
                  <a:lnTo>
                    <a:pt x="2933" y="12194"/>
                  </a:lnTo>
                  <a:lnTo>
                    <a:pt x="3634" y="12670"/>
                  </a:lnTo>
                  <a:lnTo>
                    <a:pt x="4932" y="13552"/>
                  </a:lnTo>
                  <a:lnTo>
                    <a:pt x="6075" y="14329"/>
                  </a:lnTo>
                  <a:lnTo>
                    <a:pt x="6516" y="14735"/>
                  </a:lnTo>
                  <a:lnTo>
                    <a:pt x="6879" y="15141"/>
                  </a:lnTo>
                  <a:lnTo>
                    <a:pt x="6983" y="15352"/>
                  </a:lnTo>
                  <a:lnTo>
                    <a:pt x="7061" y="15547"/>
                  </a:lnTo>
                  <a:lnTo>
                    <a:pt x="7165" y="15758"/>
                  </a:lnTo>
                  <a:lnTo>
                    <a:pt x="7165" y="15952"/>
                  </a:lnTo>
                  <a:lnTo>
                    <a:pt x="7165" y="16464"/>
                  </a:lnTo>
                  <a:lnTo>
                    <a:pt x="7165" y="16976"/>
                  </a:lnTo>
                  <a:lnTo>
                    <a:pt x="7165" y="17505"/>
                  </a:lnTo>
                  <a:lnTo>
                    <a:pt x="7165" y="18052"/>
                  </a:lnTo>
                  <a:lnTo>
                    <a:pt x="7165" y="18529"/>
                  </a:lnTo>
                  <a:lnTo>
                    <a:pt x="7165" y="18900"/>
                  </a:lnTo>
                  <a:lnTo>
                    <a:pt x="7165" y="19147"/>
                  </a:lnTo>
                  <a:lnTo>
                    <a:pt x="7165" y="19235"/>
                  </a:lnTo>
                  <a:lnTo>
                    <a:pt x="7165" y="19482"/>
                  </a:lnTo>
                  <a:lnTo>
                    <a:pt x="7217" y="19747"/>
                  </a:lnTo>
                  <a:lnTo>
                    <a:pt x="7321" y="19994"/>
                  </a:lnTo>
                  <a:lnTo>
                    <a:pt x="7476" y="20223"/>
                  </a:lnTo>
                  <a:lnTo>
                    <a:pt x="7632" y="20435"/>
                  </a:lnTo>
                  <a:lnTo>
                    <a:pt x="7814" y="20629"/>
                  </a:lnTo>
                  <a:lnTo>
                    <a:pt x="8022" y="20841"/>
                  </a:lnTo>
                  <a:lnTo>
                    <a:pt x="8281" y="21000"/>
                  </a:lnTo>
                  <a:lnTo>
                    <a:pt x="8515" y="21176"/>
                  </a:lnTo>
                  <a:lnTo>
                    <a:pt x="8775" y="21317"/>
                  </a:lnTo>
                  <a:lnTo>
                    <a:pt x="9060" y="21441"/>
                  </a:lnTo>
                  <a:lnTo>
                    <a:pt x="9424" y="21547"/>
                  </a:lnTo>
                  <a:lnTo>
                    <a:pt x="9761" y="21617"/>
                  </a:lnTo>
                  <a:lnTo>
                    <a:pt x="10125" y="21688"/>
                  </a:lnTo>
                  <a:lnTo>
                    <a:pt x="10462" y="21723"/>
                  </a:lnTo>
                  <a:lnTo>
                    <a:pt x="10825" y="21723"/>
                  </a:lnTo>
                  <a:close/>
                </a:path>
                <a:path w="21600" h="21600" extrusionOk="0">
                  <a:moveTo>
                    <a:pt x="9242" y="14417"/>
                  </a:moveTo>
                  <a:lnTo>
                    <a:pt x="8541" y="12035"/>
                  </a:lnTo>
                  <a:lnTo>
                    <a:pt x="7295" y="10129"/>
                  </a:lnTo>
                  <a:lnTo>
                    <a:pt x="6905" y="9652"/>
                  </a:lnTo>
                  <a:lnTo>
                    <a:pt x="8541" y="10182"/>
                  </a:lnTo>
                  <a:lnTo>
                    <a:pt x="9787" y="9547"/>
                  </a:lnTo>
                  <a:lnTo>
                    <a:pt x="11189" y="10129"/>
                  </a:lnTo>
                  <a:lnTo>
                    <a:pt x="12279" y="9547"/>
                  </a:lnTo>
                  <a:lnTo>
                    <a:pt x="13370" y="10076"/>
                  </a:lnTo>
                  <a:lnTo>
                    <a:pt x="14850" y="9652"/>
                  </a:lnTo>
                  <a:lnTo>
                    <a:pt x="12902" y="12247"/>
                  </a:lnTo>
                  <a:lnTo>
                    <a:pt x="12357" y="14417"/>
                  </a:lnTo>
                  <a:moveTo>
                    <a:pt x="7191" y="15952"/>
                  </a:moveTo>
                  <a:lnTo>
                    <a:pt x="14512" y="15952"/>
                  </a:lnTo>
                  <a:lnTo>
                    <a:pt x="14512" y="17064"/>
                  </a:lnTo>
                  <a:lnTo>
                    <a:pt x="7191" y="17047"/>
                  </a:lnTo>
                  <a:lnTo>
                    <a:pt x="7191" y="18123"/>
                  </a:lnTo>
                  <a:lnTo>
                    <a:pt x="14512" y="18158"/>
                  </a:lnTo>
                  <a:lnTo>
                    <a:pt x="14538" y="19182"/>
                  </a:lnTo>
                  <a:lnTo>
                    <a:pt x="7217" y="19182"/>
                  </a:lnTo>
                </a:path>
              </a:pathLst>
            </a:custGeom>
            <a:solidFill>
              <a:srgbClr val="FFFFCC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0360" name="AutoShape 168"/>
            <p:cNvSpPr>
              <a:spLocks noChangeArrowheads="1"/>
            </p:cNvSpPr>
            <p:nvPr/>
          </p:nvSpPr>
          <p:spPr bwMode="auto">
            <a:xfrm>
              <a:off x="2427" y="2954"/>
              <a:ext cx="907" cy="567"/>
            </a:xfrm>
            <a:prstGeom prst="parallelogram">
              <a:avLst>
                <a:gd name="adj" fmla="val 65274"/>
              </a:avLst>
            </a:prstGeom>
            <a:solidFill>
              <a:schemeClr val="tx1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>
              <a:spAutoFit/>
            </a:bodyPr>
            <a:lstStyle/>
            <a:p>
              <a:endParaRPr lang="en-US"/>
            </a:p>
          </p:txBody>
        </p:sp>
        <p:sp>
          <p:nvSpPr>
            <p:cNvPr id="520361" name="Line 169"/>
            <p:cNvSpPr>
              <a:spLocks noChangeShapeType="1"/>
            </p:cNvSpPr>
            <p:nvPr/>
          </p:nvSpPr>
          <p:spPr bwMode="auto">
            <a:xfrm>
              <a:off x="2965" y="3521"/>
              <a:ext cx="0" cy="3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520362" name="Line 170"/>
            <p:cNvSpPr>
              <a:spLocks noChangeShapeType="1"/>
            </p:cNvSpPr>
            <p:nvPr/>
          </p:nvSpPr>
          <p:spPr bwMode="auto">
            <a:xfrm flipH="1">
              <a:off x="2965" y="3294"/>
              <a:ext cx="369" cy="5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520363" name="AutoShape 171"/>
            <p:cNvSpPr>
              <a:spLocks noChangeArrowheads="1"/>
            </p:cNvSpPr>
            <p:nvPr/>
          </p:nvSpPr>
          <p:spPr bwMode="auto">
            <a:xfrm rot="5400000">
              <a:off x="2357" y="3578"/>
              <a:ext cx="340" cy="226"/>
            </a:xfrm>
            <a:prstGeom prst="rtTriangle">
              <a:avLst/>
            </a:prstGeom>
            <a:solidFill>
              <a:srgbClr val="5F5F5F"/>
            </a:solidFill>
            <a:ln w="28575" algn="ctr">
              <a:noFill/>
              <a:miter lim="800000"/>
              <a:headEnd/>
              <a:tailEnd/>
            </a:ln>
            <a:effectLst/>
          </p:spPr>
          <p:txBody>
            <a:bodyPr lIns="0" tIns="0" rIns="0" bIns="0" anchor="ctr">
              <a:spAutoFit/>
            </a:bodyPr>
            <a:lstStyle/>
            <a:p>
              <a:endParaRPr lang="en-US"/>
            </a:p>
          </p:txBody>
        </p:sp>
        <p:sp>
          <p:nvSpPr>
            <p:cNvPr id="520364" name="WordArt 172"/>
            <p:cNvSpPr>
              <a:spLocks noChangeArrowheads="1" noChangeShapeType="1" noTextEdit="1"/>
            </p:cNvSpPr>
            <p:nvPr/>
          </p:nvSpPr>
          <p:spPr bwMode="auto">
            <a:xfrm>
              <a:off x="2642" y="3015"/>
              <a:ext cx="460" cy="40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31958"/>
                </a:avLst>
              </a:prstTxWarp>
            </a:bodyPr>
            <a:lstStyle/>
            <a:p>
              <a:r>
                <a:rPr lang="en-US" sz="3600" i="1" kern="10" spc="720"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solidFill>
                    <a:schemeClr val="accent1"/>
                  </a:solidFill>
                  <a:effectLst>
                    <a:outerShdw dist="45791" dir="3378596" algn="ctr" rotWithShape="0">
                      <a:srgbClr val="4D4D4D">
                        <a:alpha val="80000"/>
                      </a:srgbClr>
                    </a:outerShdw>
                  </a:effectLst>
                  <a:latin typeface="Arial Black"/>
                </a:rPr>
                <a:t>1</a:t>
              </a:r>
            </a:p>
          </p:txBody>
        </p:sp>
        <p:sp>
          <p:nvSpPr>
            <p:cNvPr id="520365" name="Line 173"/>
            <p:cNvSpPr>
              <a:spLocks noChangeShapeType="1"/>
            </p:cNvSpPr>
            <p:nvPr/>
          </p:nvSpPr>
          <p:spPr bwMode="auto">
            <a:xfrm>
              <a:off x="3334" y="2954"/>
              <a:ext cx="0" cy="3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</p:grpSp>
      <p:grpSp>
        <p:nvGrpSpPr>
          <p:cNvPr id="9" name="Group 174"/>
          <p:cNvGrpSpPr>
            <a:grpSpLocks/>
          </p:cNvGrpSpPr>
          <p:nvPr/>
        </p:nvGrpSpPr>
        <p:grpSpPr bwMode="auto">
          <a:xfrm>
            <a:off x="7993063" y="4737100"/>
            <a:ext cx="358775" cy="312738"/>
            <a:chOff x="2414" y="2954"/>
            <a:chExt cx="920" cy="907"/>
          </a:xfrm>
        </p:grpSpPr>
        <p:sp>
          <p:nvSpPr>
            <p:cNvPr id="520367" name="Litebulb"/>
            <p:cNvSpPr>
              <a:spLocks noChangeAspect="1" noEditPoints="1" noChangeArrowheads="1"/>
            </p:cNvSpPr>
            <p:nvPr/>
          </p:nvSpPr>
          <p:spPr bwMode="auto">
            <a:xfrm>
              <a:off x="2653" y="3485"/>
              <a:ext cx="275" cy="376"/>
            </a:xfrm>
            <a:custGeom>
              <a:avLst/>
              <a:gdLst>
                <a:gd name="T0" fmla="*/ 10800 w 21600"/>
                <a:gd name="T1" fmla="*/ 0 h 21600"/>
                <a:gd name="T2" fmla="*/ 21600 w 21600"/>
                <a:gd name="T3" fmla="*/ 7782 h 21600"/>
                <a:gd name="T4" fmla="*/ 0 w 21600"/>
                <a:gd name="T5" fmla="*/ 7782 h 21600"/>
                <a:gd name="T6" fmla="*/ 10800 w 21600"/>
                <a:gd name="T7" fmla="*/ 21600 h 21600"/>
                <a:gd name="T8" fmla="*/ 3556 w 21600"/>
                <a:gd name="T9" fmla="*/ 2188 h 21600"/>
                <a:gd name="T10" fmla="*/ 18277 w 21600"/>
                <a:gd name="T11" fmla="*/ 9282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0825" y="21723"/>
                  </a:moveTo>
                  <a:lnTo>
                    <a:pt x="11215" y="21723"/>
                  </a:lnTo>
                  <a:lnTo>
                    <a:pt x="11552" y="21688"/>
                  </a:lnTo>
                  <a:lnTo>
                    <a:pt x="11916" y="21617"/>
                  </a:lnTo>
                  <a:lnTo>
                    <a:pt x="12253" y="21547"/>
                  </a:lnTo>
                  <a:lnTo>
                    <a:pt x="12617" y="21441"/>
                  </a:lnTo>
                  <a:lnTo>
                    <a:pt x="12902" y="21317"/>
                  </a:lnTo>
                  <a:lnTo>
                    <a:pt x="13162" y="21176"/>
                  </a:lnTo>
                  <a:lnTo>
                    <a:pt x="13396" y="21000"/>
                  </a:lnTo>
                  <a:lnTo>
                    <a:pt x="13655" y="20841"/>
                  </a:lnTo>
                  <a:lnTo>
                    <a:pt x="13863" y="20629"/>
                  </a:lnTo>
                  <a:lnTo>
                    <a:pt x="14045" y="20435"/>
                  </a:lnTo>
                  <a:lnTo>
                    <a:pt x="14200" y="20223"/>
                  </a:lnTo>
                  <a:lnTo>
                    <a:pt x="14356" y="19994"/>
                  </a:lnTo>
                  <a:lnTo>
                    <a:pt x="14460" y="19747"/>
                  </a:lnTo>
                  <a:lnTo>
                    <a:pt x="14512" y="19482"/>
                  </a:lnTo>
                  <a:lnTo>
                    <a:pt x="14512" y="19235"/>
                  </a:lnTo>
                  <a:lnTo>
                    <a:pt x="14512" y="19147"/>
                  </a:lnTo>
                  <a:lnTo>
                    <a:pt x="14512" y="18900"/>
                  </a:lnTo>
                  <a:lnTo>
                    <a:pt x="14512" y="18529"/>
                  </a:lnTo>
                  <a:lnTo>
                    <a:pt x="14512" y="18052"/>
                  </a:lnTo>
                  <a:lnTo>
                    <a:pt x="14512" y="17505"/>
                  </a:lnTo>
                  <a:lnTo>
                    <a:pt x="14512" y="16976"/>
                  </a:lnTo>
                  <a:lnTo>
                    <a:pt x="14512" y="16464"/>
                  </a:lnTo>
                  <a:lnTo>
                    <a:pt x="14512" y="15952"/>
                  </a:lnTo>
                  <a:lnTo>
                    <a:pt x="14512" y="15758"/>
                  </a:lnTo>
                  <a:lnTo>
                    <a:pt x="14616" y="15547"/>
                  </a:lnTo>
                  <a:lnTo>
                    <a:pt x="14694" y="15352"/>
                  </a:lnTo>
                  <a:lnTo>
                    <a:pt x="14798" y="15141"/>
                  </a:lnTo>
                  <a:lnTo>
                    <a:pt x="15161" y="14735"/>
                  </a:lnTo>
                  <a:lnTo>
                    <a:pt x="15602" y="14329"/>
                  </a:lnTo>
                  <a:lnTo>
                    <a:pt x="16745" y="13552"/>
                  </a:lnTo>
                  <a:lnTo>
                    <a:pt x="18043" y="12670"/>
                  </a:lnTo>
                  <a:lnTo>
                    <a:pt x="18744" y="12194"/>
                  </a:lnTo>
                  <a:lnTo>
                    <a:pt x="19341" y="11647"/>
                  </a:lnTo>
                  <a:lnTo>
                    <a:pt x="19938" y="11099"/>
                  </a:lnTo>
                  <a:lnTo>
                    <a:pt x="20483" y="10464"/>
                  </a:lnTo>
                  <a:lnTo>
                    <a:pt x="20743" y="10164"/>
                  </a:lnTo>
                  <a:lnTo>
                    <a:pt x="20950" y="9794"/>
                  </a:lnTo>
                  <a:lnTo>
                    <a:pt x="21132" y="9441"/>
                  </a:lnTo>
                  <a:lnTo>
                    <a:pt x="21288" y="9035"/>
                  </a:lnTo>
                  <a:lnTo>
                    <a:pt x="21444" y="8664"/>
                  </a:lnTo>
                  <a:lnTo>
                    <a:pt x="21548" y="8223"/>
                  </a:lnTo>
                  <a:lnTo>
                    <a:pt x="21600" y="7782"/>
                  </a:lnTo>
                  <a:lnTo>
                    <a:pt x="21600" y="7341"/>
                  </a:lnTo>
                  <a:lnTo>
                    <a:pt x="21600" y="6935"/>
                  </a:lnTo>
                  <a:lnTo>
                    <a:pt x="21548" y="6564"/>
                  </a:lnTo>
                  <a:lnTo>
                    <a:pt x="21496" y="6229"/>
                  </a:lnTo>
                  <a:lnTo>
                    <a:pt x="21392" y="5858"/>
                  </a:lnTo>
                  <a:lnTo>
                    <a:pt x="21288" y="5523"/>
                  </a:lnTo>
                  <a:lnTo>
                    <a:pt x="21132" y="5135"/>
                  </a:lnTo>
                  <a:lnTo>
                    <a:pt x="20950" y="4800"/>
                  </a:lnTo>
                  <a:lnTo>
                    <a:pt x="20743" y="4464"/>
                  </a:lnTo>
                  <a:lnTo>
                    <a:pt x="20535" y="4164"/>
                  </a:lnTo>
                  <a:lnTo>
                    <a:pt x="20301" y="3847"/>
                  </a:lnTo>
                  <a:lnTo>
                    <a:pt x="20042" y="3547"/>
                  </a:lnTo>
                  <a:lnTo>
                    <a:pt x="19782" y="3247"/>
                  </a:lnTo>
                  <a:lnTo>
                    <a:pt x="19133" y="2664"/>
                  </a:lnTo>
                  <a:lnTo>
                    <a:pt x="18458" y="2152"/>
                  </a:lnTo>
                  <a:lnTo>
                    <a:pt x="17705" y="1694"/>
                  </a:lnTo>
                  <a:lnTo>
                    <a:pt x="16849" y="1252"/>
                  </a:lnTo>
                  <a:lnTo>
                    <a:pt x="16407" y="1076"/>
                  </a:lnTo>
                  <a:lnTo>
                    <a:pt x="15940" y="900"/>
                  </a:lnTo>
                  <a:lnTo>
                    <a:pt x="15499" y="741"/>
                  </a:lnTo>
                  <a:lnTo>
                    <a:pt x="15057" y="600"/>
                  </a:lnTo>
                  <a:lnTo>
                    <a:pt x="14564" y="458"/>
                  </a:lnTo>
                  <a:lnTo>
                    <a:pt x="14045" y="335"/>
                  </a:lnTo>
                  <a:lnTo>
                    <a:pt x="13500" y="229"/>
                  </a:lnTo>
                  <a:lnTo>
                    <a:pt x="13006" y="158"/>
                  </a:lnTo>
                  <a:lnTo>
                    <a:pt x="12461" y="88"/>
                  </a:lnTo>
                  <a:lnTo>
                    <a:pt x="11968" y="52"/>
                  </a:lnTo>
                  <a:lnTo>
                    <a:pt x="11423" y="17"/>
                  </a:lnTo>
                  <a:lnTo>
                    <a:pt x="10825" y="17"/>
                  </a:lnTo>
                  <a:lnTo>
                    <a:pt x="10254" y="17"/>
                  </a:lnTo>
                  <a:lnTo>
                    <a:pt x="9709" y="52"/>
                  </a:lnTo>
                  <a:lnTo>
                    <a:pt x="9216" y="88"/>
                  </a:lnTo>
                  <a:lnTo>
                    <a:pt x="8671" y="158"/>
                  </a:lnTo>
                  <a:lnTo>
                    <a:pt x="8177" y="229"/>
                  </a:lnTo>
                  <a:lnTo>
                    <a:pt x="7632" y="335"/>
                  </a:lnTo>
                  <a:lnTo>
                    <a:pt x="7113" y="458"/>
                  </a:lnTo>
                  <a:lnTo>
                    <a:pt x="6620" y="600"/>
                  </a:lnTo>
                  <a:lnTo>
                    <a:pt x="6178" y="741"/>
                  </a:lnTo>
                  <a:lnTo>
                    <a:pt x="5737" y="900"/>
                  </a:lnTo>
                  <a:lnTo>
                    <a:pt x="5270" y="1076"/>
                  </a:lnTo>
                  <a:lnTo>
                    <a:pt x="4828" y="1252"/>
                  </a:lnTo>
                  <a:lnTo>
                    <a:pt x="3972" y="1694"/>
                  </a:lnTo>
                  <a:lnTo>
                    <a:pt x="3219" y="2152"/>
                  </a:lnTo>
                  <a:lnTo>
                    <a:pt x="2544" y="2664"/>
                  </a:lnTo>
                  <a:lnTo>
                    <a:pt x="1895" y="3247"/>
                  </a:lnTo>
                  <a:lnTo>
                    <a:pt x="1635" y="3547"/>
                  </a:lnTo>
                  <a:lnTo>
                    <a:pt x="1375" y="3847"/>
                  </a:lnTo>
                  <a:lnTo>
                    <a:pt x="1142" y="4164"/>
                  </a:lnTo>
                  <a:lnTo>
                    <a:pt x="934" y="4464"/>
                  </a:lnTo>
                  <a:lnTo>
                    <a:pt x="726" y="4800"/>
                  </a:lnTo>
                  <a:lnTo>
                    <a:pt x="545" y="5135"/>
                  </a:lnTo>
                  <a:lnTo>
                    <a:pt x="389" y="5523"/>
                  </a:lnTo>
                  <a:lnTo>
                    <a:pt x="285" y="5858"/>
                  </a:lnTo>
                  <a:lnTo>
                    <a:pt x="181" y="6229"/>
                  </a:lnTo>
                  <a:lnTo>
                    <a:pt x="129" y="6564"/>
                  </a:lnTo>
                  <a:lnTo>
                    <a:pt x="77" y="6935"/>
                  </a:lnTo>
                  <a:lnTo>
                    <a:pt x="77" y="7341"/>
                  </a:lnTo>
                  <a:lnTo>
                    <a:pt x="77" y="7782"/>
                  </a:lnTo>
                  <a:lnTo>
                    <a:pt x="129" y="8223"/>
                  </a:lnTo>
                  <a:lnTo>
                    <a:pt x="233" y="8664"/>
                  </a:lnTo>
                  <a:lnTo>
                    <a:pt x="389" y="9035"/>
                  </a:lnTo>
                  <a:lnTo>
                    <a:pt x="545" y="9441"/>
                  </a:lnTo>
                  <a:lnTo>
                    <a:pt x="726" y="9794"/>
                  </a:lnTo>
                  <a:lnTo>
                    <a:pt x="934" y="10164"/>
                  </a:lnTo>
                  <a:lnTo>
                    <a:pt x="1194" y="10464"/>
                  </a:lnTo>
                  <a:lnTo>
                    <a:pt x="1739" y="11099"/>
                  </a:lnTo>
                  <a:lnTo>
                    <a:pt x="2336" y="11647"/>
                  </a:lnTo>
                  <a:lnTo>
                    <a:pt x="2933" y="12194"/>
                  </a:lnTo>
                  <a:lnTo>
                    <a:pt x="3634" y="12670"/>
                  </a:lnTo>
                  <a:lnTo>
                    <a:pt x="4932" y="13552"/>
                  </a:lnTo>
                  <a:lnTo>
                    <a:pt x="6075" y="14329"/>
                  </a:lnTo>
                  <a:lnTo>
                    <a:pt x="6516" y="14735"/>
                  </a:lnTo>
                  <a:lnTo>
                    <a:pt x="6879" y="15141"/>
                  </a:lnTo>
                  <a:lnTo>
                    <a:pt x="6983" y="15352"/>
                  </a:lnTo>
                  <a:lnTo>
                    <a:pt x="7061" y="15547"/>
                  </a:lnTo>
                  <a:lnTo>
                    <a:pt x="7165" y="15758"/>
                  </a:lnTo>
                  <a:lnTo>
                    <a:pt x="7165" y="15952"/>
                  </a:lnTo>
                  <a:lnTo>
                    <a:pt x="7165" y="16464"/>
                  </a:lnTo>
                  <a:lnTo>
                    <a:pt x="7165" y="16976"/>
                  </a:lnTo>
                  <a:lnTo>
                    <a:pt x="7165" y="17505"/>
                  </a:lnTo>
                  <a:lnTo>
                    <a:pt x="7165" y="18052"/>
                  </a:lnTo>
                  <a:lnTo>
                    <a:pt x="7165" y="18529"/>
                  </a:lnTo>
                  <a:lnTo>
                    <a:pt x="7165" y="18900"/>
                  </a:lnTo>
                  <a:lnTo>
                    <a:pt x="7165" y="19147"/>
                  </a:lnTo>
                  <a:lnTo>
                    <a:pt x="7165" y="19235"/>
                  </a:lnTo>
                  <a:lnTo>
                    <a:pt x="7165" y="19482"/>
                  </a:lnTo>
                  <a:lnTo>
                    <a:pt x="7217" y="19747"/>
                  </a:lnTo>
                  <a:lnTo>
                    <a:pt x="7321" y="19994"/>
                  </a:lnTo>
                  <a:lnTo>
                    <a:pt x="7476" y="20223"/>
                  </a:lnTo>
                  <a:lnTo>
                    <a:pt x="7632" y="20435"/>
                  </a:lnTo>
                  <a:lnTo>
                    <a:pt x="7814" y="20629"/>
                  </a:lnTo>
                  <a:lnTo>
                    <a:pt x="8022" y="20841"/>
                  </a:lnTo>
                  <a:lnTo>
                    <a:pt x="8281" y="21000"/>
                  </a:lnTo>
                  <a:lnTo>
                    <a:pt x="8515" y="21176"/>
                  </a:lnTo>
                  <a:lnTo>
                    <a:pt x="8775" y="21317"/>
                  </a:lnTo>
                  <a:lnTo>
                    <a:pt x="9060" y="21441"/>
                  </a:lnTo>
                  <a:lnTo>
                    <a:pt x="9424" y="21547"/>
                  </a:lnTo>
                  <a:lnTo>
                    <a:pt x="9761" y="21617"/>
                  </a:lnTo>
                  <a:lnTo>
                    <a:pt x="10125" y="21688"/>
                  </a:lnTo>
                  <a:lnTo>
                    <a:pt x="10462" y="21723"/>
                  </a:lnTo>
                  <a:lnTo>
                    <a:pt x="10825" y="21723"/>
                  </a:lnTo>
                  <a:close/>
                </a:path>
                <a:path w="21600" h="21600" extrusionOk="0">
                  <a:moveTo>
                    <a:pt x="9242" y="14417"/>
                  </a:moveTo>
                  <a:lnTo>
                    <a:pt x="8541" y="12035"/>
                  </a:lnTo>
                  <a:lnTo>
                    <a:pt x="7295" y="10129"/>
                  </a:lnTo>
                  <a:lnTo>
                    <a:pt x="6905" y="9652"/>
                  </a:lnTo>
                  <a:lnTo>
                    <a:pt x="8541" y="10182"/>
                  </a:lnTo>
                  <a:lnTo>
                    <a:pt x="9787" y="9547"/>
                  </a:lnTo>
                  <a:lnTo>
                    <a:pt x="11189" y="10129"/>
                  </a:lnTo>
                  <a:lnTo>
                    <a:pt x="12279" y="9547"/>
                  </a:lnTo>
                  <a:lnTo>
                    <a:pt x="13370" y="10076"/>
                  </a:lnTo>
                  <a:lnTo>
                    <a:pt x="14850" y="9652"/>
                  </a:lnTo>
                  <a:lnTo>
                    <a:pt x="12902" y="12247"/>
                  </a:lnTo>
                  <a:lnTo>
                    <a:pt x="12357" y="14417"/>
                  </a:lnTo>
                  <a:moveTo>
                    <a:pt x="7191" y="15952"/>
                  </a:moveTo>
                  <a:lnTo>
                    <a:pt x="14512" y="15952"/>
                  </a:lnTo>
                  <a:lnTo>
                    <a:pt x="14512" y="17064"/>
                  </a:lnTo>
                  <a:lnTo>
                    <a:pt x="7191" y="17047"/>
                  </a:lnTo>
                  <a:lnTo>
                    <a:pt x="7191" y="18123"/>
                  </a:lnTo>
                  <a:lnTo>
                    <a:pt x="14512" y="18158"/>
                  </a:lnTo>
                  <a:lnTo>
                    <a:pt x="14538" y="19182"/>
                  </a:lnTo>
                  <a:lnTo>
                    <a:pt x="7217" y="19182"/>
                  </a:lnTo>
                </a:path>
              </a:pathLst>
            </a:custGeom>
            <a:solidFill>
              <a:srgbClr val="FFFFCC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0368" name="AutoShape 176"/>
            <p:cNvSpPr>
              <a:spLocks noChangeArrowheads="1"/>
            </p:cNvSpPr>
            <p:nvPr/>
          </p:nvSpPr>
          <p:spPr bwMode="auto">
            <a:xfrm>
              <a:off x="2427" y="2954"/>
              <a:ext cx="907" cy="567"/>
            </a:xfrm>
            <a:prstGeom prst="parallelogram">
              <a:avLst>
                <a:gd name="adj" fmla="val 65274"/>
              </a:avLst>
            </a:prstGeom>
            <a:solidFill>
              <a:schemeClr val="tx1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>
              <a:spAutoFit/>
            </a:bodyPr>
            <a:lstStyle/>
            <a:p>
              <a:endParaRPr lang="en-US"/>
            </a:p>
          </p:txBody>
        </p:sp>
        <p:sp>
          <p:nvSpPr>
            <p:cNvPr id="520369" name="Line 177"/>
            <p:cNvSpPr>
              <a:spLocks noChangeShapeType="1"/>
            </p:cNvSpPr>
            <p:nvPr/>
          </p:nvSpPr>
          <p:spPr bwMode="auto">
            <a:xfrm>
              <a:off x="2965" y="3521"/>
              <a:ext cx="0" cy="3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520370" name="Line 178"/>
            <p:cNvSpPr>
              <a:spLocks noChangeShapeType="1"/>
            </p:cNvSpPr>
            <p:nvPr/>
          </p:nvSpPr>
          <p:spPr bwMode="auto">
            <a:xfrm flipH="1">
              <a:off x="2965" y="3294"/>
              <a:ext cx="369" cy="5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520371" name="AutoShape 179"/>
            <p:cNvSpPr>
              <a:spLocks noChangeArrowheads="1"/>
            </p:cNvSpPr>
            <p:nvPr/>
          </p:nvSpPr>
          <p:spPr bwMode="auto">
            <a:xfrm rot="5400000">
              <a:off x="2357" y="3578"/>
              <a:ext cx="340" cy="226"/>
            </a:xfrm>
            <a:prstGeom prst="rtTriangle">
              <a:avLst/>
            </a:prstGeom>
            <a:solidFill>
              <a:srgbClr val="5F5F5F"/>
            </a:solidFill>
            <a:ln w="28575" algn="ctr">
              <a:noFill/>
              <a:miter lim="800000"/>
              <a:headEnd/>
              <a:tailEnd/>
            </a:ln>
            <a:effectLst/>
          </p:spPr>
          <p:txBody>
            <a:bodyPr lIns="0" tIns="0" rIns="0" bIns="0" anchor="ctr">
              <a:spAutoFit/>
            </a:bodyPr>
            <a:lstStyle/>
            <a:p>
              <a:endParaRPr lang="en-US"/>
            </a:p>
          </p:txBody>
        </p:sp>
        <p:sp>
          <p:nvSpPr>
            <p:cNvPr id="520372" name="WordArt 180"/>
            <p:cNvSpPr>
              <a:spLocks noChangeArrowheads="1" noChangeShapeType="1" noTextEdit="1"/>
            </p:cNvSpPr>
            <p:nvPr/>
          </p:nvSpPr>
          <p:spPr bwMode="auto">
            <a:xfrm>
              <a:off x="2642" y="3015"/>
              <a:ext cx="460" cy="40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31958"/>
                </a:avLst>
              </a:prstTxWarp>
            </a:bodyPr>
            <a:lstStyle/>
            <a:p>
              <a:r>
                <a:rPr lang="en-US" sz="3600" i="1" kern="10" spc="720"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solidFill>
                    <a:schemeClr val="accent1"/>
                  </a:solidFill>
                  <a:effectLst>
                    <a:outerShdw dist="45791" dir="3378596" algn="ctr" rotWithShape="0">
                      <a:srgbClr val="4D4D4D">
                        <a:alpha val="80000"/>
                      </a:srgbClr>
                    </a:outerShdw>
                  </a:effectLst>
                  <a:latin typeface="Arial Black"/>
                </a:rPr>
                <a:t>0</a:t>
              </a:r>
            </a:p>
          </p:txBody>
        </p:sp>
        <p:sp>
          <p:nvSpPr>
            <p:cNvPr id="520373" name="Line 181"/>
            <p:cNvSpPr>
              <a:spLocks noChangeShapeType="1"/>
            </p:cNvSpPr>
            <p:nvPr/>
          </p:nvSpPr>
          <p:spPr bwMode="auto">
            <a:xfrm>
              <a:off x="3334" y="2954"/>
              <a:ext cx="0" cy="3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</p:grpSp>
      <p:sp>
        <p:nvSpPr>
          <p:cNvPr id="112" name="Date Placeholder 1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29FAD-2837-496A-9CC0-3170668D1F0C}" type="datetime1">
              <a:rPr lang="en-US" smtClean="0"/>
              <a:t>5/14/2017</a:t>
            </a:fld>
            <a:endParaRPr lang="en-US"/>
          </a:p>
        </p:txBody>
      </p:sp>
      <p:sp>
        <p:nvSpPr>
          <p:cNvPr id="113" name="Footer Placeholder 1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Faisal Yousef Alzyoud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F36CB-0EC0-423F-A864-46D898956983}" type="slidenum">
              <a:rPr lang="en-US"/>
              <a:pPr/>
              <a:t>17</a:t>
            </a:fld>
            <a:r>
              <a:rPr lang="en-US"/>
              <a:t> / 65</a:t>
            </a:r>
          </a:p>
        </p:txBody>
      </p:sp>
      <p:sp>
        <p:nvSpPr>
          <p:cNvPr id="522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686800" cy="381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rgbClr val="00B050"/>
                </a:solidFill>
              </a:rPr>
              <a:t>Multiplexers</a:t>
            </a:r>
          </a:p>
        </p:txBody>
      </p:sp>
      <p:sp>
        <p:nvSpPr>
          <p:cNvPr id="522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089025"/>
            <a:ext cx="8280400" cy="3043238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/>
              <a:t>2-to-1 MUX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>
              <a:buFont typeface="Wingdings" pitchFamily="2" charset="2"/>
              <a:buChar char="q"/>
            </a:pPr>
            <a:r>
              <a:rPr lang="en-US" dirty="0"/>
              <a:t>4-to-1 MUX</a:t>
            </a:r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1690688" y="1808163"/>
            <a:ext cx="2881312" cy="1441450"/>
            <a:chOff x="839" y="1139"/>
            <a:chExt cx="1815" cy="908"/>
          </a:xfrm>
        </p:grpSpPr>
        <p:sp>
          <p:nvSpPr>
            <p:cNvPr id="522245" name="AutoShape 5"/>
            <p:cNvSpPr>
              <a:spLocks noChangeArrowheads="1"/>
            </p:cNvSpPr>
            <p:nvPr/>
          </p:nvSpPr>
          <p:spPr bwMode="auto">
            <a:xfrm flipH="1">
              <a:off x="1180" y="1139"/>
              <a:ext cx="1134" cy="681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28575" algn="ctr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 anchorCtr="1"/>
            <a:lstStyle/>
            <a:p>
              <a:r>
                <a:rPr lang="en-US" sz="2400" b="1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  <a:t>MUX</a:t>
              </a:r>
            </a:p>
          </p:txBody>
        </p:sp>
        <p:sp>
          <p:nvSpPr>
            <p:cNvPr id="522246" name="Line 6"/>
            <p:cNvSpPr>
              <a:spLocks noChangeShapeType="1"/>
            </p:cNvSpPr>
            <p:nvPr/>
          </p:nvSpPr>
          <p:spPr bwMode="auto">
            <a:xfrm rot="-5400000">
              <a:off x="1681" y="1934"/>
              <a:ext cx="227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522248" name="Text Box 8"/>
            <p:cNvSpPr txBox="1">
              <a:spLocks noChangeArrowheads="1"/>
            </p:cNvSpPr>
            <p:nvPr/>
          </p:nvSpPr>
          <p:spPr bwMode="auto">
            <a:xfrm>
              <a:off x="2086" y="1366"/>
              <a:ext cx="226" cy="230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400" b="1" i="1">
                  <a:latin typeface="Times New Roman" pitchFamily="18" charset="0"/>
                  <a:cs typeface="Times New Roman" pitchFamily="18" charset="0"/>
                </a:rPr>
                <a:t>Y</a:t>
              </a:r>
              <a:endParaRPr lang="en-US" sz="2400" b="1" i="1" baseline="-25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22249" name="Line 9"/>
            <p:cNvSpPr>
              <a:spLocks noChangeShapeType="1"/>
            </p:cNvSpPr>
            <p:nvPr/>
          </p:nvSpPr>
          <p:spPr bwMode="auto">
            <a:xfrm>
              <a:off x="839" y="1366"/>
              <a:ext cx="341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522250" name="Text Box 10"/>
            <p:cNvSpPr txBox="1">
              <a:spLocks noChangeArrowheads="1"/>
            </p:cNvSpPr>
            <p:nvPr/>
          </p:nvSpPr>
          <p:spPr bwMode="auto">
            <a:xfrm>
              <a:off x="1179" y="1227"/>
              <a:ext cx="226" cy="460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r">
                <a:lnSpc>
                  <a:spcPct val="100000"/>
                </a:lnSpc>
                <a:spcBef>
                  <a:spcPct val="0"/>
                </a:spcBef>
              </a:pPr>
              <a:r>
                <a:rPr lang="en-US" sz="2400" b="1" i="1"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sz="2400" b="1" i="1" baseline="-25000">
                  <a:latin typeface="Times New Roman" pitchFamily="18" charset="0"/>
                  <a:cs typeface="Times New Roman" pitchFamily="18" charset="0"/>
                </a:rPr>
                <a:t>0</a:t>
              </a:r>
            </a:p>
            <a:p>
              <a:pPr algn="r">
                <a:lnSpc>
                  <a:spcPct val="100000"/>
                </a:lnSpc>
                <a:spcBef>
                  <a:spcPct val="0"/>
                </a:spcBef>
              </a:pPr>
              <a:r>
                <a:rPr lang="en-US" sz="2400" b="1" i="1"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sz="2400" b="1" i="1" baseline="-25000"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522251" name="Line 11"/>
            <p:cNvSpPr>
              <a:spLocks noChangeShapeType="1"/>
            </p:cNvSpPr>
            <p:nvPr/>
          </p:nvSpPr>
          <p:spPr bwMode="auto">
            <a:xfrm>
              <a:off x="839" y="1593"/>
              <a:ext cx="341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522254" name="Line 14"/>
            <p:cNvSpPr>
              <a:spLocks noChangeShapeType="1"/>
            </p:cNvSpPr>
            <p:nvPr/>
          </p:nvSpPr>
          <p:spPr bwMode="auto">
            <a:xfrm>
              <a:off x="2313" y="1483"/>
              <a:ext cx="341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522255" name="Text Box 15"/>
            <p:cNvSpPr txBox="1">
              <a:spLocks noChangeArrowheads="1"/>
            </p:cNvSpPr>
            <p:nvPr/>
          </p:nvSpPr>
          <p:spPr bwMode="auto">
            <a:xfrm>
              <a:off x="1520" y="1593"/>
              <a:ext cx="567" cy="230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400" b="1" i="1">
                  <a:latin typeface="Times New Roman" pitchFamily="18" charset="0"/>
                  <a:cs typeface="Times New Roman" pitchFamily="18" charset="0"/>
                </a:rPr>
                <a:t>S</a:t>
              </a:r>
              <a:endParaRPr lang="en-US" sz="2400" b="1" i="1" baseline="-250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aphicFrame>
        <p:nvGraphicFramePr>
          <p:cNvPr id="522257" name="Object 17"/>
          <p:cNvGraphicFramePr>
            <a:graphicFrameLocks noChangeAspect="1"/>
          </p:cNvGraphicFramePr>
          <p:nvPr/>
        </p:nvGraphicFramePr>
        <p:xfrm>
          <a:off x="4918075" y="1466850"/>
          <a:ext cx="3806825" cy="1978025"/>
        </p:xfrm>
        <a:graphic>
          <a:graphicData uri="http://schemas.openxmlformats.org/presentationml/2006/ole">
            <p:oleObj spid="_x0000_s34818" name="Visio" r:id="rId4" imgW="1920728" imgH="998281" progId="Visio.Drawing.11">
              <p:embed/>
            </p:oleObj>
          </a:graphicData>
        </a:graphic>
      </p:graphicFrame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1690688" y="4329113"/>
            <a:ext cx="2881312" cy="2160587"/>
            <a:chOff x="2993" y="2727"/>
            <a:chExt cx="1815" cy="1361"/>
          </a:xfrm>
        </p:grpSpPr>
        <p:sp>
          <p:nvSpPr>
            <p:cNvPr id="522259" name="AutoShape 19"/>
            <p:cNvSpPr>
              <a:spLocks noChangeArrowheads="1"/>
            </p:cNvSpPr>
            <p:nvPr/>
          </p:nvSpPr>
          <p:spPr bwMode="auto">
            <a:xfrm flipH="1">
              <a:off x="3334" y="2727"/>
              <a:ext cx="1134" cy="1134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28575" algn="ctr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 anchorCtr="1"/>
            <a:lstStyle/>
            <a:p>
              <a:r>
                <a:rPr lang="en-US" sz="2400" b="1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  <a:t>MUX</a:t>
              </a:r>
            </a:p>
          </p:txBody>
        </p:sp>
        <p:sp>
          <p:nvSpPr>
            <p:cNvPr id="522260" name="Line 20"/>
            <p:cNvSpPr>
              <a:spLocks noChangeShapeType="1"/>
            </p:cNvSpPr>
            <p:nvPr/>
          </p:nvSpPr>
          <p:spPr bwMode="auto">
            <a:xfrm rot="-5400000">
              <a:off x="3900" y="3975"/>
              <a:ext cx="227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522261" name="Line 21"/>
            <p:cNvSpPr>
              <a:spLocks noChangeShapeType="1"/>
            </p:cNvSpPr>
            <p:nvPr/>
          </p:nvSpPr>
          <p:spPr bwMode="auto">
            <a:xfrm rot="-5400000">
              <a:off x="3673" y="3975"/>
              <a:ext cx="227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522262" name="Text Box 22"/>
            <p:cNvSpPr txBox="1">
              <a:spLocks noChangeArrowheads="1"/>
            </p:cNvSpPr>
            <p:nvPr/>
          </p:nvSpPr>
          <p:spPr bwMode="auto">
            <a:xfrm>
              <a:off x="4240" y="3177"/>
              <a:ext cx="226" cy="230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400" b="1" i="1">
                  <a:latin typeface="Times New Roman" pitchFamily="18" charset="0"/>
                  <a:cs typeface="Times New Roman" pitchFamily="18" charset="0"/>
                </a:rPr>
                <a:t>Y</a:t>
              </a:r>
              <a:endParaRPr lang="en-US" sz="2400" b="1" i="1" baseline="-25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22263" name="Line 23"/>
            <p:cNvSpPr>
              <a:spLocks noChangeShapeType="1"/>
            </p:cNvSpPr>
            <p:nvPr/>
          </p:nvSpPr>
          <p:spPr bwMode="auto">
            <a:xfrm>
              <a:off x="2993" y="2954"/>
              <a:ext cx="341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522264" name="Text Box 24"/>
            <p:cNvSpPr txBox="1">
              <a:spLocks noChangeArrowheads="1"/>
            </p:cNvSpPr>
            <p:nvPr/>
          </p:nvSpPr>
          <p:spPr bwMode="auto">
            <a:xfrm>
              <a:off x="3333" y="2815"/>
              <a:ext cx="226" cy="920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r">
                <a:lnSpc>
                  <a:spcPct val="100000"/>
                </a:lnSpc>
                <a:spcBef>
                  <a:spcPct val="0"/>
                </a:spcBef>
              </a:pPr>
              <a:r>
                <a:rPr lang="en-US" sz="2400" b="1" i="1"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sz="2400" b="1" i="1" baseline="-25000">
                  <a:latin typeface="Times New Roman" pitchFamily="18" charset="0"/>
                  <a:cs typeface="Times New Roman" pitchFamily="18" charset="0"/>
                </a:rPr>
                <a:t>0</a:t>
              </a:r>
            </a:p>
            <a:p>
              <a:pPr algn="r">
                <a:lnSpc>
                  <a:spcPct val="100000"/>
                </a:lnSpc>
                <a:spcBef>
                  <a:spcPct val="0"/>
                </a:spcBef>
              </a:pPr>
              <a:r>
                <a:rPr lang="en-US" sz="2400" b="1" i="1"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sz="2400" b="1" i="1" baseline="-25000">
                  <a:latin typeface="Times New Roman" pitchFamily="18" charset="0"/>
                  <a:cs typeface="Times New Roman" pitchFamily="18" charset="0"/>
                </a:rPr>
                <a:t>1</a:t>
              </a:r>
            </a:p>
            <a:p>
              <a:pPr algn="r">
                <a:lnSpc>
                  <a:spcPct val="100000"/>
                </a:lnSpc>
                <a:spcBef>
                  <a:spcPct val="0"/>
                </a:spcBef>
              </a:pPr>
              <a:r>
                <a:rPr lang="en-US" sz="2400" b="1" i="1" baseline="-2500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i="1"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sz="2400" b="1" i="1" baseline="-25000">
                  <a:latin typeface="Times New Roman" pitchFamily="18" charset="0"/>
                  <a:cs typeface="Times New Roman" pitchFamily="18" charset="0"/>
                </a:rPr>
                <a:t>2</a:t>
              </a:r>
            </a:p>
            <a:p>
              <a:pPr algn="r">
                <a:lnSpc>
                  <a:spcPct val="100000"/>
                </a:lnSpc>
                <a:spcBef>
                  <a:spcPct val="0"/>
                </a:spcBef>
              </a:pPr>
              <a:r>
                <a:rPr lang="en-US" sz="2400" b="1" i="1"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sz="2400" b="1" i="1" baseline="-25000"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  <p:sp>
          <p:nvSpPr>
            <p:cNvPr id="522265" name="Line 25"/>
            <p:cNvSpPr>
              <a:spLocks noChangeShapeType="1"/>
            </p:cNvSpPr>
            <p:nvPr/>
          </p:nvSpPr>
          <p:spPr bwMode="auto">
            <a:xfrm>
              <a:off x="2993" y="3181"/>
              <a:ext cx="341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522266" name="Line 26"/>
            <p:cNvSpPr>
              <a:spLocks noChangeShapeType="1"/>
            </p:cNvSpPr>
            <p:nvPr/>
          </p:nvSpPr>
          <p:spPr bwMode="auto">
            <a:xfrm>
              <a:off x="2993" y="3408"/>
              <a:ext cx="341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522267" name="Line 27"/>
            <p:cNvSpPr>
              <a:spLocks noChangeShapeType="1"/>
            </p:cNvSpPr>
            <p:nvPr/>
          </p:nvSpPr>
          <p:spPr bwMode="auto">
            <a:xfrm>
              <a:off x="2993" y="3635"/>
              <a:ext cx="341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522268" name="Line 28"/>
            <p:cNvSpPr>
              <a:spLocks noChangeShapeType="1"/>
            </p:cNvSpPr>
            <p:nvPr/>
          </p:nvSpPr>
          <p:spPr bwMode="auto">
            <a:xfrm>
              <a:off x="4467" y="3294"/>
              <a:ext cx="341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522269" name="Text Box 29"/>
            <p:cNvSpPr txBox="1">
              <a:spLocks noChangeArrowheads="1"/>
            </p:cNvSpPr>
            <p:nvPr/>
          </p:nvSpPr>
          <p:spPr bwMode="auto">
            <a:xfrm>
              <a:off x="3674" y="3634"/>
              <a:ext cx="567" cy="230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400" b="1" i="1">
                  <a:latin typeface="Times New Roman" pitchFamily="18" charset="0"/>
                  <a:cs typeface="Times New Roman" pitchFamily="18" charset="0"/>
                </a:rPr>
                <a:t>S</a:t>
              </a:r>
              <a:r>
                <a:rPr lang="en-US" sz="2400" b="1" i="1" baseline="-25000">
                  <a:latin typeface="Times New Roman" pitchFamily="18" charset="0"/>
                  <a:cs typeface="Times New Roman" pitchFamily="18" charset="0"/>
                </a:rPr>
                <a:t>1</a:t>
              </a:r>
              <a:r>
                <a:rPr lang="en-US" sz="2400" b="1" i="1">
                  <a:latin typeface="Times New Roman" pitchFamily="18" charset="0"/>
                  <a:cs typeface="Times New Roman" pitchFamily="18" charset="0"/>
                </a:rPr>
                <a:t> S</a:t>
              </a:r>
              <a:r>
                <a:rPr lang="en-US" sz="2400" b="1" i="1" baseline="-25000">
                  <a:latin typeface="Times New Roman" pitchFamily="18" charset="0"/>
                  <a:cs typeface="Times New Roman" pitchFamily="18" charset="0"/>
                </a:rPr>
                <a:t>0</a:t>
              </a:r>
            </a:p>
          </p:txBody>
        </p:sp>
      </p:grpSp>
      <p:graphicFrame>
        <p:nvGraphicFramePr>
          <p:cNvPr id="522270" name="Object 30"/>
          <p:cNvGraphicFramePr>
            <a:graphicFrameLocks noChangeAspect="1"/>
          </p:cNvGraphicFramePr>
          <p:nvPr/>
        </p:nvGraphicFramePr>
        <p:xfrm>
          <a:off x="4922838" y="3424238"/>
          <a:ext cx="3824287" cy="3208337"/>
        </p:xfrm>
        <a:graphic>
          <a:graphicData uri="http://schemas.openxmlformats.org/presentationml/2006/ole">
            <p:oleObj spid="_x0000_s34819" name="Visio" r:id="rId5" imgW="2225040" imgH="1867571" progId="Visio.Drawing.11">
              <p:embed/>
            </p:oleObj>
          </a:graphicData>
        </a:graphic>
      </p:graphicFrame>
      <p:sp>
        <p:nvSpPr>
          <p:cNvPr id="29" name="Date Placeholder 2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4E0EB-801D-4A28-8D0C-6F7B67BED103}" type="datetime1">
              <a:rPr lang="en-US" smtClean="0"/>
              <a:t>5/14/2017</a:t>
            </a:fld>
            <a:endParaRPr lang="en-US"/>
          </a:p>
        </p:txBody>
      </p:sp>
      <p:sp>
        <p:nvSpPr>
          <p:cNvPr id="30" name="Footer Placeholder 2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Faisal Yousef Alzyoud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22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22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22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522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3F586-8F6A-43BB-B578-B05AE0F1C452}" type="slidenum">
              <a:rPr lang="en-US"/>
              <a:pPr/>
              <a:t>18</a:t>
            </a:fld>
            <a:r>
              <a:rPr lang="en-US"/>
              <a:t> / 65</a:t>
            </a:r>
          </a:p>
        </p:txBody>
      </p:sp>
      <p:sp>
        <p:nvSpPr>
          <p:cNvPr id="52531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8686800" cy="4572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B050"/>
                </a:solidFill>
              </a:rPr>
              <a:t>Implementation</a:t>
            </a:r>
            <a:r>
              <a:rPr lang="en-US" dirty="0"/>
              <a:t> Using Multiplexers</a:t>
            </a:r>
          </a:p>
        </p:txBody>
      </p:sp>
      <p:grpSp>
        <p:nvGrpSpPr>
          <p:cNvPr id="2" name="Group 50"/>
          <p:cNvGrpSpPr>
            <a:grpSpLocks/>
          </p:cNvGrpSpPr>
          <p:nvPr/>
        </p:nvGrpSpPr>
        <p:grpSpPr bwMode="auto">
          <a:xfrm>
            <a:off x="5111750" y="2347913"/>
            <a:ext cx="2881313" cy="2160587"/>
            <a:chOff x="2993" y="2727"/>
            <a:chExt cx="1815" cy="1361"/>
          </a:xfrm>
        </p:grpSpPr>
        <p:sp>
          <p:nvSpPr>
            <p:cNvPr id="525363" name="AutoShape 51"/>
            <p:cNvSpPr>
              <a:spLocks noChangeArrowheads="1"/>
            </p:cNvSpPr>
            <p:nvPr/>
          </p:nvSpPr>
          <p:spPr bwMode="auto">
            <a:xfrm flipH="1">
              <a:off x="3334" y="2727"/>
              <a:ext cx="1134" cy="1134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28575" algn="ctr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 anchorCtr="1"/>
            <a:lstStyle/>
            <a:p>
              <a:r>
                <a:rPr lang="en-US" sz="2400" b="1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  <a:t>MUX</a:t>
              </a:r>
            </a:p>
          </p:txBody>
        </p:sp>
        <p:sp>
          <p:nvSpPr>
            <p:cNvPr id="525364" name="Line 52"/>
            <p:cNvSpPr>
              <a:spLocks noChangeShapeType="1"/>
            </p:cNvSpPr>
            <p:nvPr/>
          </p:nvSpPr>
          <p:spPr bwMode="auto">
            <a:xfrm rot="-5400000">
              <a:off x="3900" y="3975"/>
              <a:ext cx="227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525365" name="Line 53"/>
            <p:cNvSpPr>
              <a:spLocks noChangeShapeType="1"/>
            </p:cNvSpPr>
            <p:nvPr/>
          </p:nvSpPr>
          <p:spPr bwMode="auto">
            <a:xfrm rot="-5400000">
              <a:off x="3673" y="3975"/>
              <a:ext cx="227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525366" name="Text Box 54"/>
            <p:cNvSpPr txBox="1">
              <a:spLocks noChangeArrowheads="1"/>
            </p:cNvSpPr>
            <p:nvPr/>
          </p:nvSpPr>
          <p:spPr bwMode="auto">
            <a:xfrm>
              <a:off x="4240" y="3177"/>
              <a:ext cx="226" cy="230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400" b="1" i="1">
                  <a:latin typeface="Times New Roman" pitchFamily="18" charset="0"/>
                  <a:cs typeface="Times New Roman" pitchFamily="18" charset="0"/>
                </a:rPr>
                <a:t>Y</a:t>
              </a:r>
              <a:endParaRPr lang="en-US" sz="2400" b="1" i="1" baseline="-25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25367" name="Line 55"/>
            <p:cNvSpPr>
              <a:spLocks noChangeShapeType="1"/>
            </p:cNvSpPr>
            <p:nvPr/>
          </p:nvSpPr>
          <p:spPr bwMode="auto">
            <a:xfrm>
              <a:off x="2993" y="2954"/>
              <a:ext cx="341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525368" name="Text Box 56"/>
            <p:cNvSpPr txBox="1">
              <a:spLocks noChangeArrowheads="1"/>
            </p:cNvSpPr>
            <p:nvPr/>
          </p:nvSpPr>
          <p:spPr bwMode="auto">
            <a:xfrm>
              <a:off x="3333" y="2815"/>
              <a:ext cx="226" cy="920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r">
                <a:lnSpc>
                  <a:spcPct val="100000"/>
                </a:lnSpc>
                <a:spcBef>
                  <a:spcPct val="0"/>
                </a:spcBef>
              </a:pPr>
              <a:r>
                <a:rPr lang="en-US" sz="2400" b="1" i="1"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sz="2400" b="1" i="1" baseline="-25000">
                  <a:latin typeface="Times New Roman" pitchFamily="18" charset="0"/>
                  <a:cs typeface="Times New Roman" pitchFamily="18" charset="0"/>
                </a:rPr>
                <a:t>0</a:t>
              </a:r>
            </a:p>
            <a:p>
              <a:pPr algn="r">
                <a:lnSpc>
                  <a:spcPct val="100000"/>
                </a:lnSpc>
                <a:spcBef>
                  <a:spcPct val="0"/>
                </a:spcBef>
              </a:pPr>
              <a:r>
                <a:rPr lang="en-US" sz="2400" b="1" i="1"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sz="2400" b="1" i="1" baseline="-25000">
                  <a:latin typeface="Times New Roman" pitchFamily="18" charset="0"/>
                  <a:cs typeface="Times New Roman" pitchFamily="18" charset="0"/>
                </a:rPr>
                <a:t>1</a:t>
              </a:r>
            </a:p>
            <a:p>
              <a:pPr algn="r">
                <a:lnSpc>
                  <a:spcPct val="100000"/>
                </a:lnSpc>
                <a:spcBef>
                  <a:spcPct val="0"/>
                </a:spcBef>
              </a:pPr>
              <a:r>
                <a:rPr lang="en-US" sz="2400" b="1" i="1" baseline="-2500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i="1"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sz="2400" b="1" i="1" baseline="-25000">
                  <a:latin typeface="Times New Roman" pitchFamily="18" charset="0"/>
                  <a:cs typeface="Times New Roman" pitchFamily="18" charset="0"/>
                </a:rPr>
                <a:t>2</a:t>
              </a:r>
            </a:p>
            <a:p>
              <a:pPr algn="r">
                <a:lnSpc>
                  <a:spcPct val="100000"/>
                </a:lnSpc>
                <a:spcBef>
                  <a:spcPct val="0"/>
                </a:spcBef>
              </a:pPr>
              <a:r>
                <a:rPr lang="en-US" sz="2400" b="1" i="1"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sz="2400" b="1" i="1" baseline="-25000"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  <p:sp>
          <p:nvSpPr>
            <p:cNvPr id="525369" name="Line 57"/>
            <p:cNvSpPr>
              <a:spLocks noChangeShapeType="1"/>
            </p:cNvSpPr>
            <p:nvPr/>
          </p:nvSpPr>
          <p:spPr bwMode="auto">
            <a:xfrm>
              <a:off x="2993" y="3181"/>
              <a:ext cx="341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525370" name="Line 58"/>
            <p:cNvSpPr>
              <a:spLocks noChangeShapeType="1"/>
            </p:cNvSpPr>
            <p:nvPr/>
          </p:nvSpPr>
          <p:spPr bwMode="auto">
            <a:xfrm>
              <a:off x="2993" y="3408"/>
              <a:ext cx="341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525371" name="Line 59"/>
            <p:cNvSpPr>
              <a:spLocks noChangeShapeType="1"/>
            </p:cNvSpPr>
            <p:nvPr/>
          </p:nvSpPr>
          <p:spPr bwMode="auto">
            <a:xfrm>
              <a:off x="2993" y="3635"/>
              <a:ext cx="341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525372" name="Line 60"/>
            <p:cNvSpPr>
              <a:spLocks noChangeShapeType="1"/>
            </p:cNvSpPr>
            <p:nvPr/>
          </p:nvSpPr>
          <p:spPr bwMode="auto">
            <a:xfrm>
              <a:off x="4467" y="3294"/>
              <a:ext cx="341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525373" name="Text Box 61"/>
            <p:cNvSpPr txBox="1">
              <a:spLocks noChangeArrowheads="1"/>
            </p:cNvSpPr>
            <p:nvPr/>
          </p:nvSpPr>
          <p:spPr bwMode="auto">
            <a:xfrm>
              <a:off x="3674" y="3634"/>
              <a:ext cx="567" cy="230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400" b="1" i="1">
                  <a:latin typeface="Times New Roman" pitchFamily="18" charset="0"/>
                  <a:cs typeface="Times New Roman" pitchFamily="18" charset="0"/>
                </a:rPr>
                <a:t>S</a:t>
              </a:r>
              <a:r>
                <a:rPr lang="en-US" sz="2400" b="1" i="1" baseline="-25000">
                  <a:latin typeface="Times New Roman" pitchFamily="18" charset="0"/>
                  <a:cs typeface="Times New Roman" pitchFamily="18" charset="0"/>
                </a:rPr>
                <a:t>1</a:t>
              </a:r>
              <a:r>
                <a:rPr lang="en-US" sz="2400" b="1" i="1">
                  <a:latin typeface="Times New Roman" pitchFamily="18" charset="0"/>
                  <a:cs typeface="Times New Roman" pitchFamily="18" charset="0"/>
                </a:rPr>
                <a:t> S</a:t>
              </a:r>
              <a:r>
                <a:rPr lang="en-US" sz="2400" b="1" i="1" baseline="-25000">
                  <a:latin typeface="Times New Roman" pitchFamily="18" charset="0"/>
                  <a:cs typeface="Times New Roman" pitchFamily="18" charset="0"/>
                </a:rPr>
                <a:t>0</a:t>
              </a:r>
            </a:p>
          </p:txBody>
        </p:sp>
      </p:grpSp>
      <p:graphicFrame>
        <p:nvGraphicFramePr>
          <p:cNvPr id="525374" name="Group 62"/>
          <p:cNvGraphicFramePr>
            <a:graphicFrameLocks noGrp="1"/>
          </p:cNvGraphicFramePr>
          <p:nvPr/>
        </p:nvGraphicFramePr>
        <p:xfrm>
          <a:off x="792163" y="2349500"/>
          <a:ext cx="2519362" cy="2159000"/>
        </p:xfrm>
        <a:graphic>
          <a:graphicData uri="http://schemas.openxmlformats.org/drawingml/2006/table">
            <a:tbl>
              <a:tblPr/>
              <a:tblGrid>
                <a:gridCol w="1439862"/>
                <a:gridCol w="1079500"/>
              </a:tblGrid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   y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en-US" sz="2400" b="1" i="1" u="none" strike="noStrike" cap="none" normalizeH="0" baseline="-2500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0   0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   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25398" name="Rectangle 86"/>
          <p:cNvSpPr>
            <a:spLocks noGrp="1" noChangeArrowheads="1"/>
          </p:cNvSpPr>
          <p:nvPr>
            <p:ph type="body" idx="1"/>
          </p:nvPr>
        </p:nvSpPr>
        <p:spPr>
          <a:xfrm>
            <a:off x="611188" y="1089025"/>
            <a:ext cx="8280400" cy="904875"/>
          </a:xfrm>
          <a:noFill/>
          <a:ln/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en-US" dirty="0"/>
              <a:t>Example</a:t>
            </a:r>
            <a:br>
              <a:rPr lang="en-US" dirty="0"/>
            </a:br>
            <a:r>
              <a:rPr lang="en-US" i="1" dirty="0">
                <a:solidFill>
                  <a:schemeClr val="tx1"/>
                </a:solidFill>
              </a:rPr>
              <a:t>F</a:t>
            </a:r>
            <a:r>
              <a:rPr lang="en-US" dirty="0">
                <a:solidFill>
                  <a:schemeClr val="tx1"/>
                </a:solidFill>
              </a:rPr>
              <a:t>(</a:t>
            </a:r>
            <a:r>
              <a:rPr lang="en-US" i="1" dirty="0">
                <a:solidFill>
                  <a:schemeClr val="tx1"/>
                </a:solidFill>
              </a:rPr>
              <a:t>x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i="1" dirty="0">
                <a:solidFill>
                  <a:schemeClr val="tx1"/>
                </a:solidFill>
              </a:rPr>
              <a:t>y</a:t>
            </a:r>
            <a:r>
              <a:rPr lang="en-US" dirty="0">
                <a:solidFill>
                  <a:schemeClr val="tx1"/>
                </a:solidFill>
              </a:rPr>
              <a:t>) = ∑(0, 1, 3)</a:t>
            </a:r>
            <a:endParaRPr lang="en-US" dirty="0"/>
          </a:p>
        </p:txBody>
      </p:sp>
      <p:sp>
        <p:nvSpPr>
          <p:cNvPr id="525399" name="Line 87"/>
          <p:cNvSpPr>
            <a:spLocks noChangeShapeType="1"/>
          </p:cNvSpPr>
          <p:nvPr/>
        </p:nvSpPr>
        <p:spPr bwMode="auto">
          <a:xfrm>
            <a:off x="1331913" y="4508500"/>
            <a:ext cx="0" cy="720725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525400" name="Line 88"/>
          <p:cNvSpPr>
            <a:spLocks noChangeShapeType="1"/>
          </p:cNvSpPr>
          <p:nvPr/>
        </p:nvSpPr>
        <p:spPr bwMode="auto">
          <a:xfrm>
            <a:off x="1331913" y="5229225"/>
            <a:ext cx="5040312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525401" name="Line 89"/>
          <p:cNvSpPr>
            <a:spLocks noChangeShapeType="1"/>
          </p:cNvSpPr>
          <p:nvPr/>
        </p:nvSpPr>
        <p:spPr bwMode="auto">
          <a:xfrm flipV="1">
            <a:off x="6372225" y="4868863"/>
            <a:ext cx="0" cy="360362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 type="triangle" w="lg" len="lg"/>
          </a:ln>
          <a:effectLst/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525402" name="Text Box 90"/>
          <p:cNvSpPr txBox="1">
            <a:spLocks noChangeArrowheads="1"/>
          </p:cNvSpPr>
          <p:nvPr/>
        </p:nvSpPr>
        <p:spPr bwMode="auto">
          <a:xfrm>
            <a:off x="6230938" y="4445000"/>
            <a:ext cx="674687" cy="36512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2400" b="1" i="1">
                <a:latin typeface="Times New Roman" pitchFamily="18" charset="0"/>
                <a:cs typeface="Times New Roman" pitchFamily="18" charset="0"/>
              </a:rPr>
              <a:t>x   y</a:t>
            </a:r>
            <a:endParaRPr lang="en-US" sz="2400" b="1" i="1" baseline="-25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5403" name="Line 91"/>
          <p:cNvSpPr>
            <a:spLocks noChangeShapeType="1"/>
          </p:cNvSpPr>
          <p:nvPr/>
        </p:nvSpPr>
        <p:spPr bwMode="auto">
          <a:xfrm>
            <a:off x="1692275" y="4508500"/>
            <a:ext cx="0" cy="1081088"/>
          </a:xfrm>
          <a:prstGeom prst="line">
            <a:avLst/>
          </a:prstGeom>
          <a:noFill/>
          <a:ln w="28575">
            <a:solidFill>
              <a:srgbClr val="996633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525404" name="Line 92"/>
          <p:cNvSpPr>
            <a:spLocks noChangeShapeType="1"/>
          </p:cNvSpPr>
          <p:nvPr/>
        </p:nvSpPr>
        <p:spPr bwMode="auto">
          <a:xfrm>
            <a:off x="1692275" y="5589588"/>
            <a:ext cx="5040313" cy="0"/>
          </a:xfrm>
          <a:prstGeom prst="line">
            <a:avLst/>
          </a:prstGeom>
          <a:noFill/>
          <a:ln w="28575">
            <a:solidFill>
              <a:srgbClr val="996633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525405" name="Line 93"/>
          <p:cNvSpPr>
            <a:spLocks noChangeShapeType="1"/>
          </p:cNvSpPr>
          <p:nvPr/>
        </p:nvSpPr>
        <p:spPr bwMode="auto">
          <a:xfrm flipV="1">
            <a:off x="6732588" y="4868863"/>
            <a:ext cx="0" cy="720725"/>
          </a:xfrm>
          <a:prstGeom prst="line">
            <a:avLst/>
          </a:prstGeom>
          <a:noFill/>
          <a:ln w="28575">
            <a:solidFill>
              <a:srgbClr val="996633"/>
            </a:solidFill>
            <a:round/>
            <a:headEnd/>
            <a:tailEnd type="triangle" w="lg" len="lg"/>
          </a:ln>
          <a:effectLst/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525406" name="Text Box 94"/>
          <p:cNvSpPr txBox="1">
            <a:spLocks noChangeArrowheads="1"/>
          </p:cNvSpPr>
          <p:nvPr/>
        </p:nvSpPr>
        <p:spPr bwMode="auto">
          <a:xfrm>
            <a:off x="7993063" y="3063875"/>
            <a:ext cx="539750" cy="36512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2400" b="1" i="1">
                <a:latin typeface="Times New Roman" pitchFamily="18" charset="0"/>
                <a:cs typeface="Times New Roman" pitchFamily="18" charset="0"/>
              </a:rPr>
              <a:t>F</a:t>
            </a:r>
            <a:endParaRPr lang="en-US" sz="2400" b="1" i="1" baseline="-25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5407" name="Line 95"/>
          <p:cNvSpPr>
            <a:spLocks noChangeShapeType="1"/>
          </p:cNvSpPr>
          <p:nvPr/>
        </p:nvSpPr>
        <p:spPr bwMode="auto">
          <a:xfrm flipV="1">
            <a:off x="3132138" y="2708275"/>
            <a:ext cx="1260475" cy="284163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lg" len="lg"/>
          </a:ln>
          <a:effectLst/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525408" name="Line 96"/>
          <p:cNvSpPr>
            <a:spLocks noChangeShapeType="1"/>
          </p:cNvSpPr>
          <p:nvPr/>
        </p:nvSpPr>
        <p:spPr bwMode="auto">
          <a:xfrm flipV="1">
            <a:off x="3132138" y="3068638"/>
            <a:ext cx="1260475" cy="360362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lg" len="lg"/>
          </a:ln>
          <a:effectLst/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525409" name="Line 97"/>
          <p:cNvSpPr>
            <a:spLocks noChangeShapeType="1"/>
          </p:cNvSpPr>
          <p:nvPr/>
        </p:nvSpPr>
        <p:spPr bwMode="auto">
          <a:xfrm flipV="1">
            <a:off x="3132138" y="3429000"/>
            <a:ext cx="1260475" cy="436563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lg" len="lg"/>
          </a:ln>
          <a:effectLst/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525410" name="Line 98"/>
          <p:cNvSpPr>
            <a:spLocks noChangeShapeType="1"/>
          </p:cNvSpPr>
          <p:nvPr/>
        </p:nvSpPr>
        <p:spPr bwMode="auto">
          <a:xfrm flipV="1">
            <a:off x="3132138" y="3789363"/>
            <a:ext cx="1260475" cy="53975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lg" len="lg"/>
          </a:ln>
          <a:effectLst/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525411" name="Text Box 99"/>
          <p:cNvSpPr txBox="1">
            <a:spLocks noChangeArrowheads="1"/>
          </p:cNvSpPr>
          <p:nvPr/>
        </p:nvSpPr>
        <p:spPr bwMode="auto">
          <a:xfrm>
            <a:off x="4751388" y="2513013"/>
            <a:ext cx="288925" cy="14605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2400" b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2400" b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0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2400" b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sz="2400" b="1" baseline="-2500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Date Placeholder 3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21EC3-8791-4A02-B108-2CF416D72927}" type="datetime1">
              <a:rPr lang="en-US" smtClean="0"/>
              <a:t>5/14/2017</a:t>
            </a:fld>
            <a:endParaRPr lang="en-US"/>
          </a:p>
        </p:txBody>
      </p:sp>
      <p:sp>
        <p:nvSpPr>
          <p:cNvPr id="33" name="Footer Placeholder 3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Faisal Yousef Alzyoud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253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525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525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525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25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525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525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25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500"/>
                            </p:stCondLst>
                            <p:childTnLst>
                              <p:par>
                                <p:cTn id="3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525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525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525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525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525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500"/>
                            </p:stCondLst>
                            <p:childTnLst>
                              <p:par>
                                <p:cTn id="6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525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000"/>
                            </p:stCondLst>
                            <p:childTnLst>
                              <p:par>
                                <p:cTn id="6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525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5399" grpId="0" animBg="1"/>
      <p:bldP spid="525400" grpId="0" animBg="1"/>
      <p:bldP spid="525401" grpId="0" animBg="1"/>
      <p:bldP spid="525402" grpId="0"/>
      <p:bldP spid="525403" grpId="0" animBg="1"/>
      <p:bldP spid="525404" grpId="0" animBg="1"/>
      <p:bldP spid="525405" grpId="0" animBg="1"/>
      <p:bldP spid="525406" grpId="0"/>
      <p:bldP spid="525407" grpId="0" animBg="1"/>
      <p:bldP spid="525408" grpId="0" animBg="1"/>
      <p:bldP spid="525409" grpId="0" animBg="1"/>
      <p:bldP spid="525410" grpId="0" animBg="1"/>
      <p:bldP spid="52541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A1C9E-B4B3-4AA5-941D-D85BA69E174D}" type="slidenum">
              <a:rPr lang="en-US"/>
              <a:pPr/>
              <a:t>19</a:t>
            </a:fld>
            <a:r>
              <a:rPr lang="en-US"/>
              <a:t> / 65</a:t>
            </a:r>
          </a:p>
        </p:txBody>
      </p:sp>
      <p:sp>
        <p:nvSpPr>
          <p:cNvPr id="527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8686800" cy="5334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rgbClr val="00B050"/>
                </a:solidFill>
              </a:rPr>
              <a:t>Implementation Using Multiplexers</a:t>
            </a:r>
          </a:p>
        </p:txBody>
      </p:sp>
      <p:graphicFrame>
        <p:nvGraphicFramePr>
          <p:cNvPr id="527420" name="Group 60"/>
          <p:cNvGraphicFramePr>
            <a:graphicFrameLocks noGrp="1"/>
          </p:cNvGraphicFramePr>
          <p:nvPr/>
        </p:nvGraphicFramePr>
        <p:xfrm>
          <a:off x="792163" y="2349500"/>
          <a:ext cx="2519362" cy="3886200"/>
        </p:xfrm>
        <a:graphic>
          <a:graphicData uri="http://schemas.openxmlformats.org/drawingml/2006/table">
            <a:tbl>
              <a:tblPr/>
              <a:tblGrid>
                <a:gridCol w="1439862"/>
                <a:gridCol w="1079500"/>
              </a:tblGrid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   y   z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en-US" sz="2400" b="1" i="1" u="none" strike="noStrike" cap="none" normalizeH="0" baseline="-2500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0   0   0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0   0   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   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   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0   0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0   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27399" name="Rectangle 39"/>
          <p:cNvSpPr>
            <a:spLocks noGrp="1" noChangeArrowheads="1"/>
          </p:cNvSpPr>
          <p:nvPr>
            <p:ph type="body" idx="1"/>
          </p:nvPr>
        </p:nvSpPr>
        <p:spPr>
          <a:xfrm>
            <a:off x="611188" y="1089025"/>
            <a:ext cx="8280400" cy="904875"/>
          </a:xfrm>
          <a:noFill/>
          <a:ln/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en-US" dirty="0"/>
              <a:t>Example</a:t>
            </a:r>
            <a:br>
              <a:rPr lang="en-US" dirty="0"/>
            </a:br>
            <a:r>
              <a:rPr lang="en-US" i="1" dirty="0">
                <a:solidFill>
                  <a:schemeClr val="tx1"/>
                </a:solidFill>
              </a:rPr>
              <a:t>F</a:t>
            </a:r>
            <a:r>
              <a:rPr lang="en-US" dirty="0">
                <a:solidFill>
                  <a:schemeClr val="tx1"/>
                </a:solidFill>
              </a:rPr>
              <a:t>(</a:t>
            </a:r>
            <a:r>
              <a:rPr lang="en-US" i="1" dirty="0">
                <a:solidFill>
                  <a:schemeClr val="tx1"/>
                </a:solidFill>
              </a:rPr>
              <a:t>x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i="1" dirty="0">
                <a:solidFill>
                  <a:schemeClr val="tx1"/>
                </a:solidFill>
              </a:rPr>
              <a:t>y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i="1" dirty="0">
                <a:solidFill>
                  <a:schemeClr val="tx1"/>
                </a:solidFill>
              </a:rPr>
              <a:t>z</a:t>
            </a:r>
            <a:r>
              <a:rPr lang="en-US" dirty="0">
                <a:solidFill>
                  <a:schemeClr val="tx1"/>
                </a:solidFill>
              </a:rPr>
              <a:t>) = ∑(1, 2, 6, 7)</a:t>
            </a:r>
            <a:endParaRPr lang="en-US" dirty="0"/>
          </a:p>
        </p:txBody>
      </p:sp>
      <p:grpSp>
        <p:nvGrpSpPr>
          <p:cNvPr id="2" name="Group 68"/>
          <p:cNvGrpSpPr>
            <a:grpSpLocks/>
          </p:cNvGrpSpPr>
          <p:nvPr/>
        </p:nvGrpSpPr>
        <p:grpSpPr bwMode="auto">
          <a:xfrm>
            <a:off x="5110163" y="1989138"/>
            <a:ext cx="2882900" cy="3781425"/>
            <a:chOff x="3219" y="1253"/>
            <a:chExt cx="1816" cy="2382"/>
          </a:xfrm>
        </p:grpSpPr>
        <p:sp>
          <p:nvSpPr>
            <p:cNvPr id="527364" name="AutoShape 4"/>
            <p:cNvSpPr>
              <a:spLocks noChangeArrowheads="1"/>
            </p:cNvSpPr>
            <p:nvPr/>
          </p:nvSpPr>
          <p:spPr bwMode="auto">
            <a:xfrm flipH="1">
              <a:off x="3560" y="1253"/>
              <a:ext cx="1134" cy="2154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28575" algn="ctr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 anchorCtr="1"/>
            <a:lstStyle/>
            <a:p>
              <a:r>
                <a:rPr lang="en-US" sz="2400" b="1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  <a:t>MUX</a:t>
              </a:r>
            </a:p>
          </p:txBody>
        </p:sp>
        <p:sp>
          <p:nvSpPr>
            <p:cNvPr id="527365" name="Line 5"/>
            <p:cNvSpPr>
              <a:spLocks noChangeShapeType="1"/>
            </p:cNvSpPr>
            <p:nvPr/>
          </p:nvSpPr>
          <p:spPr bwMode="auto">
            <a:xfrm rot="-5400000">
              <a:off x="4013" y="3522"/>
              <a:ext cx="227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527366" name="Line 6"/>
            <p:cNvSpPr>
              <a:spLocks noChangeShapeType="1"/>
            </p:cNvSpPr>
            <p:nvPr/>
          </p:nvSpPr>
          <p:spPr bwMode="auto">
            <a:xfrm rot="-5400000">
              <a:off x="3787" y="3522"/>
              <a:ext cx="227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527367" name="Text Box 7"/>
            <p:cNvSpPr txBox="1">
              <a:spLocks noChangeArrowheads="1"/>
            </p:cNvSpPr>
            <p:nvPr/>
          </p:nvSpPr>
          <p:spPr bwMode="auto">
            <a:xfrm>
              <a:off x="4467" y="2160"/>
              <a:ext cx="226" cy="230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400" b="1" i="1">
                  <a:latin typeface="Times New Roman" pitchFamily="18" charset="0"/>
                  <a:cs typeface="Times New Roman" pitchFamily="18" charset="0"/>
                </a:rPr>
                <a:t>Y</a:t>
              </a:r>
              <a:endParaRPr lang="en-US" sz="2400" b="1" i="1" baseline="-25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27368" name="Line 8"/>
            <p:cNvSpPr>
              <a:spLocks noChangeShapeType="1"/>
            </p:cNvSpPr>
            <p:nvPr/>
          </p:nvSpPr>
          <p:spPr bwMode="auto">
            <a:xfrm>
              <a:off x="3219" y="2387"/>
              <a:ext cx="341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527369" name="Text Box 9"/>
            <p:cNvSpPr txBox="1">
              <a:spLocks noChangeArrowheads="1"/>
            </p:cNvSpPr>
            <p:nvPr/>
          </p:nvSpPr>
          <p:spPr bwMode="auto">
            <a:xfrm>
              <a:off x="3560" y="1353"/>
              <a:ext cx="226" cy="1840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r">
                <a:lnSpc>
                  <a:spcPct val="100000"/>
                </a:lnSpc>
                <a:spcBef>
                  <a:spcPct val="0"/>
                </a:spcBef>
              </a:pPr>
              <a:r>
                <a:rPr lang="en-US" sz="2400" b="1" i="1"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sz="2400" b="1" i="1" baseline="-25000">
                  <a:latin typeface="Times New Roman" pitchFamily="18" charset="0"/>
                  <a:cs typeface="Times New Roman" pitchFamily="18" charset="0"/>
                </a:rPr>
                <a:t>0</a:t>
              </a:r>
            </a:p>
            <a:p>
              <a:pPr algn="r">
                <a:lnSpc>
                  <a:spcPct val="100000"/>
                </a:lnSpc>
                <a:spcBef>
                  <a:spcPct val="0"/>
                </a:spcBef>
              </a:pPr>
              <a:r>
                <a:rPr lang="en-US" sz="2400" b="1" i="1"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sz="2400" b="1" i="1" baseline="-25000">
                  <a:latin typeface="Times New Roman" pitchFamily="18" charset="0"/>
                  <a:cs typeface="Times New Roman" pitchFamily="18" charset="0"/>
                </a:rPr>
                <a:t>1</a:t>
              </a:r>
            </a:p>
            <a:p>
              <a:pPr algn="r">
                <a:lnSpc>
                  <a:spcPct val="100000"/>
                </a:lnSpc>
                <a:spcBef>
                  <a:spcPct val="0"/>
                </a:spcBef>
              </a:pPr>
              <a:r>
                <a:rPr lang="en-US" sz="2400" b="1" i="1" baseline="-2500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i="1"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sz="2400" b="1" i="1" baseline="-25000">
                  <a:latin typeface="Times New Roman" pitchFamily="18" charset="0"/>
                  <a:cs typeface="Times New Roman" pitchFamily="18" charset="0"/>
                </a:rPr>
                <a:t>2</a:t>
              </a:r>
            </a:p>
            <a:p>
              <a:pPr algn="r">
                <a:lnSpc>
                  <a:spcPct val="100000"/>
                </a:lnSpc>
                <a:spcBef>
                  <a:spcPct val="0"/>
                </a:spcBef>
              </a:pPr>
              <a:r>
                <a:rPr lang="en-US" sz="2400" b="1" i="1"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sz="2400" b="1" i="1" baseline="-25000">
                  <a:latin typeface="Times New Roman" pitchFamily="18" charset="0"/>
                  <a:cs typeface="Times New Roman" pitchFamily="18" charset="0"/>
                </a:rPr>
                <a:t>3</a:t>
              </a:r>
              <a:r>
                <a:rPr lang="en-US" sz="2400" b="1" i="1">
                  <a:latin typeface="Times New Roman" pitchFamily="18" charset="0"/>
                  <a:cs typeface="Times New Roman" pitchFamily="18" charset="0"/>
                </a:rPr>
                <a:t> I</a:t>
              </a:r>
              <a:r>
                <a:rPr lang="en-US" sz="2400" b="1" i="1" baseline="-25000">
                  <a:latin typeface="Times New Roman" pitchFamily="18" charset="0"/>
                  <a:cs typeface="Times New Roman" pitchFamily="18" charset="0"/>
                </a:rPr>
                <a:t>4</a:t>
              </a:r>
            </a:p>
            <a:p>
              <a:pPr algn="r">
                <a:lnSpc>
                  <a:spcPct val="100000"/>
                </a:lnSpc>
                <a:spcBef>
                  <a:spcPct val="0"/>
                </a:spcBef>
              </a:pPr>
              <a:r>
                <a:rPr lang="en-US" sz="2400" b="1" i="1"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sz="2400" b="1" i="1" baseline="-25000">
                  <a:latin typeface="Times New Roman" pitchFamily="18" charset="0"/>
                  <a:cs typeface="Times New Roman" pitchFamily="18" charset="0"/>
                </a:rPr>
                <a:t>5</a:t>
              </a:r>
            </a:p>
            <a:p>
              <a:pPr algn="r">
                <a:lnSpc>
                  <a:spcPct val="100000"/>
                </a:lnSpc>
                <a:spcBef>
                  <a:spcPct val="0"/>
                </a:spcBef>
              </a:pPr>
              <a:r>
                <a:rPr lang="en-US" sz="2400" b="1" i="1" baseline="-2500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i="1"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sz="2400" b="1" i="1" baseline="-25000">
                  <a:latin typeface="Times New Roman" pitchFamily="18" charset="0"/>
                  <a:cs typeface="Times New Roman" pitchFamily="18" charset="0"/>
                </a:rPr>
                <a:t>6</a:t>
              </a:r>
            </a:p>
            <a:p>
              <a:pPr algn="r">
                <a:lnSpc>
                  <a:spcPct val="100000"/>
                </a:lnSpc>
                <a:spcBef>
                  <a:spcPct val="0"/>
                </a:spcBef>
              </a:pPr>
              <a:r>
                <a:rPr lang="en-US" sz="2400" b="1" i="1"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sz="2400" b="1" i="1" baseline="-25000">
                  <a:latin typeface="Times New Roman" pitchFamily="18" charset="0"/>
                  <a:cs typeface="Times New Roman" pitchFamily="18" charset="0"/>
                </a:rPr>
                <a:t>7</a:t>
              </a:r>
            </a:p>
          </p:txBody>
        </p:sp>
        <p:sp>
          <p:nvSpPr>
            <p:cNvPr id="527370" name="Line 10"/>
            <p:cNvSpPr>
              <a:spLocks noChangeShapeType="1"/>
            </p:cNvSpPr>
            <p:nvPr/>
          </p:nvSpPr>
          <p:spPr bwMode="auto">
            <a:xfrm>
              <a:off x="3219" y="2614"/>
              <a:ext cx="341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527371" name="Line 11"/>
            <p:cNvSpPr>
              <a:spLocks noChangeShapeType="1"/>
            </p:cNvSpPr>
            <p:nvPr/>
          </p:nvSpPr>
          <p:spPr bwMode="auto">
            <a:xfrm>
              <a:off x="3219" y="2841"/>
              <a:ext cx="341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527372" name="Line 12"/>
            <p:cNvSpPr>
              <a:spLocks noChangeShapeType="1"/>
            </p:cNvSpPr>
            <p:nvPr/>
          </p:nvSpPr>
          <p:spPr bwMode="auto">
            <a:xfrm>
              <a:off x="3219" y="3068"/>
              <a:ext cx="341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527373" name="Line 13"/>
            <p:cNvSpPr>
              <a:spLocks noChangeShapeType="1"/>
            </p:cNvSpPr>
            <p:nvPr/>
          </p:nvSpPr>
          <p:spPr bwMode="auto">
            <a:xfrm>
              <a:off x="4694" y="2277"/>
              <a:ext cx="341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527374" name="Text Box 14"/>
            <p:cNvSpPr txBox="1">
              <a:spLocks noChangeArrowheads="1"/>
            </p:cNvSpPr>
            <p:nvPr/>
          </p:nvSpPr>
          <p:spPr bwMode="auto">
            <a:xfrm>
              <a:off x="3560" y="3141"/>
              <a:ext cx="1134" cy="230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400" b="1" i="1">
                  <a:latin typeface="Times New Roman" pitchFamily="18" charset="0"/>
                  <a:cs typeface="Times New Roman" pitchFamily="18" charset="0"/>
                </a:rPr>
                <a:t>S</a:t>
              </a:r>
              <a:r>
                <a:rPr lang="en-US" sz="2400" b="1" i="1" baseline="-25000"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2400" b="1" i="1">
                  <a:latin typeface="Times New Roman" pitchFamily="18" charset="0"/>
                  <a:cs typeface="Times New Roman" pitchFamily="18" charset="0"/>
                </a:rPr>
                <a:t> S</a:t>
              </a:r>
              <a:r>
                <a:rPr lang="en-US" sz="2400" b="1" i="1" baseline="-25000">
                  <a:latin typeface="Times New Roman" pitchFamily="18" charset="0"/>
                  <a:cs typeface="Times New Roman" pitchFamily="18" charset="0"/>
                </a:rPr>
                <a:t>1</a:t>
              </a:r>
              <a:r>
                <a:rPr lang="en-US" sz="2400" b="1" i="1">
                  <a:latin typeface="Times New Roman" pitchFamily="18" charset="0"/>
                  <a:cs typeface="Times New Roman" pitchFamily="18" charset="0"/>
                </a:rPr>
                <a:t> S</a:t>
              </a:r>
              <a:r>
                <a:rPr lang="en-US" sz="2400" b="1" i="1" baseline="-25000">
                  <a:latin typeface="Times New Roman" pitchFamily="18" charset="0"/>
                  <a:cs typeface="Times New Roman" pitchFamily="18" charset="0"/>
                </a:rPr>
                <a:t>0</a:t>
              </a:r>
            </a:p>
          </p:txBody>
        </p:sp>
        <p:sp>
          <p:nvSpPr>
            <p:cNvPr id="527421" name="Line 61"/>
            <p:cNvSpPr>
              <a:spLocks noChangeShapeType="1"/>
            </p:cNvSpPr>
            <p:nvPr/>
          </p:nvSpPr>
          <p:spPr bwMode="auto">
            <a:xfrm>
              <a:off x="3219" y="1480"/>
              <a:ext cx="341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527422" name="Line 62"/>
            <p:cNvSpPr>
              <a:spLocks noChangeShapeType="1"/>
            </p:cNvSpPr>
            <p:nvPr/>
          </p:nvSpPr>
          <p:spPr bwMode="auto">
            <a:xfrm>
              <a:off x="3219" y="1707"/>
              <a:ext cx="341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527423" name="Line 63"/>
            <p:cNvSpPr>
              <a:spLocks noChangeShapeType="1"/>
            </p:cNvSpPr>
            <p:nvPr/>
          </p:nvSpPr>
          <p:spPr bwMode="auto">
            <a:xfrm>
              <a:off x="3219" y="1934"/>
              <a:ext cx="341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527424" name="Line 64"/>
            <p:cNvSpPr>
              <a:spLocks noChangeShapeType="1"/>
            </p:cNvSpPr>
            <p:nvPr/>
          </p:nvSpPr>
          <p:spPr bwMode="auto">
            <a:xfrm>
              <a:off x="3219" y="2161"/>
              <a:ext cx="341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527425" name="Line 65"/>
            <p:cNvSpPr>
              <a:spLocks noChangeShapeType="1"/>
            </p:cNvSpPr>
            <p:nvPr/>
          </p:nvSpPr>
          <p:spPr bwMode="auto">
            <a:xfrm rot="-5400000">
              <a:off x="4240" y="3521"/>
              <a:ext cx="227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</p:grpSp>
      <p:sp>
        <p:nvSpPr>
          <p:cNvPr id="527426" name="Rectangle 66"/>
          <p:cNvSpPr>
            <a:spLocks noChangeArrowheads="1"/>
          </p:cNvSpPr>
          <p:nvPr/>
        </p:nvSpPr>
        <p:spPr bwMode="auto">
          <a:xfrm>
            <a:off x="6111875" y="5768975"/>
            <a:ext cx="863600" cy="3286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sz="2400" b="1" i="1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rPr>
              <a:t>x   y   z</a:t>
            </a:r>
          </a:p>
        </p:txBody>
      </p:sp>
      <p:sp>
        <p:nvSpPr>
          <p:cNvPr id="527427" name="Text Box 67"/>
          <p:cNvSpPr txBox="1">
            <a:spLocks noChangeArrowheads="1"/>
          </p:cNvSpPr>
          <p:nvPr/>
        </p:nvSpPr>
        <p:spPr bwMode="auto">
          <a:xfrm>
            <a:off x="4751388" y="2168525"/>
            <a:ext cx="288925" cy="29210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0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2400" b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2400" b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0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0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0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2400" b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2400" b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sz="2400" b="1" baseline="-2500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7429" name="Text Box 69"/>
          <p:cNvSpPr txBox="1">
            <a:spLocks noChangeArrowheads="1"/>
          </p:cNvSpPr>
          <p:nvPr/>
        </p:nvSpPr>
        <p:spPr bwMode="auto">
          <a:xfrm>
            <a:off x="7993063" y="3424238"/>
            <a:ext cx="539750" cy="36512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2400" b="1" i="1">
                <a:latin typeface="Times New Roman" pitchFamily="18" charset="0"/>
                <a:cs typeface="Times New Roman" pitchFamily="18" charset="0"/>
              </a:rPr>
              <a:t>F</a:t>
            </a:r>
            <a:endParaRPr lang="en-US" sz="2400" b="1" i="1" baseline="-25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C410A-029C-4049-B8D3-6841160E8770}" type="datetime1">
              <a:rPr lang="en-US" smtClean="0"/>
              <a:t>5/14/2017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Faisal Yousef Alzyoud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273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527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27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527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527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7426" grpId="0"/>
      <p:bldP spid="527427" grpId="0"/>
      <p:bldP spid="52742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Dr. Faisal Yousef Alzyoud</a:t>
            </a:r>
            <a:endParaRPr lang="en-US"/>
          </a:p>
        </p:txBody>
      </p:sp>
      <p:sp>
        <p:nvSpPr>
          <p:cNvPr id="2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256C1-2288-47A4-B7D3-710D81E38D7B}" type="slidenum">
              <a:rPr lang="en-US"/>
              <a:pPr/>
              <a:t>2</a:t>
            </a:fld>
            <a:r>
              <a:rPr lang="en-US"/>
              <a:t> / 65</a:t>
            </a:r>
          </a:p>
        </p:txBody>
      </p:sp>
      <p:sp>
        <p:nvSpPr>
          <p:cNvPr id="399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8686800" cy="6096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Combinational Circuits</a:t>
            </a:r>
          </a:p>
        </p:txBody>
      </p:sp>
      <p:sp>
        <p:nvSpPr>
          <p:cNvPr id="399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1800" y="1089025"/>
            <a:ext cx="8280400" cy="4859338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en-US" dirty="0"/>
              <a:t>Output is function of input only</a:t>
            </a:r>
          </a:p>
          <a:p>
            <a:pPr marL="808038" lvl="1" indent="-276225">
              <a:buFont typeface="Times New Roman" pitchFamily="18" charset="0"/>
              <a:buNone/>
            </a:pPr>
            <a:r>
              <a:rPr lang="en-US" dirty="0"/>
              <a:t>i.e. no feedback</a:t>
            </a:r>
          </a:p>
          <a:p>
            <a:pPr marL="808038" lvl="1" indent="-276225">
              <a:buFont typeface="Times New Roman" pitchFamily="18" charset="0"/>
              <a:buNone/>
            </a:pPr>
            <a:endParaRPr lang="en-US" dirty="0"/>
          </a:p>
          <a:p>
            <a:pPr marL="808038" lvl="1" indent="-276225">
              <a:buFont typeface="Times New Roman" pitchFamily="18" charset="0"/>
              <a:buNone/>
            </a:pPr>
            <a:endParaRPr lang="en-US" dirty="0"/>
          </a:p>
          <a:p>
            <a:pPr marL="808038" lvl="1" indent="-276225">
              <a:buFont typeface="Times New Roman" pitchFamily="18" charset="0"/>
              <a:buNone/>
            </a:pPr>
            <a:endParaRPr lang="en-US" dirty="0"/>
          </a:p>
          <a:p>
            <a:pPr marL="808038" lvl="1" indent="-276225">
              <a:buFont typeface="Times New Roman" pitchFamily="18" charset="0"/>
              <a:buNone/>
            </a:pPr>
            <a:endParaRPr lang="en-US" dirty="0"/>
          </a:p>
          <a:p>
            <a:pPr marL="808038" lvl="1" indent="-276225">
              <a:buFont typeface="Times New Roman" pitchFamily="18" charset="0"/>
              <a:buNone/>
            </a:pPr>
            <a:endParaRPr lang="en-US" dirty="0"/>
          </a:p>
          <a:p>
            <a:pPr marL="808038" lvl="1" indent="-276225">
              <a:buFont typeface="Times New Roman" pitchFamily="18" charset="0"/>
              <a:buNone/>
            </a:pPr>
            <a:endParaRPr lang="en-US" dirty="0"/>
          </a:p>
          <a:p>
            <a:pPr marL="808038" lvl="1" indent="-276225">
              <a:buFont typeface="Times New Roman" pitchFamily="18" charset="0"/>
              <a:buNone/>
            </a:pPr>
            <a:endParaRPr lang="en-US" dirty="0" smtClean="0"/>
          </a:p>
          <a:p>
            <a:pPr marL="808038" lvl="1" indent="-276225">
              <a:buFont typeface="Times New Roman" pitchFamily="18" charset="0"/>
              <a:buNone/>
            </a:pPr>
            <a:endParaRPr lang="en-US" dirty="0" smtClean="0"/>
          </a:p>
          <a:p>
            <a:pPr marL="808038" lvl="1" indent="-276225">
              <a:buFont typeface="Wingdings" pitchFamily="2" charset="2"/>
              <a:buChar char="q"/>
            </a:pPr>
            <a:r>
              <a:rPr lang="en-US" sz="3200" dirty="0" smtClean="0"/>
              <a:t> When </a:t>
            </a:r>
            <a:r>
              <a:rPr lang="en-US" sz="3200" dirty="0"/>
              <a:t>input changes, output may change (after a delay)</a:t>
            </a:r>
          </a:p>
        </p:txBody>
      </p:sp>
      <p:sp>
        <p:nvSpPr>
          <p:cNvPr id="399435" name="AutoShape 75"/>
          <p:cNvSpPr>
            <a:spLocks noChangeArrowheads="1"/>
          </p:cNvSpPr>
          <p:nvPr/>
        </p:nvSpPr>
        <p:spPr bwMode="auto">
          <a:xfrm>
            <a:off x="3311525" y="2528888"/>
            <a:ext cx="2519363" cy="1800225"/>
          </a:xfrm>
          <a:prstGeom prst="roundRect">
            <a:avLst>
              <a:gd name="adj" fmla="val 16667"/>
            </a:avLst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>
            <a:spAutoFit/>
          </a:bodyPr>
          <a:lstStyle/>
          <a:p>
            <a:endParaRPr lang="en-US"/>
          </a:p>
        </p:txBody>
      </p:sp>
      <p:sp>
        <p:nvSpPr>
          <p:cNvPr id="399436" name="Line 76"/>
          <p:cNvSpPr>
            <a:spLocks noChangeShapeType="1"/>
          </p:cNvSpPr>
          <p:nvPr/>
        </p:nvSpPr>
        <p:spPr bwMode="auto">
          <a:xfrm>
            <a:off x="2411413" y="2889250"/>
            <a:ext cx="900112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lg" len="lg"/>
          </a:ln>
          <a:effectLst/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399437" name="Line 77"/>
          <p:cNvSpPr>
            <a:spLocks noChangeShapeType="1"/>
          </p:cNvSpPr>
          <p:nvPr/>
        </p:nvSpPr>
        <p:spPr bwMode="auto">
          <a:xfrm>
            <a:off x="2411413" y="3968750"/>
            <a:ext cx="900112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lg" len="lg"/>
          </a:ln>
          <a:effectLst/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399438" name="Line 78"/>
          <p:cNvSpPr>
            <a:spLocks noChangeShapeType="1"/>
          </p:cNvSpPr>
          <p:nvPr/>
        </p:nvSpPr>
        <p:spPr bwMode="auto">
          <a:xfrm>
            <a:off x="2411413" y="3248025"/>
            <a:ext cx="900112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lg" len="lg"/>
          </a:ln>
          <a:effectLst/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399439" name="Text Box 79"/>
          <p:cNvSpPr txBox="1">
            <a:spLocks noChangeArrowheads="1"/>
          </p:cNvSpPr>
          <p:nvPr/>
        </p:nvSpPr>
        <p:spPr bwMode="auto">
          <a:xfrm>
            <a:off x="2771775" y="3429000"/>
            <a:ext cx="180975" cy="414338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lnSpc>
                <a:spcPct val="50000"/>
              </a:lnSpc>
              <a:spcBef>
                <a:spcPct val="0"/>
              </a:spcBef>
            </a:pPr>
            <a:r>
              <a:rPr lang="en-US" b="1">
                <a:solidFill>
                  <a:schemeClr val="accent2"/>
                </a:solidFill>
              </a:rPr>
              <a:t>•</a:t>
            </a:r>
          </a:p>
          <a:p>
            <a:pPr>
              <a:lnSpc>
                <a:spcPct val="50000"/>
              </a:lnSpc>
              <a:spcBef>
                <a:spcPct val="0"/>
              </a:spcBef>
            </a:pPr>
            <a:r>
              <a:rPr lang="en-US" b="1">
                <a:solidFill>
                  <a:schemeClr val="accent2"/>
                </a:solidFill>
              </a:rPr>
              <a:t>•</a:t>
            </a:r>
          </a:p>
          <a:p>
            <a:pPr>
              <a:lnSpc>
                <a:spcPct val="50000"/>
              </a:lnSpc>
              <a:spcBef>
                <a:spcPct val="0"/>
              </a:spcBef>
            </a:pPr>
            <a:r>
              <a:rPr lang="en-US" b="1">
                <a:solidFill>
                  <a:schemeClr val="accent2"/>
                </a:solidFill>
              </a:rPr>
              <a:t>•</a:t>
            </a:r>
          </a:p>
        </p:txBody>
      </p:sp>
      <p:sp>
        <p:nvSpPr>
          <p:cNvPr id="399440" name="Line 80"/>
          <p:cNvSpPr>
            <a:spLocks noChangeShapeType="1"/>
          </p:cNvSpPr>
          <p:nvPr/>
        </p:nvSpPr>
        <p:spPr bwMode="auto">
          <a:xfrm>
            <a:off x="5830888" y="2889250"/>
            <a:ext cx="900112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lg" len="lg"/>
          </a:ln>
          <a:effectLst/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399441" name="Line 81"/>
          <p:cNvSpPr>
            <a:spLocks noChangeShapeType="1"/>
          </p:cNvSpPr>
          <p:nvPr/>
        </p:nvSpPr>
        <p:spPr bwMode="auto">
          <a:xfrm>
            <a:off x="5830888" y="3968750"/>
            <a:ext cx="900112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lg" len="lg"/>
          </a:ln>
          <a:effectLst/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399442" name="Line 82"/>
          <p:cNvSpPr>
            <a:spLocks noChangeShapeType="1"/>
          </p:cNvSpPr>
          <p:nvPr/>
        </p:nvSpPr>
        <p:spPr bwMode="auto">
          <a:xfrm>
            <a:off x="5830888" y="3248025"/>
            <a:ext cx="900112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lg" len="lg"/>
          </a:ln>
          <a:effectLst/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399443" name="Text Box 83"/>
          <p:cNvSpPr txBox="1">
            <a:spLocks noChangeArrowheads="1"/>
          </p:cNvSpPr>
          <p:nvPr/>
        </p:nvSpPr>
        <p:spPr bwMode="auto">
          <a:xfrm>
            <a:off x="6191250" y="3429000"/>
            <a:ext cx="180975" cy="414338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lnSpc>
                <a:spcPct val="50000"/>
              </a:lnSpc>
              <a:spcBef>
                <a:spcPct val="0"/>
              </a:spcBef>
            </a:pPr>
            <a:r>
              <a:rPr lang="en-US" b="1">
                <a:solidFill>
                  <a:schemeClr val="accent1"/>
                </a:solidFill>
              </a:rPr>
              <a:t>•</a:t>
            </a:r>
          </a:p>
          <a:p>
            <a:pPr>
              <a:lnSpc>
                <a:spcPct val="50000"/>
              </a:lnSpc>
              <a:spcBef>
                <a:spcPct val="0"/>
              </a:spcBef>
            </a:pPr>
            <a:r>
              <a:rPr lang="en-US" b="1">
                <a:solidFill>
                  <a:schemeClr val="accent1"/>
                </a:solidFill>
              </a:rPr>
              <a:t>•</a:t>
            </a:r>
          </a:p>
          <a:p>
            <a:pPr>
              <a:lnSpc>
                <a:spcPct val="50000"/>
              </a:lnSpc>
              <a:spcBef>
                <a:spcPct val="0"/>
              </a:spcBef>
            </a:pPr>
            <a:r>
              <a:rPr lang="en-US" b="1">
                <a:solidFill>
                  <a:schemeClr val="accent1"/>
                </a:solidFill>
              </a:rPr>
              <a:t>•</a:t>
            </a:r>
          </a:p>
        </p:txBody>
      </p:sp>
      <p:sp>
        <p:nvSpPr>
          <p:cNvPr id="399444" name="Text Box 84"/>
          <p:cNvSpPr txBox="1">
            <a:spLocks noChangeArrowheads="1"/>
          </p:cNvSpPr>
          <p:nvPr/>
        </p:nvSpPr>
        <p:spPr bwMode="auto">
          <a:xfrm>
            <a:off x="971550" y="3248025"/>
            <a:ext cx="1260475" cy="3286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r>
              <a:rPr lang="en-US" sz="2400" b="1" i="1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 inputs</a:t>
            </a:r>
          </a:p>
        </p:txBody>
      </p:sp>
      <p:sp>
        <p:nvSpPr>
          <p:cNvPr id="399445" name="Text Box 85"/>
          <p:cNvSpPr txBox="1">
            <a:spLocks noChangeArrowheads="1"/>
          </p:cNvSpPr>
          <p:nvPr/>
        </p:nvSpPr>
        <p:spPr bwMode="auto">
          <a:xfrm>
            <a:off x="6911975" y="3248025"/>
            <a:ext cx="1439863" cy="3286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r>
              <a:rPr lang="en-US" sz="2400" b="1" i="1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 outputs</a:t>
            </a:r>
          </a:p>
        </p:txBody>
      </p:sp>
      <p:sp>
        <p:nvSpPr>
          <p:cNvPr id="399446" name="Text Box 86"/>
          <p:cNvSpPr txBox="1">
            <a:spLocks noChangeArrowheads="1"/>
          </p:cNvSpPr>
          <p:nvPr/>
        </p:nvSpPr>
        <p:spPr bwMode="auto">
          <a:xfrm>
            <a:off x="3490913" y="3068638"/>
            <a:ext cx="2160587" cy="712787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15000"/>
              </a:spcBef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Combinational</a:t>
            </a:r>
          </a:p>
          <a:p>
            <a:pPr>
              <a:spcBef>
                <a:spcPct val="15000"/>
              </a:spcBef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Circuits</a:t>
            </a:r>
          </a:p>
        </p:txBody>
      </p:sp>
      <p:sp>
        <p:nvSpPr>
          <p:cNvPr id="399447" name="Line 87"/>
          <p:cNvSpPr>
            <a:spLocks noChangeShapeType="1"/>
          </p:cNvSpPr>
          <p:nvPr/>
        </p:nvSpPr>
        <p:spPr bwMode="auto">
          <a:xfrm>
            <a:off x="6192838" y="3968750"/>
            <a:ext cx="0" cy="900113"/>
          </a:xfrm>
          <a:prstGeom prst="line">
            <a:avLst/>
          </a:prstGeom>
          <a:noFill/>
          <a:ln w="38100">
            <a:solidFill>
              <a:srgbClr val="9966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399448" name="Line 88"/>
          <p:cNvSpPr>
            <a:spLocks noChangeShapeType="1"/>
          </p:cNvSpPr>
          <p:nvPr/>
        </p:nvSpPr>
        <p:spPr bwMode="auto">
          <a:xfrm flipH="1" flipV="1">
            <a:off x="2411413" y="4868863"/>
            <a:ext cx="3781425" cy="1587"/>
          </a:xfrm>
          <a:prstGeom prst="line">
            <a:avLst/>
          </a:prstGeom>
          <a:noFill/>
          <a:ln w="38100">
            <a:solidFill>
              <a:srgbClr val="9966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399449" name="Line 89"/>
          <p:cNvSpPr>
            <a:spLocks noChangeShapeType="1"/>
          </p:cNvSpPr>
          <p:nvPr/>
        </p:nvSpPr>
        <p:spPr bwMode="auto">
          <a:xfrm flipV="1">
            <a:off x="2411413" y="3968750"/>
            <a:ext cx="0" cy="901700"/>
          </a:xfrm>
          <a:prstGeom prst="line">
            <a:avLst/>
          </a:prstGeom>
          <a:noFill/>
          <a:ln w="38100">
            <a:solidFill>
              <a:srgbClr val="9966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399450" name="Text Box 90"/>
          <p:cNvSpPr txBox="1">
            <a:spLocks noChangeArrowheads="1"/>
          </p:cNvSpPr>
          <p:nvPr/>
        </p:nvSpPr>
        <p:spPr bwMode="auto">
          <a:xfrm>
            <a:off x="4108450" y="4381500"/>
            <a:ext cx="900113" cy="98742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r>
              <a:rPr lang="en-US" sz="7200" b="1" dirty="0">
                <a:sym typeface="Wingdings" pitchFamily="2" charset="2"/>
              </a:rPr>
              <a:t></a:t>
            </a:r>
          </a:p>
        </p:txBody>
      </p: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1EB2C-41AE-4234-B9A9-5058A9D6CAE8}" type="datetime1">
              <a:rPr lang="en-US" smtClean="0"/>
              <a:t>5/14/2017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99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99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99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399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99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399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3" presetClass="emph" presetSubtype="6" repeatCount="indefinite" fill="hold" grpId="1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31" dur="500" fill="hold"/>
                                        <p:tgtEl>
                                          <p:spTgt spid="3994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993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47" grpId="0" animBg="1"/>
      <p:bldP spid="399448" grpId="0" animBg="1"/>
      <p:bldP spid="399449" grpId="0" animBg="1"/>
      <p:bldP spid="399450" grpId="0"/>
      <p:bldP spid="399450" grpId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BD17B-441A-4A02-8A72-811C0DF71E62}" type="slidenum">
              <a:rPr lang="en-US"/>
              <a:pPr/>
              <a:t>20</a:t>
            </a:fld>
            <a:r>
              <a:rPr lang="en-US"/>
              <a:t> / 65</a:t>
            </a:r>
          </a:p>
        </p:txBody>
      </p:sp>
      <p:sp>
        <p:nvSpPr>
          <p:cNvPr id="54374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686800" cy="685800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00B050"/>
                </a:solidFill>
              </a:rPr>
              <a:t>Multiplexer / </a:t>
            </a:r>
            <a:r>
              <a:rPr lang="en-US" dirty="0" err="1">
                <a:solidFill>
                  <a:srgbClr val="00B050"/>
                </a:solidFill>
              </a:rPr>
              <a:t>DeMultiplexer</a:t>
            </a:r>
            <a:r>
              <a:rPr lang="en-US" dirty="0">
                <a:solidFill>
                  <a:srgbClr val="00B050"/>
                </a:solidFill>
              </a:rPr>
              <a:t> Pairs</a:t>
            </a:r>
          </a:p>
        </p:txBody>
      </p:sp>
      <p:sp>
        <p:nvSpPr>
          <p:cNvPr id="543748" name="AutoShape 4"/>
          <p:cNvSpPr>
            <a:spLocks noChangeArrowheads="1"/>
          </p:cNvSpPr>
          <p:nvPr/>
        </p:nvSpPr>
        <p:spPr bwMode="auto">
          <a:xfrm flipH="1" flipV="1">
            <a:off x="1331913" y="1447800"/>
            <a:ext cx="1079500" cy="3781425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28575" algn="ctr">
            <a:solidFill>
              <a:srgbClr val="008000"/>
            </a:solidFill>
            <a:round/>
            <a:headEnd/>
            <a:tailEnd/>
          </a:ln>
          <a:effectLst/>
        </p:spPr>
        <p:txBody>
          <a:bodyPr rot="10800000" vert="eaVert" wrap="none" lIns="0" tIns="0" rIns="0" bIns="0" anchor="ctr" anchorCtr="1"/>
          <a:lstStyle/>
          <a:p>
            <a:endParaRPr lang="en-US" sz="2400" b="1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3749" name="Line 5"/>
          <p:cNvSpPr>
            <a:spLocks noChangeShapeType="1"/>
          </p:cNvSpPr>
          <p:nvPr/>
        </p:nvSpPr>
        <p:spPr bwMode="auto">
          <a:xfrm>
            <a:off x="2411413" y="3248025"/>
            <a:ext cx="41402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543750" name="Line 6"/>
          <p:cNvSpPr>
            <a:spLocks noChangeShapeType="1"/>
          </p:cNvSpPr>
          <p:nvPr/>
        </p:nvSpPr>
        <p:spPr bwMode="auto">
          <a:xfrm>
            <a:off x="2592388" y="5408613"/>
            <a:ext cx="3779837" cy="0"/>
          </a:xfrm>
          <a:prstGeom prst="line">
            <a:avLst/>
          </a:prstGeom>
          <a:noFill/>
          <a:ln w="38100">
            <a:solidFill>
              <a:srgbClr val="CC00CC"/>
            </a:solidFill>
            <a:prstDash val="sysDot"/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543751" name="Text Box 7"/>
          <p:cNvSpPr txBox="1">
            <a:spLocks noChangeArrowheads="1"/>
          </p:cNvSpPr>
          <p:nvPr/>
        </p:nvSpPr>
        <p:spPr bwMode="auto">
          <a:xfrm>
            <a:off x="2051050" y="3062288"/>
            <a:ext cx="358775" cy="36512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en-US" sz="2400" b="1" i="1">
                <a:latin typeface="Times New Roman" pitchFamily="18" charset="0"/>
                <a:cs typeface="Times New Roman" pitchFamily="18" charset="0"/>
              </a:rPr>
              <a:t>Y</a:t>
            </a:r>
            <a:endParaRPr lang="en-US" sz="2400" b="1" i="1" baseline="-25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3752" name="Line 8"/>
          <p:cNvSpPr>
            <a:spLocks noChangeShapeType="1"/>
          </p:cNvSpPr>
          <p:nvPr/>
        </p:nvSpPr>
        <p:spPr bwMode="auto">
          <a:xfrm>
            <a:off x="971550" y="1987550"/>
            <a:ext cx="360363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543753" name="Text Box 9"/>
          <p:cNvSpPr txBox="1">
            <a:spLocks noChangeArrowheads="1"/>
          </p:cNvSpPr>
          <p:nvPr/>
        </p:nvSpPr>
        <p:spPr bwMode="auto">
          <a:xfrm>
            <a:off x="1330325" y="1766888"/>
            <a:ext cx="358775" cy="29210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r">
              <a:lnSpc>
                <a:spcPct val="100000"/>
              </a:lnSpc>
              <a:spcBef>
                <a:spcPct val="0"/>
              </a:spcBef>
            </a:pPr>
            <a:r>
              <a:rPr lang="en-US" sz="2400" b="1" i="1" baseline="-250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b="1" i="1" baseline="-25000">
                <a:latin typeface="Times New Roman" pitchFamily="18" charset="0"/>
                <a:cs typeface="Times New Roman" pitchFamily="18" charset="0"/>
              </a:rPr>
              <a:t>7</a:t>
            </a:r>
          </a:p>
          <a:p>
            <a:pPr algn="r">
              <a:lnSpc>
                <a:spcPct val="100000"/>
              </a:lnSpc>
              <a:spcBef>
                <a:spcPct val="0"/>
              </a:spcBef>
            </a:pPr>
            <a:r>
              <a:rPr lang="en-US" sz="2400" b="1" i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b="1" i="1" baseline="-25000">
                <a:latin typeface="Times New Roman" pitchFamily="18" charset="0"/>
                <a:cs typeface="Times New Roman" pitchFamily="18" charset="0"/>
              </a:rPr>
              <a:t>6</a:t>
            </a:r>
          </a:p>
          <a:p>
            <a:pPr algn="r">
              <a:lnSpc>
                <a:spcPct val="100000"/>
              </a:lnSpc>
              <a:spcBef>
                <a:spcPct val="0"/>
              </a:spcBef>
            </a:pPr>
            <a:r>
              <a:rPr lang="en-US" sz="2400" b="1" i="1" baseline="-250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b="1" i="1" baseline="-25000">
                <a:latin typeface="Times New Roman" pitchFamily="18" charset="0"/>
                <a:cs typeface="Times New Roman" pitchFamily="18" charset="0"/>
              </a:rPr>
              <a:t>5</a:t>
            </a:r>
          </a:p>
          <a:p>
            <a:pPr algn="r">
              <a:lnSpc>
                <a:spcPct val="100000"/>
              </a:lnSpc>
              <a:spcBef>
                <a:spcPct val="0"/>
              </a:spcBef>
            </a:pPr>
            <a:r>
              <a:rPr lang="en-US" sz="2400" b="1" i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b="1" i="1" baseline="-2500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en-US" sz="2400" b="1" i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b="1" i="1" baseline="-25000"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pPr algn="r">
              <a:lnSpc>
                <a:spcPct val="100000"/>
              </a:lnSpc>
              <a:spcBef>
                <a:spcPct val="0"/>
              </a:spcBef>
            </a:pPr>
            <a:r>
              <a:rPr lang="en-US" sz="2400" b="1" i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b="1" i="1" baseline="-25000"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 algn="r">
              <a:lnSpc>
                <a:spcPct val="100000"/>
              </a:lnSpc>
              <a:spcBef>
                <a:spcPct val="0"/>
              </a:spcBef>
            </a:pPr>
            <a:r>
              <a:rPr lang="en-US" sz="2400" b="1" i="1" baseline="-250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b="1" i="1" baseline="-25000">
                <a:latin typeface="Times New Roman" pitchFamily="18" charset="0"/>
                <a:cs typeface="Times New Roman" pitchFamily="18" charset="0"/>
              </a:rPr>
              <a:t>1</a:t>
            </a:r>
          </a:p>
          <a:p>
            <a:pPr algn="r">
              <a:lnSpc>
                <a:spcPct val="100000"/>
              </a:lnSpc>
              <a:spcBef>
                <a:spcPct val="0"/>
              </a:spcBef>
            </a:pPr>
            <a:r>
              <a:rPr lang="en-US" sz="2400" b="1" i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b="1" i="1" baseline="-25000"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543754" name="Line 10"/>
          <p:cNvSpPr>
            <a:spLocks noChangeShapeType="1"/>
          </p:cNvSpPr>
          <p:nvPr/>
        </p:nvSpPr>
        <p:spPr bwMode="auto">
          <a:xfrm>
            <a:off x="971550" y="2347913"/>
            <a:ext cx="360363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543755" name="Line 11"/>
          <p:cNvSpPr>
            <a:spLocks noChangeShapeType="1"/>
          </p:cNvSpPr>
          <p:nvPr/>
        </p:nvSpPr>
        <p:spPr bwMode="auto">
          <a:xfrm>
            <a:off x="971550" y="2708275"/>
            <a:ext cx="360363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543756" name="Line 12"/>
          <p:cNvSpPr>
            <a:spLocks noChangeShapeType="1"/>
          </p:cNvSpPr>
          <p:nvPr/>
        </p:nvSpPr>
        <p:spPr bwMode="auto">
          <a:xfrm>
            <a:off x="971550" y="3067050"/>
            <a:ext cx="360363" cy="1588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543757" name="Line 13"/>
          <p:cNvSpPr>
            <a:spLocks noChangeShapeType="1"/>
          </p:cNvSpPr>
          <p:nvPr/>
        </p:nvSpPr>
        <p:spPr bwMode="auto">
          <a:xfrm flipH="1">
            <a:off x="1511300" y="5229225"/>
            <a:ext cx="0" cy="720725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543758" name="Line 14"/>
          <p:cNvSpPr>
            <a:spLocks noChangeShapeType="1"/>
          </p:cNvSpPr>
          <p:nvPr/>
        </p:nvSpPr>
        <p:spPr bwMode="auto">
          <a:xfrm>
            <a:off x="971550" y="3427413"/>
            <a:ext cx="360363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543759" name="Line 15"/>
          <p:cNvSpPr>
            <a:spLocks noChangeShapeType="1"/>
          </p:cNvSpPr>
          <p:nvPr/>
        </p:nvSpPr>
        <p:spPr bwMode="auto">
          <a:xfrm flipV="1">
            <a:off x="971550" y="3786188"/>
            <a:ext cx="360363" cy="1587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543760" name="Line 16"/>
          <p:cNvSpPr>
            <a:spLocks noChangeShapeType="1"/>
          </p:cNvSpPr>
          <p:nvPr/>
        </p:nvSpPr>
        <p:spPr bwMode="auto">
          <a:xfrm flipV="1">
            <a:off x="971550" y="4144963"/>
            <a:ext cx="360363" cy="3175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543761" name="Line 17"/>
          <p:cNvSpPr>
            <a:spLocks noChangeShapeType="1"/>
          </p:cNvSpPr>
          <p:nvPr/>
        </p:nvSpPr>
        <p:spPr bwMode="auto">
          <a:xfrm flipV="1">
            <a:off x="971550" y="4503738"/>
            <a:ext cx="360363" cy="4762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543762" name="AutoShape 18"/>
          <p:cNvSpPr>
            <a:spLocks noChangeArrowheads="1"/>
          </p:cNvSpPr>
          <p:nvPr/>
        </p:nvSpPr>
        <p:spPr bwMode="auto">
          <a:xfrm flipH="1" flipV="1">
            <a:off x="6551613" y="1447800"/>
            <a:ext cx="1081087" cy="3781425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28575" algn="ctr">
            <a:solidFill>
              <a:srgbClr val="008000"/>
            </a:solidFill>
            <a:round/>
            <a:headEnd/>
            <a:tailEnd/>
          </a:ln>
          <a:effectLst/>
        </p:spPr>
        <p:txBody>
          <a:bodyPr rot="10800000" vert="eaVert" wrap="none" lIns="0" tIns="0" rIns="0" bIns="0" anchor="ctr" anchorCtr="1"/>
          <a:lstStyle/>
          <a:p>
            <a:endParaRPr lang="en-US" sz="2400" b="1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3763" name="Text Box 19"/>
          <p:cNvSpPr txBox="1">
            <a:spLocks noChangeArrowheads="1"/>
          </p:cNvSpPr>
          <p:nvPr/>
        </p:nvSpPr>
        <p:spPr bwMode="auto">
          <a:xfrm>
            <a:off x="6553200" y="3062288"/>
            <a:ext cx="358775" cy="36512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2400" b="1" i="1" baseline="-250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>
                <a:latin typeface="Times New Roman" pitchFamily="18" charset="0"/>
                <a:cs typeface="Times New Roman" pitchFamily="18" charset="0"/>
              </a:rPr>
              <a:t>I</a:t>
            </a:r>
            <a:endParaRPr lang="en-US" sz="2400" b="1" i="1" baseline="-25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3764" name="Line 20"/>
          <p:cNvSpPr>
            <a:spLocks noChangeShapeType="1"/>
          </p:cNvSpPr>
          <p:nvPr/>
        </p:nvSpPr>
        <p:spPr bwMode="auto">
          <a:xfrm>
            <a:off x="7632700" y="1987550"/>
            <a:ext cx="541338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543765" name="Text Box 21"/>
          <p:cNvSpPr txBox="1">
            <a:spLocks noChangeArrowheads="1"/>
          </p:cNvSpPr>
          <p:nvPr/>
        </p:nvSpPr>
        <p:spPr bwMode="auto">
          <a:xfrm>
            <a:off x="7221538" y="1627188"/>
            <a:ext cx="358775" cy="29210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2400" b="1" i="1" baseline="-250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400" b="1" i="1" baseline="-25000">
                <a:latin typeface="Times New Roman" pitchFamily="18" charset="0"/>
                <a:cs typeface="Times New Roman" pitchFamily="18" charset="0"/>
              </a:rPr>
              <a:t>7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2400" b="1" i="1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400" b="1" i="1" baseline="-25000">
                <a:latin typeface="Times New Roman" pitchFamily="18" charset="0"/>
                <a:cs typeface="Times New Roman" pitchFamily="18" charset="0"/>
              </a:rPr>
              <a:t>6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2400" b="1" i="1" baseline="-250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400" b="1" i="1" baseline="-25000">
                <a:latin typeface="Times New Roman" pitchFamily="18" charset="0"/>
                <a:cs typeface="Times New Roman" pitchFamily="18" charset="0"/>
              </a:rPr>
              <a:t>5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2400" b="1" i="1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400" b="1" i="1" baseline="-2500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en-US" sz="2400" b="1" i="1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400" b="1" i="1" baseline="-25000"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2400" b="1" i="1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400" b="1" i="1" baseline="-25000"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2400" b="1" i="1" baseline="-250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400" b="1" i="1" baseline="-25000">
                <a:latin typeface="Times New Roman" pitchFamily="18" charset="0"/>
                <a:cs typeface="Times New Roman" pitchFamily="18" charset="0"/>
              </a:rPr>
              <a:t>1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2400" b="1" i="1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400" b="1" i="1" baseline="-25000"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543766" name="Line 22"/>
          <p:cNvSpPr>
            <a:spLocks noChangeShapeType="1"/>
          </p:cNvSpPr>
          <p:nvPr/>
        </p:nvSpPr>
        <p:spPr bwMode="auto">
          <a:xfrm>
            <a:off x="7632700" y="2347913"/>
            <a:ext cx="53975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543767" name="Line 23"/>
          <p:cNvSpPr>
            <a:spLocks noChangeShapeType="1"/>
          </p:cNvSpPr>
          <p:nvPr/>
        </p:nvSpPr>
        <p:spPr bwMode="auto">
          <a:xfrm>
            <a:off x="7632700" y="2708275"/>
            <a:ext cx="541338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543768" name="Line 24"/>
          <p:cNvSpPr>
            <a:spLocks noChangeShapeType="1"/>
          </p:cNvSpPr>
          <p:nvPr/>
        </p:nvSpPr>
        <p:spPr bwMode="auto">
          <a:xfrm>
            <a:off x="7632700" y="3068638"/>
            <a:ext cx="541338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543769" name="Line 25"/>
          <p:cNvSpPr>
            <a:spLocks noChangeShapeType="1"/>
          </p:cNvSpPr>
          <p:nvPr/>
        </p:nvSpPr>
        <p:spPr bwMode="auto">
          <a:xfrm>
            <a:off x="7632700" y="3427413"/>
            <a:ext cx="541338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543770" name="Line 26"/>
          <p:cNvSpPr>
            <a:spLocks noChangeShapeType="1"/>
          </p:cNvSpPr>
          <p:nvPr/>
        </p:nvSpPr>
        <p:spPr bwMode="auto">
          <a:xfrm>
            <a:off x="7632700" y="3786188"/>
            <a:ext cx="541338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543771" name="Line 27"/>
          <p:cNvSpPr>
            <a:spLocks noChangeShapeType="1"/>
          </p:cNvSpPr>
          <p:nvPr/>
        </p:nvSpPr>
        <p:spPr bwMode="auto">
          <a:xfrm>
            <a:off x="7632700" y="4144963"/>
            <a:ext cx="541338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543772" name="Line 28"/>
          <p:cNvSpPr>
            <a:spLocks noChangeShapeType="1"/>
          </p:cNvSpPr>
          <p:nvPr/>
        </p:nvSpPr>
        <p:spPr bwMode="auto">
          <a:xfrm>
            <a:off x="7632700" y="4503738"/>
            <a:ext cx="541338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543773" name="Rectangle 29"/>
          <p:cNvSpPr>
            <a:spLocks noChangeArrowheads="1"/>
          </p:cNvSpPr>
          <p:nvPr/>
        </p:nvSpPr>
        <p:spPr bwMode="auto">
          <a:xfrm>
            <a:off x="1519238" y="1119188"/>
            <a:ext cx="728662" cy="328612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sz="2400" b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MUX</a:t>
            </a:r>
          </a:p>
        </p:txBody>
      </p:sp>
      <p:sp>
        <p:nvSpPr>
          <p:cNvPr id="543774" name="Rectangle 30"/>
          <p:cNvSpPr>
            <a:spLocks noChangeArrowheads="1"/>
          </p:cNvSpPr>
          <p:nvPr/>
        </p:nvSpPr>
        <p:spPr bwMode="auto">
          <a:xfrm>
            <a:off x="6553200" y="1119188"/>
            <a:ext cx="1084263" cy="328612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sz="2400" b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DeMUX</a:t>
            </a:r>
          </a:p>
        </p:txBody>
      </p:sp>
      <p:sp>
        <p:nvSpPr>
          <p:cNvPr id="543775" name="WordArt 31"/>
          <p:cNvSpPr>
            <a:spLocks noChangeArrowheads="1" noChangeShapeType="1" noTextEdit="1"/>
          </p:cNvSpPr>
          <p:nvPr/>
        </p:nvSpPr>
        <p:spPr bwMode="auto">
          <a:xfrm>
            <a:off x="488950" y="1808163"/>
            <a:ext cx="122238" cy="2651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384"/>
              </a:avLst>
            </a:prstTxWarp>
          </a:bodyPr>
          <a:lstStyle/>
          <a:p>
            <a:r>
              <a:rPr lang="en-US" sz="3600" kern="10" spc="720"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solidFill>
                  <a:schemeClr val="accent1"/>
                </a:soli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 Black"/>
              </a:rPr>
              <a:t>7</a:t>
            </a:r>
          </a:p>
        </p:txBody>
      </p:sp>
      <p:pic>
        <p:nvPicPr>
          <p:cNvPr id="543776" name="Picture 32" descr="MCj0240223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2163" y="1808163"/>
            <a:ext cx="219075" cy="358775"/>
          </a:xfrm>
          <a:prstGeom prst="rect">
            <a:avLst/>
          </a:prstGeom>
          <a:noFill/>
        </p:spPr>
      </p:pic>
      <p:pic>
        <p:nvPicPr>
          <p:cNvPr id="543777" name="Picture 33" descr="MCj0240223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2163" y="2166938"/>
            <a:ext cx="219075" cy="358775"/>
          </a:xfrm>
          <a:prstGeom prst="rect">
            <a:avLst/>
          </a:prstGeom>
          <a:noFill/>
        </p:spPr>
      </p:pic>
      <p:pic>
        <p:nvPicPr>
          <p:cNvPr id="543778" name="Picture 34" descr="MCj0240223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2163" y="2528888"/>
            <a:ext cx="219075" cy="358775"/>
          </a:xfrm>
          <a:prstGeom prst="rect">
            <a:avLst/>
          </a:prstGeom>
          <a:noFill/>
        </p:spPr>
      </p:pic>
      <p:pic>
        <p:nvPicPr>
          <p:cNvPr id="543779" name="Picture 35" descr="MCj0240223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2163" y="2887663"/>
            <a:ext cx="219075" cy="358775"/>
          </a:xfrm>
          <a:prstGeom prst="rect">
            <a:avLst/>
          </a:prstGeom>
          <a:noFill/>
        </p:spPr>
      </p:pic>
      <p:pic>
        <p:nvPicPr>
          <p:cNvPr id="543780" name="Picture 36" descr="MCj0240223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2163" y="3248025"/>
            <a:ext cx="219075" cy="358775"/>
          </a:xfrm>
          <a:prstGeom prst="rect">
            <a:avLst/>
          </a:prstGeom>
          <a:noFill/>
        </p:spPr>
      </p:pic>
      <p:pic>
        <p:nvPicPr>
          <p:cNvPr id="543781" name="Picture 37" descr="MCj0240223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2163" y="3608388"/>
            <a:ext cx="219075" cy="358775"/>
          </a:xfrm>
          <a:prstGeom prst="rect">
            <a:avLst/>
          </a:prstGeom>
          <a:noFill/>
        </p:spPr>
      </p:pic>
      <p:pic>
        <p:nvPicPr>
          <p:cNvPr id="543782" name="Picture 38" descr="MCj0240223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2163" y="3967163"/>
            <a:ext cx="219075" cy="358775"/>
          </a:xfrm>
          <a:prstGeom prst="rect">
            <a:avLst/>
          </a:prstGeom>
          <a:noFill/>
        </p:spPr>
      </p:pic>
      <p:pic>
        <p:nvPicPr>
          <p:cNvPr id="543783" name="Picture 39" descr="MCj0240223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2163" y="4327525"/>
            <a:ext cx="219075" cy="358775"/>
          </a:xfrm>
          <a:prstGeom prst="rect">
            <a:avLst/>
          </a:prstGeom>
          <a:noFill/>
        </p:spPr>
      </p:pic>
      <p:sp>
        <p:nvSpPr>
          <p:cNvPr id="543784" name="WordArt 40"/>
          <p:cNvSpPr>
            <a:spLocks noChangeArrowheads="1" noChangeShapeType="1" noTextEdit="1"/>
          </p:cNvSpPr>
          <p:nvPr/>
        </p:nvSpPr>
        <p:spPr bwMode="auto">
          <a:xfrm>
            <a:off x="488950" y="2166938"/>
            <a:ext cx="122238" cy="2651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384"/>
              </a:avLst>
            </a:prstTxWarp>
          </a:bodyPr>
          <a:lstStyle/>
          <a:p>
            <a:r>
              <a:rPr lang="en-US" sz="3600" kern="10" spc="720"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solidFill>
                  <a:schemeClr val="accent1"/>
                </a:soli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 Black"/>
              </a:rPr>
              <a:t>6</a:t>
            </a:r>
          </a:p>
        </p:txBody>
      </p:sp>
      <p:sp>
        <p:nvSpPr>
          <p:cNvPr id="543785" name="WordArt 41"/>
          <p:cNvSpPr>
            <a:spLocks noChangeArrowheads="1" noChangeShapeType="1" noTextEdit="1"/>
          </p:cNvSpPr>
          <p:nvPr/>
        </p:nvSpPr>
        <p:spPr bwMode="auto">
          <a:xfrm>
            <a:off x="488950" y="2527300"/>
            <a:ext cx="122238" cy="2651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384"/>
              </a:avLst>
            </a:prstTxWarp>
          </a:bodyPr>
          <a:lstStyle/>
          <a:p>
            <a:r>
              <a:rPr lang="en-US" sz="3600" kern="10" spc="720"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solidFill>
                  <a:schemeClr val="accent1"/>
                </a:soli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 Black"/>
              </a:rPr>
              <a:t>5</a:t>
            </a:r>
          </a:p>
        </p:txBody>
      </p:sp>
      <p:sp>
        <p:nvSpPr>
          <p:cNvPr id="543786" name="WordArt 42"/>
          <p:cNvSpPr>
            <a:spLocks noChangeArrowheads="1" noChangeShapeType="1" noTextEdit="1"/>
          </p:cNvSpPr>
          <p:nvPr/>
        </p:nvSpPr>
        <p:spPr bwMode="auto">
          <a:xfrm>
            <a:off x="488950" y="2887663"/>
            <a:ext cx="122238" cy="2651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384"/>
              </a:avLst>
            </a:prstTxWarp>
          </a:bodyPr>
          <a:lstStyle/>
          <a:p>
            <a:r>
              <a:rPr lang="en-US" sz="3600" kern="10" spc="720"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solidFill>
                  <a:schemeClr val="accent1"/>
                </a:soli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 Black"/>
              </a:rPr>
              <a:t>4</a:t>
            </a:r>
          </a:p>
        </p:txBody>
      </p:sp>
      <p:sp>
        <p:nvSpPr>
          <p:cNvPr id="543787" name="WordArt 43"/>
          <p:cNvSpPr>
            <a:spLocks noChangeArrowheads="1" noChangeShapeType="1" noTextEdit="1"/>
          </p:cNvSpPr>
          <p:nvPr/>
        </p:nvSpPr>
        <p:spPr bwMode="auto">
          <a:xfrm>
            <a:off x="488950" y="3248025"/>
            <a:ext cx="122238" cy="2651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384"/>
              </a:avLst>
            </a:prstTxWarp>
          </a:bodyPr>
          <a:lstStyle/>
          <a:p>
            <a:r>
              <a:rPr lang="en-US" sz="3600" kern="10" spc="720"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solidFill>
                  <a:schemeClr val="accent1"/>
                </a:soli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 Black"/>
              </a:rPr>
              <a:t>3</a:t>
            </a:r>
          </a:p>
        </p:txBody>
      </p:sp>
      <p:sp>
        <p:nvSpPr>
          <p:cNvPr id="543788" name="WordArt 44"/>
          <p:cNvSpPr>
            <a:spLocks noChangeArrowheads="1" noChangeShapeType="1" noTextEdit="1"/>
          </p:cNvSpPr>
          <p:nvPr/>
        </p:nvSpPr>
        <p:spPr bwMode="auto">
          <a:xfrm>
            <a:off x="488950" y="3608388"/>
            <a:ext cx="122238" cy="2651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384"/>
              </a:avLst>
            </a:prstTxWarp>
          </a:bodyPr>
          <a:lstStyle/>
          <a:p>
            <a:r>
              <a:rPr lang="en-US" sz="3600" kern="10" spc="720"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solidFill>
                  <a:schemeClr val="accent1"/>
                </a:soli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 Black"/>
              </a:rPr>
              <a:t>2</a:t>
            </a:r>
          </a:p>
        </p:txBody>
      </p:sp>
      <p:sp>
        <p:nvSpPr>
          <p:cNvPr id="543789" name="WordArt 45"/>
          <p:cNvSpPr>
            <a:spLocks noChangeArrowheads="1" noChangeShapeType="1" noTextEdit="1"/>
          </p:cNvSpPr>
          <p:nvPr/>
        </p:nvSpPr>
        <p:spPr bwMode="auto">
          <a:xfrm>
            <a:off x="488950" y="3968750"/>
            <a:ext cx="122238" cy="2651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384"/>
              </a:avLst>
            </a:prstTxWarp>
          </a:bodyPr>
          <a:lstStyle/>
          <a:p>
            <a:r>
              <a:rPr lang="en-US" sz="3600" kern="10" spc="720"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solidFill>
                  <a:schemeClr val="accent1"/>
                </a:soli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 Black"/>
              </a:rPr>
              <a:t>1</a:t>
            </a:r>
          </a:p>
        </p:txBody>
      </p:sp>
      <p:sp>
        <p:nvSpPr>
          <p:cNvPr id="543790" name="WordArt 46"/>
          <p:cNvSpPr>
            <a:spLocks noChangeArrowheads="1" noChangeShapeType="1" noTextEdit="1"/>
          </p:cNvSpPr>
          <p:nvPr/>
        </p:nvSpPr>
        <p:spPr bwMode="auto">
          <a:xfrm>
            <a:off x="488950" y="4329113"/>
            <a:ext cx="122238" cy="2651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384"/>
              </a:avLst>
            </a:prstTxWarp>
          </a:bodyPr>
          <a:lstStyle/>
          <a:p>
            <a:r>
              <a:rPr lang="en-US" sz="3600" kern="10" spc="720"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solidFill>
                  <a:schemeClr val="accent1"/>
                </a:soli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 Black"/>
              </a:rPr>
              <a:t>0</a:t>
            </a:r>
          </a:p>
        </p:txBody>
      </p:sp>
      <p:grpSp>
        <p:nvGrpSpPr>
          <p:cNvPr id="2" name="Group 47"/>
          <p:cNvGrpSpPr>
            <a:grpSpLocks/>
          </p:cNvGrpSpPr>
          <p:nvPr/>
        </p:nvGrpSpPr>
        <p:grpSpPr bwMode="auto">
          <a:xfrm>
            <a:off x="7993063" y="1674813"/>
            <a:ext cx="358775" cy="312737"/>
            <a:chOff x="2414" y="2954"/>
            <a:chExt cx="920" cy="907"/>
          </a:xfrm>
        </p:grpSpPr>
        <p:sp>
          <p:nvSpPr>
            <p:cNvPr id="543792" name="Litebulb"/>
            <p:cNvSpPr>
              <a:spLocks noChangeAspect="1" noEditPoints="1" noChangeArrowheads="1"/>
            </p:cNvSpPr>
            <p:nvPr/>
          </p:nvSpPr>
          <p:spPr bwMode="auto">
            <a:xfrm>
              <a:off x="2653" y="3485"/>
              <a:ext cx="275" cy="376"/>
            </a:xfrm>
            <a:custGeom>
              <a:avLst/>
              <a:gdLst>
                <a:gd name="T0" fmla="*/ 10800 w 21600"/>
                <a:gd name="T1" fmla="*/ 0 h 21600"/>
                <a:gd name="T2" fmla="*/ 21600 w 21600"/>
                <a:gd name="T3" fmla="*/ 7782 h 21600"/>
                <a:gd name="T4" fmla="*/ 0 w 21600"/>
                <a:gd name="T5" fmla="*/ 7782 h 21600"/>
                <a:gd name="T6" fmla="*/ 10800 w 21600"/>
                <a:gd name="T7" fmla="*/ 21600 h 21600"/>
                <a:gd name="T8" fmla="*/ 3556 w 21600"/>
                <a:gd name="T9" fmla="*/ 2188 h 21600"/>
                <a:gd name="T10" fmla="*/ 18277 w 21600"/>
                <a:gd name="T11" fmla="*/ 9282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0825" y="21723"/>
                  </a:moveTo>
                  <a:lnTo>
                    <a:pt x="11215" y="21723"/>
                  </a:lnTo>
                  <a:lnTo>
                    <a:pt x="11552" y="21688"/>
                  </a:lnTo>
                  <a:lnTo>
                    <a:pt x="11916" y="21617"/>
                  </a:lnTo>
                  <a:lnTo>
                    <a:pt x="12253" y="21547"/>
                  </a:lnTo>
                  <a:lnTo>
                    <a:pt x="12617" y="21441"/>
                  </a:lnTo>
                  <a:lnTo>
                    <a:pt x="12902" y="21317"/>
                  </a:lnTo>
                  <a:lnTo>
                    <a:pt x="13162" y="21176"/>
                  </a:lnTo>
                  <a:lnTo>
                    <a:pt x="13396" y="21000"/>
                  </a:lnTo>
                  <a:lnTo>
                    <a:pt x="13655" y="20841"/>
                  </a:lnTo>
                  <a:lnTo>
                    <a:pt x="13863" y="20629"/>
                  </a:lnTo>
                  <a:lnTo>
                    <a:pt x="14045" y="20435"/>
                  </a:lnTo>
                  <a:lnTo>
                    <a:pt x="14200" y="20223"/>
                  </a:lnTo>
                  <a:lnTo>
                    <a:pt x="14356" y="19994"/>
                  </a:lnTo>
                  <a:lnTo>
                    <a:pt x="14460" y="19747"/>
                  </a:lnTo>
                  <a:lnTo>
                    <a:pt x="14512" y="19482"/>
                  </a:lnTo>
                  <a:lnTo>
                    <a:pt x="14512" y="19235"/>
                  </a:lnTo>
                  <a:lnTo>
                    <a:pt x="14512" y="19147"/>
                  </a:lnTo>
                  <a:lnTo>
                    <a:pt x="14512" y="18900"/>
                  </a:lnTo>
                  <a:lnTo>
                    <a:pt x="14512" y="18529"/>
                  </a:lnTo>
                  <a:lnTo>
                    <a:pt x="14512" y="18052"/>
                  </a:lnTo>
                  <a:lnTo>
                    <a:pt x="14512" y="17505"/>
                  </a:lnTo>
                  <a:lnTo>
                    <a:pt x="14512" y="16976"/>
                  </a:lnTo>
                  <a:lnTo>
                    <a:pt x="14512" y="16464"/>
                  </a:lnTo>
                  <a:lnTo>
                    <a:pt x="14512" y="15952"/>
                  </a:lnTo>
                  <a:lnTo>
                    <a:pt x="14512" y="15758"/>
                  </a:lnTo>
                  <a:lnTo>
                    <a:pt x="14616" y="15547"/>
                  </a:lnTo>
                  <a:lnTo>
                    <a:pt x="14694" y="15352"/>
                  </a:lnTo>
                  <a:lnTo>
                    <a:pt x="14798" y="15141"/>
                  </a:lnTo>
                  <a:lnTo>
                    <a:pt x="15161" y="14735"/>
                  </a:lnTo>
                  <a:lnTo>
                    <a:pt x="15602" y="14329"/>
                  </a:lnTo>
                  <a:lnTo>
                    <a:pt x="16745" y="13552"/>
                  </a:lnTo>
                  <a:lnTo>
                    <a:pt x="18043" y="12670"/>
                  </a:lnTo>
                  <a:lnTo>
                    <a:pt x="18744" y="12194"/>
                  </a:lnTo>
                  <a:lnTo>
                    <a:pt x="19341" y="11647"/>
                  </a:lnTo>
                  <a:lnTo>
                    <a:pt x="19938" y="11099"/>
                  </a:lnTo>
                  <a:lnTo>
                    <a:pt x="20483" y="10464"/>
                  </a:lnTo>
                  <a:lnTo>
                    <a:pt x="20743" y="10164"/>
                  </a:lnTo>
                  <a:lnTo>
                    <a:pt x="20950" y="9794"/>
                  </a:lnTo>
                  <a:lnTo>
                    <a:pt x="21132" y="9441"/>
                  </a:lnTo>
                  <a:lnTo>
                    <a:pt x="21288" y="9035"/>
                  </a:lnTo>
                  <a:lnTo>
                    <a:pt x="21444" y="8664"/>
                  </a:lnTo>
                  <a:lnTo>
                    <a:pt x="21548" y="8223"/>
                  </a:lnTo>
                  <a:lnTo>
                    <a:pt x="21600" y="7782"/>
                  </a:lnTo>
                  <a:lnTo>
                    <a:pt x="21600" y="7341"/>
                  </a:lnTo>
                  <a:lnTo>
                    <a:pt x="21600" y="6935"/>
                  </a:lnTo>
                  <a:lnTo>
                    <a:pt x="21548" y="6564"/>
                  </a:lnTo>
                  <a:lnTo>
                    <a:pt x="21496" y="6229"/>
                  </a:lnTo>
                  <a:lnTo>
                    <a:pt x="21392" y="5858"/>
                  </a:lnTo>
                  <a:lnTo>
                    <a:pt x="21288" y="5523"/>
                  </a:lnTo>
                  <a:lnTo>
                    <a:pt x="21132" y="5135"/>
                  </a:lnTo>
                  <a:lnTo>
                    <a:pt x="20950" y="4800"/>
                  </a:lnTo>
                  <a:lnTo>
                    <a:pt x="20743" y="4464"/>
                  </a:lnTo>
                  <a:lnTo>
                    <a:pt x="20535" y="4164"/>
                  </a:lnTo>
                  <a:lnTo>
                    <a:pt x="20301" y="3847"/>
                  </a:lnTo>
                  <a:lnTo>
                    <a:pt x="20042" y="3547"/>
                  </a:lnTo>
                  <a:lnTo>
                    <a:pt x="19782" y="3247"/>
                  </a:lnTo>
                  <a:lnTo>
                    <a:pt x="19133" y="2664"/>
                  </a:lnTo>
                  <a:lnTo>
                    <a:pt x="18458" y="2152"/>
                  </a:lnTo>
                  <a:lnTo>
                    <a:pt x="17705" y="1694"/>
                  </a:lnTo>
                  <a:lnTo>
                    <a:pt x="16849" y="1252"/>
                  </a:lnTo>
                  <a:lnTo>
                    <a:pt x="16407" y="1076"/>
                  </a:lnTo>
                  <a:lnTo>
                    <a:pt x="15940" y="900"/>
                  </a:lnTo>
                  <a:lnTo>
                    <a:pt x="15499" y="741"/>
                  </a:lnTo>
                  <a:lnTo>
                    <a:pt x="15057" y="600"/>
                  </a:lnTo>
                  <a:lnTo>
                    <a:pt x="14564" y="458"/>
                  </a:lnTo>
                  <a:lnTo>
                    <a:pt x="14045" y="335"/>
                  </a:lnTo>
                  <a:lnTo>
                    <a:pt x="13500" y="229"/>
                  </a:lnTo>
                  <a:lnTo>
                    <a:pt x="13006" y="158"/>
                  </a:lnTo>
                  <a:lnTo>
                    <a:pt x="12461" y="88"/>
                  </a:lnTo>
                  <a:lnTo>
                    <a:pt x="11968" y="52"/>
                  </a:lnTo>
                  <a:lnTo>
                    <a:pt x="11423" y="17"/>
                  </a:lnTo>
                  <a:lnTo>
                    <a:pt x="10825" y="17"/>
                  </a:lnTo>
                  <a:lnTo>
                    <a:pt x="10254" y="17"/>
                  </a:lnTo>
                  <a:lnTo>
                    <a:pt x="9709" y="52"/>
                  </a:lnTo>
                  <a:lnTo>
                    <a:pt x="9216" y="88"/>
                  </a:lnTo>
                  <a:lnTo>
                    <a:pt x="8671" y="158"/>
                  </a:lnTo>
                  <a:lnTo>
                    <a:pt x="8177" y="229"/>
                  </a:lnTo>
                  <a:lnTo>
                    <a:pt x="7632" y="335"/>
                  </a:lnTo>
                  <a:lnTo>
                    <a:pt x="7113" y="458"/>
                  </a:lnTo>
                  <a:lnTo>
                    <a:pt x="6620" y="600"/>
                  </a:lnTo>
                  <a:lnTo>
                    <a:pt x="6178" y="741"/>
                  </a:lnTo>
                  <a:lnTo>
                    <a:pt x="5737" y="900"/>
                  </a:lnTo>
                  <a:lnTo>
                    <a:pt x="5270" y="1076"/>
                  </a:lnTo>
                  <a:lnTo>
                    <a:pt x="4828" y="1252"/>
                  </a:lnTo>
                  <a:lnTo>
                    <a:pt x="3972" y="1694"/>
                  </a:lnTo>
                  <a:lnTo>
                    <a:pt x="3219" y="2152"/>
                  </a:lnTo>
                  <a:lnTo>
                    <a:pt x="2544" y="2664"/>
                  </a:lnTo>
                  <a:lnTo>
                    <a:pt x="1895" y="3247"/>
                  </a:lnTo>
                  <a:lnTo>
                    <a:pt x="1635" y="3547"/>
                  </a:lnTo>
                  <a:lnTo>
                    <a:pt x="1375" y="3847"/>
                  </a:lnTo>
                  <a:lnTo>
                    <a:pt x="1142" y="4164"/>
                  </a:lnTo>
                  <a:lnTo>
                    <a:pt x="934" y="4464"/>
                  </a:lnTo>
                  <a:lnTo>
                    <a:pt x="726" y="4800"/>
                  </a:lnTo>
                  <a:lnTo>
                    <a:pt x="545" y="5135"/>
                  </a:lnTo>
                  <a:lnTo>
                    <a:pt x="389" y="5523"/>
                  </a:lnTo>
                  <a:lnTo>
                    <a:pt x="285" y="5858"/>
                  </a:lnTo>
                  <a:lnTo>
                    <a:pt x="181" y="6229"/>
                  </a:lnTo>
                  <a:lnTo>
                    <a:pt x="129" y="6564"/>
                  </a:lnTo>
                  <a:lnTo>
                    <a:pt x="77" y="6935"/>
                  </a:lnTo>
                  <a:lnTo>
                    <a:pt x="77" y="7341"/>
                  </a:lnTo>
                  <a:lnTo>
                    <a:pt x="77" y="7782"/>
                  </a:lnTo>
                  <a:lnTo>
                    <a:pt x="129" y="8223"/>
                  </a:lnTo>
                  <a:lnTo>
                    <a:pt x="233" y="8664"/>
                  </a:lnTo>
                  <a:lnTo>
                    <a:pt x="389" y="9035"/>
                  </a:lnTo>
                  <a:lnTo>
                    <a:pt x="545" y="9441"/>
                  </a:lnTo>
                  <a:lnTo>
                    <a:pt x="726" y="9794"/>
                  </a:lnTo>
                  <a:lnTo>
                    <a:pt x="934" y="10164"/>
                  </a:lnTo>
                  <a:lnTo>
                    <a:pt x="1194" y="10464"/>
                  </a:lnTo>
                  <a:lnTo>
                    <a:pt x="1739" y="11099"/>
                  </a:lnTo>
                  <a:lnTo>
                    <a:pt x="2336" y="11647"/>
                  </a:lnTo>
                  <a:lnTo>
                    <a:pt x="2933" y="12194"/>
                  </a:lnTo>
                  <a:lnTo>
                    <a:pt x="3634" y="12670"/>
                  </a:lnTo>
                  <a:lnTo>
                    <a:pt x="4932" y="13552"/>
                  </a:lnTo>
                  <a:lnTo>
                    <a:pt x="6075" y="14329"/>
                  </a:lnTo>
                  <a:lnTo>
                    <a:pt x="6516" y="14735"/>
                  </a:lnTo>
                  <a:lnTo>
                    <a:pt x="6879" y="15141"/>
                  </a:lnTo>
                  <a:lnTo>
                    <a:pt x="6983" y="15352"/>
                  </a:lnTo>
                  <a:lnTo>
                    <a:pt x="7061" y="15547"/>
                  </a:lnTo>
                  <a:lnTo>
                    <a:pt x="7165" y="15758"/>
                  </a:lnTo>
                  <a:lnTo>
                    <a:pt x="7165" y="15952"/>
                  </a:lnTo>
                  <a:lnTo>
                    <a:pt x="7165" y="16464"/>
                  </a:lnTo>
                  <a:lnTo>
                    <a:pt x="7165" y="16976"/>
                  </a:lnTo>
                  <a:lnTo>
                    <a:pt x="7165" y="17505"/>
                  </a:lnTo>
                  <a:lnTo>
                    <a:pt x="7165" y="18052"/>
                  </a:lnTo>
                  <a:lnTo>
                    <a:pt x="7165" y="18529"/>
                  </a:lnTo>
                  <a:lnTo>
                    <a:pt x="7165" y="18900"/>
                  </a:lnTo>
                  <a:lnTo>
                    <a:pt x="7165" y="19147"/>
                  </a:lnTo>
                  <a:lnTo>
                    <a:pt x="7165" y="19235"/>
                  </a:lnTo>
                  <a:lnTo>
                    <a:pt x="7165" y="19482"/>
                  </a:lnTo>
                  <a:lnTo>
                    <a:pt x="7217" y="19747"/>
                  </a:lnTo>
                  <a:lnTo>
                    <a:pt x="7321" y="19994"/>
                  </a:lnTo>
                  <a:lnTo>
                    <a:pt x="7476" y="20223"/>
                  </a:lnTo>
                  <a:lnTo>
                    <a:pt x="7632" y="20435"/>
                  </a:lnTo>
                  <a:lnTo>
                    <a:pt x="7814" y="20629"/>
                  </a:lnTo>
                  <a:lnTo>
                    <a:pt x="8022" y="20841"/>
                  </a:lnTo>
                  <a:lnTo>
                    <a:pt x="8281" y="21000"/>
                  </a:lnTo>
                  <a:lnTo>
                    <a:pt x="8515" y="21176"/>
                  </a:lnTo>
                  <a:lnTo>
                    <a:pt x="8775" y="21317"/>
                  </a:lnTo>
                  <a:lnTo>
                    <a:pt x="9060" y="21441"/>
                  </a:lnTo>
                  <a:lnTo>
                    <a:pt x="9424" y="21547"/>
                  </a:lnTo>
                  <a:lnTo>
                    <a:pt x="9761" y="21617"/>
                  </a:lnTo>
                  <a:lnTo>
                    <a:pt x="10125" y="21688"/>
                  </a:lnTo>
                  <a:lnTo>
                    <a:pt x="10462" y="21723"/>
                  </a:lnTo>
                  <a:lnTo>
                    <a:pt x="10825" y="21723"/>
                  </a:lnTo>
                  <a:close/>
                </a:path>
                <a:path w="21600" h="21600" extrusionOk="0">
                  <a:moveTo>
                    <a:pt x="9242" y="14417"/>
                  </a:moveTo>
                  <a:lnTo>
                    <a:pt x="8541" y="12035"/>
                  </a:lnTo>
                  <a:lnTo>
                    <a:pt x="7295" y="10129"/>
                  </a:lnTo>
                  <a:lnTo>
                    <a:pt x="6905" y="9652"/>
                  </a:lnTo>
                  <a:lnTo>
                    <a:pt x="8541" y="10182"/>
                  </a:lnTo>
                  <a:lnTo>
                    <a:pt x="9787" y="9547"/>
                  </a:lnTo>
                  <a:lnTo>
                    <a:pt x="11189" y="10129"/>
                  </a:lnTo>
                  <a:lnTo>
                    <a:pt x="12279" y="9547"/>
                  </a:lnTo>
                  <a:lnTo>
                    <a:pt x="13370" y="10076"/>
                  </a:lnTo>
                  <a:lnTo>
                    <a:pt x="14850" y="9652"/>
                  </a:lnTo>
                  <a:lnTo>
                    <a:pt x="12902" y="12247"/>
                  </a:lnTo>
                  <a:lnTo>
                    <a:pt x="12357" y="14417"/>
                  </a:lnTo>
                  <a:moveTo>
                    <a:pt x="7191" y="15952"/>
                  </a:moveTo>
                  <a:lnTo>
                    <a:pt x="14512" y="15952"/>
                  </a:lnTo>
                  <a:lnTo>
                    <a:pt x="14512" y="17064"/>
                  </a:lnTo>
                  <a:lnTo>
                    <a:pt x="7191" y="17047"/>
                  </a:lnTo>
                  <a:lnTo>
                    <a:pt x="7191" y="18123"/>
                  </a:lnTo>
                  <a:lnTo>
                    <a:pt x="14512" y="18158"/>
                  </a:lnTo>
                  <a:lnTo>
                    <a:pt x="14538" y="19182"/>
                  </a:lnTo>
                  <a:lnTo>
                    <a:pt x="7217" y="19182"/>
                  </a:lnTo>
                </a:path>
              </a:pathLst>
            </a:custGeom>
            <a:solidFill>
              <a:srgbClr val="FFFFCC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3793" name="AutoShape 49"/>
            <p:cNvSpPr>
              <a:spLocks noChangeArrowheads="1"/>
            </p:cNvSpPr>
            <p:nvPr/>
          </p:nvSpPr>
          <p:spPr bwMode="auto">
            <a:xfrm>
              <a:off x="2427" y="2954"/>
              <a:ext cx="907" cy="567"/>
            </a:xfrm>
            <a:prstGeom prst="parallelogram">
              <a:avLst>
                <a:gd name="adj" fmla="val 65274"/>
              </a:avLst>
            </a:prstGeom>
            <a:solidFill>
              <a:schemeClr val="tx1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>
              <a:spAutoFit/>
            </a:bodyPr>
            <a:lstStyle/>
            <a:p>
              <a:endParaRPr lang="en-US"/>
            </a:p>
          </p:txBody>
        </p:sp>
        <p:sp>
          <p:nvSpPr>
            <p:cNvPr id="543794" name="Line 50"/>
            <p:cNvSpPr>
              <a:spLocks noChangeShapeType="1"/>
            </p:cNvSpPr>
            <p:nvPr/>
          </p:nvSpPr>
          <p:spPr bwMode="auto">
            <a:xfrm>
              <a:off x="2965" y="3521"/>
              <a:ext cx="0" cy="3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543795" name="Line 51"/>
            <p:cNvSpPr>
              <a:spLocks noChangeShapeType="1"/>
            </p:cNvSpPr>
            <p:nvPr/>
          </p:nvSpPr>
          <p:spPr bwMode="auto">
            <a:xfrm flipH="1">
              <a:off x="2965" y="3294"/>
              <a:ext cx="369" cy="5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543796" name="AutoShape 52"/>
            <p:cNvSpPr>
              <a:spLocks noChangeArrowheads="1"/>
            </p:cNvSpPr>
            <p:nvPr/>
          </p:nvSpPr>
          <p:spPr bwMode="auto">
            <a:xfrm rot="5400000">
              <a:off x="2357" y="3578"/>
              <a:ext cx="340" cy="226"/>
            </a:xfrm>
            <a:prstGeom prst="rtTriangle">
              <a:avLst/>
            </a:prstGeom>
            <a:solidFill>
              <a:srgbClr val="5F5F5F"/>
            </a:solidFill>
            <a:ln w="28575" algn="ctr">
              <a:noFill/>
              <a:miter lim="800000"/>
              <a:headEnd/>
              <a:tailEnd/>
            </a:ln>
            <a:effectLst/>
          </p:spPr>
          <p:txBody>
            <a:bodyPr lIns="0" tIns="0" rIns="0" bIns="0" anchor="ctr">
              <a:spAutoFit/>
            </a:bodyPr>
            <a:lstStyle/>
            <a:p>
              <a:endParaRPr lang="en-US"/>
            </a:p>
          </p:txBody>
        </p:sp>
        <p:sp>
          <p:nvSpPr>
            <p:cNvPr id="543797" name="WordArt 53"/>
            <p:cNvSpPr>
              <a:spLocks noChangeArrowheads="1" noChangeShapeType="1" noTextEdit="1"/>
            </p:cNvSpPr>
            <p:nvPr/>
          </p:nvSpPr>
          <p:spPr bwMode="auto">
            <a:xfrm>
              <a:off x="2642" y="3015"/>
              <a:ext cx="460" cy="40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31958"/>
                </a:avLst>
              </a:prstTxWarp>
            </a:bodyPr>
            <a:lstStyle/>
            <a:p>
              <a:r>
                <a:rPr lang="en-US" sz="3600" i="1" kern="10" spc="720"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solidFill>
                    <a:schemeClr val="accent1"/>
                  </a:solidFill>
                  <a:effectLst>
                    <a:outerShdw dist="45791" dir="3378596" algn="ctr" rotWithShape="0">
                      <a:srgbClr val="4D4D4D">
                        <a:alpha val="80000"/>
                      </a:srgbClr>
                    </a:outerShdw>
                  </a:effectLst>
                  <a:latin typeface="Arial Black"/>
                </a:rPr>
                <a:t>7</a:t>
              </a:r>
            </a:p>
          </p:txBody>
        </p:sp>
        <p:sp>
          <p:nvSpPr>
            <p:cNvPr id="543798" name="Line 54"/>
            <p:cNvSpPr>
              <a:spLocks noChangeShapeType="1"/>
            </p:cNvSpPr>
            <p:nvPr/>
          </p:nvSpPr>
          <p:spPr bwMode="auto">
            <a:xfrm>
              <a:off x="3334" y="2954"/>
              <a:ext cx="0" cy="3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</p:grpSp>
      <p:grpSp>
        <p:nvGrpSpPr>
          <p:cNvPr id="3" name="Group 55"/>
          <p:cNvGrpSpPr>
            <a:grpSpLocks/>
          </p:cNvGrpSpPr>
          <p:nvPr/>
        </p:nvGrpSpPr>
        <p:grpSpPr bwMode="auto">
          <a:xfrm>
            <a:off x="7993063" y="2035175"/>
            <a:ext cx="358775" cy="312738"/>
            <a:chOff x="2414" y="2954"/>
            <a:chExt cx="920" cy="907"/>
          </a:xfrm>
        </p:grpSpPr>
        <p:sp>
          <p:nvSpPr>
            <p:cNvPr id="543800" name="Litebulb"/>
            <p:cNvSpPr>
              <a:spLocks noChangeAspect="1" noEditPoints="1" noChangeArrowheads="1"/>
            </p:cNvSpPr>
            <p:nvPr/>
          </p:nvSpPr>
          <p:spPr bwMode="auto">
            <a:xfrm>
              <a:off x="2653" y="3485"/>
              <a:ext cx="275" cy="376"/>
            </a:xfrm>
            <a:custGeom>
              <a:avLst/>
              <a:gdLst>
                <a:gd name="T0" fmla="*/ 10800 w 21600"/>
                <a:gd name="T1" fmla="*/ 0 h 21600"/>
                <a:gd name="T2" fmla="*/ 21600 w 21600"/>
                <a:gd name="T3" fmla="*/ 7782 h 21600"/>
                <a:gd name="T4" fmla="*/ 0 w 21600"/>
                <a:gd name="T5" fmla="*/ 7782 h 21600"/>
                <a:gd name="T6" fmla="*/ 10800 w 21600"/>
                <a:gd name="T7" fmla="*/ 21600 h 21600"/>
                <a:gd name="T8" fmla="*/ 3556 w 21600"/>
                <a:gd name="T9" fmla="*/ 2188 h 21600"/>
                <a:gd name="T10" fmla="*/ 18277 w 21600"/>
                <a:gd name="T11" fmla="*/ 9282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0825" y="21723"/>
                  </a:moveTo>
                  <a:lnTo>
                    <a:pt x="11215" y="21723"/>
                  </a:lnTo>
                  <a:lnTo>
                    <a:pt x="11552" y="21688"/>
                  </a:lnTo>
                  <a:lnTo>
                    <a:pt x="11916" y="21617"/>
                  </a:lnTo>
                  <a:lnTo>
                    <a:pt x="12253" y="21547"/>
                  </a:lnTo>
                  <a:lnTo>
                    <a:pt x="12617" y="21441"/>
                  </a:lnTo>
                  <a:lnTo>
                    <a:pt x="12902" y="21317"/>
                  </a:lnTo>
                  <a:lnTo>
                    <a:pt x="13162" y="21176"/>
                  </a:lnTo>
                  <a:lnTo>
                    <a:pt x="13396" y="21000"/>
                  </a:lnTo>
                  <a:lnTo>
                    <a:pt x="13655" y="20841"/>
                  </a:lnTo>
                  <a:lnTo>
                    <a:pt x="13863" y="20629"/>
                  </a:lnTo>
                  <a:lnTo>
                    <a:pt x="14045" y="20435"/>
                  </a:lnTo>
                  <a:lnTo>
                    <a:pt x="14200" y="20223"/>
                  </a:lnTo>
                  <a:lnTo>
                    <a:pt x="14356" y="19994"/>
                  </a:lnTo>
                  <a:lnTo>
                    <a:pt x="14460" y="19747"/>
                  </a:lnTo>
                  <a:lnTo>
                    <a:pt x="14512" y="19482"/>
                  </a:lnTo>
                  <a:lnTo>
                    <a:pt x="14512" y="19235"/>
                  </a:lnTo>
                  <a:lnTo>
                    <a:pt x="14512" y="19147"/>
                  </a:lnTo>
                  <a:lnTo>
                    <a:pt x="14512" y="18900"/>
                  </a:lnTo>
                  <a:lnTo>
                    <a:pt x="14512" y="18529"/>
                  </a:lnTo>
                  <a:lnTo>
                    <a:pt x="14512" y="18052"/>
                  </a:lnTo>
                  <a:lnTo>
                    <a:pt x="14512" y="17505"/>
                  </a:lnTo>
                  <a:lnTo>
                    <a:pt x="14512" y="16976"/>
                  </a:lnTo>
                  <a:lnTo>
                    <a:pt x="14512" y="16464"/>
                  </a:lnTo>
                  <a:lnTo>
                    <a:pt x="14512" y="15952"/>
                  </a:lnTo>
                  <a:lnTo>
                    <a:pt x="14512" y="15758"/>
                  </a:lnTo>
                  <a:lnTo>
                    <a:pt x="14616" y="15547"/>
                  </a:lnTo>
                  <a:lnTo>
                    <a:pt x="14694" y="15352"/>
                  </a:lnTo>
                  <a:lnTo>
                    <a:pt x="14798" y="15141"/>
                  </a:lnTo>
                  <a:lnTo>
                    <a:pt x="15161" y="14735"/>
                  </a:lnTo>
                  <a:lnTo>
                    <a:pt x="15602" y="14329"/>
                  </a:lnTo>
                  <a:lnTo>
                    <a:pt x="16745" y="13552"/>
                  </a:lnTo>
                  <a:lnTo>
                    <a:pt x="18043" y="12670"/>
                  </a:lnTo>
                  <a:lnTo>
                    <a:pt x="18744" y="12194"/>
                  </a:lnTo>
                  <a:lnTo>
                    <a:pt x="19341" y="11647"/>
                  </a:lnTo>
                  <a:lnTo>
                    <a:pt x="19938" y="11099"/>
                  </a:lnTo>
                  <a:lnTo>
                    <a:pt x="20483" y="10464"/>
                  </a:lnTo>
                  <a:lnTo>
                    <a:pt x="20743" y="10164"/>
                  </a:lnTo>
                  <a:lnTo>
                    <a:pt x="20950" y="9794"/>
                  </a:lnTo>
                  <a:lnTo>
                    <a:pt x="21132" y="9441"/>
                  </a:lnTo>
                  <a:lnTo>
                    <a:pt x="21288" y="9035"/>
                  </a:lnTo>
                  <a:lnTo>
                    <a:pt x="21444" y="8664"/>
                  </a:lnTo>
                  <a:lnTo>
                    <a:pt x="21548" y="8223"/>
                  </a:lnTo>
                  <a:lnTo>
                    <a:pt x="21600" y="7782"/>
                  </a:lnTo>
                  <a:lnTo>
                    <a:pt x="21600" y="7341"/>
                  </a:lnTo>
                  <a:lnTo>
                    <a:pt x="21600" y="6935"/>
                  </a:lnTo>
                  <a:lnTo>
                    <a:pt x="21548" y="6564"/>
                  </a:lnTo>
                  <a:lnTo>
                    <a:pt x="21496" y="6229"/>
                  </a:lnTo>
                  <a:lnTo>
                    <a:pt x="21392" y="5858"/>
                  </a:lnTo>
                  <a:lnTo>
                    <a:pt x="21288" y="5523"/>
                  </a:lnTo>
                  <a:lnTo>
                    <a:pt x="21132" y="5135"/>
                  </a:lnTo>
                  <a:lnTo>
                    <a:pt x="20950" y="4800"/>
                  </a:lnTo>
                  <a:lnTo>
                    <a:pt x="20743" y="4464"/>
                  </a:lnTo>
                  <a:lnTo>
                    <a:pt x="20535" y="4164"/>
                  </a:lnTo>
                  <a:lnTo>
                    <a:pt x="20301" y="3847"/>
                  </a:lnTo>
                  <a:lnTo>
                    <a:pt x="20042" y="3547"/>
                  </a:lnTo>
                  <a:lnTo>
                    <a:pt x="19782" y="3247"/>
                  </a:lnTo>
                  <a:lnTo>
                    <a:pt x="19133" y="2664"/>
                  </a:lnTo>
                  <a:lnTo>
                    <a:pt x="18458" y="2152"/>
                  </a:lnTo>
                  <a:lnTo>
                    <a:pt x="17705" y="1694"/>
                  </a:lnTo>
                  <a:lnTo>
                    <a:pt x="16849" y="1252"/>
                  </a:lnTo>
                  <a:lnTo>
                    <a:pt x="16407" y="1076"/>
                  </a:lnTo>
                  <a:lnTo>
                    <a:pt x="15940" y="900"/>
                  </a:lnTo>
                  <a:lnTo>
                    <a:pt x="15499" y="741"/>
                  </a:lnTo>
                  <a:lnTo>
                    <a:pt x="15057" y="600"/>
                  </a:lnTo>
                  <a:lnTo>
                    <a:pt x="14564" y="458"/>
                  </a:lnTo>
                  <a:lnTo>
                    <a:pt x="14045" y="335"/>
                  </a:lnTo>
                  <a:lnTo>
                    <a:pt x="13500" y="229"/>
                  </a:lnTo>
                  <a:lnTo>
                    <a:pt x="13006" y="158"/>
                  </a:lnTo>
                  <a:lnTo>
                    <a:pt x="12461" y="88"/>
                  </a:lnTo>
                  <a:lnTo>
                    <a:pt x="11968" y="52"/>
                  </a:lnTo>
                  <a:lnTo>
                    <a:pt x="11423" y="17"/>
                  </a:lnTo>
                  <a:lnTo>
                    <a:pt x="10825" y="17"/>
                  </a:lnTo>
                  <a:lnTo>
                    <a:pt x="10254" y="17"/>
                  </a:lnTo>
                  <a:lnTo>
                    <a:pt x="9709" y="52"/>
                  </a:lnTo>
                  <a:lnTo>
                    <a:pt x="9216" y="88"/>
                  </a:lnTo>
                  <a:lnTo>
                    <a:pt x="8671" y="158"/>
                  </a:lnTo>
                  <a:lnTo>
                    <a:pt x="8177" y="229"/>
                  </a:lnTo>
                  <a:lnTo>
                    <a:pt x="7632" y="335"/>
                  </a:lnTo>
                  <a:lnTo>
                    <a:pt x="7113" y="458"/>
                  </a:lnTo>
                  <a:lnTo>
                    <a:pt x="6620" y="600"/>
                  </a:lnTo>
                  <a:lnTo>
                    <a:pt x="6178" y="741"/>
                  </a:lnTo>
                  <a:lnTo>
                    <a:pt x="5737" y="900"/>
                  </a:lnTo>
                  <a:lnTo>
                    <a:pt x="5270" y="1076"/>
                  </a:lnTo>
                  <a:lnTo>
                    <a:pt x="4828" y="1252"/>
                  </a:lnTo>
                  <a:lnTo>
                    <a:pt x="3972" y="1694"/>
                  </a:lnTo>
                  <a:lnTo>
                    <a:pt x="3219" y="2152"/>
                  </a:lnTo>
                  <a:lnTo>
                    <a:pt x="2544" y="2664"/>
                  </a:lnTo>
                  <a:lnTo>
                    <a:pt x="1895" y="3247"/>
                  </a:lnTo>
                  <a:lnTo>
                    <a:pt x="1635" y="3547"/>
                  </a:lnTo>
                  <a:lnTo>
                    <a:pt x="1375" y="3847"/>
                  </a:lnTo>
                  <a:lnTo>
                    <a:pt x="1142" y="4164"/>
                  </a:lnTo>
                  <a:lnTo>
                    <a:pt x="934" y="4464"/>
                  </a:lnTo>
                  <a:lnTo>
                    <a:pt x="726" y="4800"/>
                  </a:lnTo>
                  <a:lnTo>
                    <a:pt x="545" y="5135"/>
                  </a:lnTo>
                  <a:lnTo>
                    <a:pt x="389" y="5523"/>
                  </a:lnTo>
                  <a:lnTo>
                    <a:pt x="285" y="5858"/>
                  </a:lnTo>
                  <a:lnTo>
                    <a:pt x="181" y="6229"/>
                  </a:lnTo>
                  <a:lnTo>
                    <a:pt x="129" y="6564"/>
                  </a:lnTo>
                  <a:lnTo>
                    <a:pt x="77" y="6935"/>
                  </a:lnTo>
                  <a:lnTo>
                    <a:pt x="77" y="7341"/>
                  </a:lnTo>
                  <a:lnTo>
                    <a:pt x="77" y="7782"/>
                  </a:lnTo>
                  <a:lnTo>
                    <a:pt x="129" y="8223"/>
                  </a:lnTo>
                  <a:lnTo>
                    <a:pt x="233" y="8664"/>
                  </a:lnTo>
                  <a:lnTo>
                    <a:pt x="389" y="9035"/>
                  </a:lnTo>
                  <a:lnTo>
                    <a:pt x="545" y="9441"/>
                  </a:lnTo>
                  <a:lnTo>
                    <a:pt x="726" y="9794"/>
                  </a:lnTo>
                  <a:lnTo>
                    <a:pt x="934" y="10164"/>
                  </a:lnTo>
                  <a:lnTo>
                    <a:pt x="1194" y="10464"/>
                  </a:lnTo>
                  <a:lnTo>
                    <a:pt x="1739" y="11099"/>
                  </a:lnTo>
                  <a:lnTo>
                    <a:pt x="2336" y="11647"/>
                  </a:lnTo>
                  <a:lnTo>
                    <a:pt x="2933" y="12194"/>
                  </a:lnTo>
                  <a:lnTo>
                    <a:pt x="3634" y="12670"/>
                  </a:lnTo>
                  <a:lnTo>
                    <a:pt x="4932" y="13552"/>
                  </a:lnTo>
                  <a:lnTo>
                    <a:pt x="6075" y="14329"/>
                  </a:lnTo>
                  <a:lnTo>
                    <a:pt x="6516" y="14735"/>
                  </a:lnTo>
                  <a:lnTo>
                    <a:pt x="6879" y="15141"/>
                  </a:lnTo>
                  <a:lnTo>
                    <a:pt x="6983" y="15352"/>
                  </a:lnTo>
                  <a:lnTo>
                    <a:pt x="7061" y="15547"/>
                  </a:lnTo>
                  <a:lnTo>
                    <a:pt x="7165" y="15758"/>
                  </a:lnTo>
                  <a:lnTo>
                    <a:pt x="7165" y="15952"/>
                  </a:lnTo>
                  <a:lnTo>
                    <a:pt x="7165" y="16464"/>
                  </a:lnTo>
                  <a:lnTo>
                    <a:pt x="7165" y="16976"/>
                  </a:lnTo>
                  <a:lnTo>
                    <a:pt x="7165" y="17505"/>
                  </a:lnTo>
                  <a:lnTo>
                    <a:pt x="7165" y="18052"/>
                  </a:lnTo>
                  <a:lnTo>
                    <a:pt x="7165" y="18529"/>
                  </a:lnTo>
                  <a:lnTo>
                    <a:pt x="7165" y="18900"/>
                  </a:lnTo>
                  <a:lnTo>
                    <a:pt x="7165" y="19147"/>
                  </a:lnTo>
                  <a:lnTo>
                    <a:pt x="7165" y="19235"/>
                  </a:lnTo>
                  <a:lnTo>
                    <a:pt x="7165" y="19482"/>
                  </a:lnTo>
                  <a:lnTo>
                    <a:pt x="7217" y="19747"/>
                  </a:lnTo>
                  <a:lnTo>
                    <a:pt x="7321" y="19994"/>
                  </a:lnTo>
                  <a:lnTo>
                    <a:pt x="7476" y="20223"/>
                  </a:lnTo>
                  <a:lnTo>
                    <a:pt x="7632" y="20435"/>
                  </a:lnTo>
                  <a:lnTo>
                    <a:pt x="7814" y="20629"/>
                  </a:lnTo>
                  <a:lnTo>
                    <a:pt x="8022" y="20841"/>
                  </a:lnTo>
                  <a:lnTo>
                    <a:pt x="8281" y="21000"/>
                  </a:lnTo>
                  <a:lnTo>
                    <a:pt x="8515" y="21176"/>
                  </a:lnTo>
                  <a:lnTo>
                    <a:pt x="8775" y="21317"/>
                  </a:lnTo>
                  <a:lnTo>
                    <a:pt x="9060" y="21441"/>
                  </a:lnTo>
                  <a:lnTo>
                    <a:pt x="9424" y="21547"/>
                  </a:lnTo>
                  <a:lnTo>
                    <a:pt x="9761" y="21617"/>
                  </a:lnTo>
                  <a:lnTo>
                    <a:pt x="10125" y="21688"/>
                  </a:lnTo>
                  <a:lnTo>
                    <a:pt x="10462" y="21723"/>
                  </a:lnTo>
                  <a:lnTo>
                    <a:pt x="10825" y="21723"/>
                  </a:lnTo>
                  <a:close/>
                </a:path>
                <a:path w="21600" h="21600" extrusionOk="0">
                  <a:moveTo>
                    <a:pt x="9242" y="14417"/>
                  </a:moveTo>
                  <a:lnTo>
                    <a:pt x="8541" y="12035"/>
                  </a:lnTo>
                  <a:lnTo>
                    <a:pt x="7295" y="10129"/>
                  </a:lnTo>
                  <a:lnTo>
                    <a:pt x="6905" y="9652"/>
                  </a:lnTo>
                  <a:lnTo>
                    <a:pt x="8541" y="10182"/>
                  </a:lnTo>
                  <a:lnTo>
                    <a:pt x="9787" y="9547"/>
                  </a:lnTo>
                  <a:lnTo>
                    <a:pt x="11189" y="10129"/>
                  </a:lnTo>
                  <a:lnTo>
                    <a:pt x="12279" y="9547"/>
                  </a:lnTo>
                  <a:lnTo>
                    <a:pt x="13370" y="10076"/>
                  </a:lnTo>
                  <a:lnTo>
                    <a:pt x="14850" y="9652"/>
                  </a:lnTo>
                  <a:lnTo>
                    <a:pt x="12902" y="12247"/>
                  </a:lnTo>
                  <a:lnTo>
                    <a:pt x="12357" y="14417"/>
                  </a:lnTo>
                  <a:moveTo>
                    <a:pt x="7191" y="15952"/>
                  </a:moveTo>
                  <a:lnTo>
                    <a:pt x="14512" y="15952"/>
                  </a:lnTo>
                  <a:lnTo>
                    <a:pt x="14512" y="17064"/>
                  </a:lnTo>
                  <a:lnTo>
                    <a:pt x="7191" y="17047"/>
                  </a:lnTo>
                  <a:lnTo>
                    <a:pt x="7191" y="18123"/>
                  </a:lnTo>
                  <a:lnTo>
                    <a:pt x="14512" y="18158"/>
                  </a:lnTo>
                  <a:lnTo>
                    <a:pt x="14538" y="19182"/>
                  </a:lnTo>
                  <a:lnTo>
                    <a:pt x="7217" y="19182"/>
                  </a:lnTo>
                </a:path>
              </a:pathLst>
            </a:custGeom>
            <a:solidFill>
              <a:srgbClr val="FFFFCC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3801" name="AutoShape 57"/>
            <p:cNvSpPr>
              <a:spLocks noChangeArrowheads="1"/>
            </p:cNvSpPr>
            <p:nvPr/>
          </p:nvSpPr>
          <p:spPr bwMode="auto">
            <a:xfrm>
              <a:off x="2427" y="2954"/>
              <a:ext cx="907" cy="567"/>
            </a:xfrm>
            <a:prstGeom prst="parallelogram">
              <a:avLst>
                <a:gd name="adj" fmla="val 65274"/>
              </a:avLst>
            </a:prstGeom>
            <a:solidFill>
              <a:schemeClr val="tx1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>
              <a:spAutoFit/>
            </a:bodyPr>
            <a:lstStyle/>
            <a:p>
              <a:endParaRPr lang="en-US"/>
            </a:p>
          </p:txBody>
        </p:sp>
        <p:sp>
          <p:nvSpPr>
            <p:cNvPr id="543802" name="Line 58"/>
            <p:cNvSpPr>
              <a:spLocks noChangeShapeType="1"/>
            </p:cNvSpPr>
            <p:nvPr/>
          </p:nvSpPr>
          <p:spPr bwMode="auto">
            <a:xfrm>
              <a:off x="2965" y="3521"/>
              <a:ext cx="0" cy="3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543803" name="Line 59"/>
            <p:cNvSpPr>
              <a:spLocks noChangeShapeType="1"/>
            </p:cNvSpPr>
            <p:nvPr/>
          </p:nvSpPr>
          <p:spPr bwMode="auto">
            <a:xfrm flipH="1">
              <a:off x="2965" y="3294"/>
              <a:ext cx="369" cy="5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543804" name="AutoShape 60"/>
            <p:cNvSpPr>
              <a:spLocks noChangeArrowheads="1"/>
            </p:cNvSpPr>
            <p:nvPr/>
          </p:nvSpPr>
          <p:spPr bwMode="auto">
            <a:xfrm rot="5400000">
              <a:off x="2357" y="3578"/>
              <a:ext cx="340" cy="226"/>
            </a:xfrm>
            <a:prstGeom prst="rtTriangle">
              <a:avLst/>
            </a:prstGeom>
            <a:solidFill>
              <a:srgbClr val="5F5F5F"/>
            </a:solidFill>
            <a:ln w="28575" algn="ctr">
              <a:noFill/>
              <a:miter lim="800000"/>
              <a:headEnd/>
              <a:tailEnd/>
            </a:ln>
            <a:effectLst/>
          </p:spPr>
          <p:txBody>
            <a:bodyPr lIns="0" tIns="0" rIns="0" bIns="0" anchor="ctr">
              <a:spAutoFit/>
            </a:bodyPr>
            <a:lstStyle/>
            <a:p>
              <a:endParaRPr lang="en-US"/>
            </a:p>
          </p:txBody>
        </p:sp>
        <p:sp>
          <p:nvSpPr>
            <p:cNvPr id="543805" name="WordArt 61"/>
            <p:cNvSpPr>
              <a:spLocks noChangeArrowheads="1" noChangeShapeType="1" noTextEdit="1"/>
            </p:cNvSpPr>
            <p:nvPr/>
          </p:nvSpPr>
          <p:spPr bwMode="auto">
            <a:xfrm>
              <a:off x="2642" y="3015"/>
              <a:ext cx="460" cy="40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31958"/>
                </a:avLst>
              </a:prstTxWarp>
            </a:bodyPr>
            <a:lstStyle/>
            <a:p>
              <a:r>
                <a:rPr lang="en-US" sz="3600" i="1" kern="10" spc="720"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solidFill>
                    <a:schemeClr val="accent1"/>
                  </a:solidFill>
                  <a:effectLst>
                    <a:outerShdw dist="45791" dir="3378596" algn="ctr" rotWithShape="0">
                      <a:srgbClr val="4D4D4D">
                        <a:alpha val="80000"/>
                      </a:srgbClr>
                    </a:outerShdw>
                  </a:effectLst>
                  <a:latin typeface="Arial Black"/>
                </a:rPr>
                <a:t>6</a:t>
              </a:r>
            </a:p>
          </p:txBody>
        </p:sp>
        <p:sp>
          <p:nvSpPr>
            <p:cNvPr id="543806" name="Line 62"/>
            <p:cNvSpPr>
              <a:spLocks noChangeShapeType="1"/>
            </p:cNvSpPr>
            <p:nvPr/>
          </p:nvSpPr>
          <p:spPr bwMode="auto">
            <a:xfrm>
              <a:off x="3334" y="2954"/>
              <a:ext cx="0" cy="3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</p:grpSp>
      <p:grpSp>
        <p:nvGrpSpPr>
          <p:cNvPr id="4" name="Group 63"/>
          <p:cNvGrpSpPr>
            <a:grpSpLocks/>
          </p:cNvGrpSpPr>
          <p:nvPr/>
        </p:nvGrpSpPr>
        <p:grpSpPr bwMode="auto">
          <a:xfrm>
            <a:off x="7993063" y="2395538"/>
            <a:ext cx="358775" cy="312737"/>
            <a:chOff x="2414" y="2954"/>
            <a:chExt cx="920" cy="907"/>
          </a:xfrm>
        </p:grpSpPr>
        <p:sp>
          <p:nvSpPr>
            <p:cNvPr id="543808" name="Litebulb"/>
            <p:cNvSpPr>
              <a:spLocks noChangeAspect="1" noEditPoints="1" noChangeArrowheads="1"/>
            </p:cNvSpPr>
            <p:nvPr/>
          </p:nvSpPr>
          <p:spPr bwMode="auto">
            <a:xfrm>
              <a:off x="2653" y="3485"/>
              <a:ext cx="275" cy="376"/>
            </a:xfrm>
            <a:custGeom>
              <a:avLst/>
              <a:gdLst>
                <a:gd name="T0" fmla="*/ 10800 w 21600"/>
                <a:gd name="T1" fmla="*/ 0 h 21600"/>
                <a:gd name="T2" fmla="*/ 21600 w 21600"/>
                <a:gd name="T3" fmla="*/ 7782 h 21600"/>
                <a:gd name="T4" fmla="*/ 0 w 21600"/>
                <a:gd name="T5" fmla="*/ 7782 h 21600"/>
                <a:gd name="T6" fmla="*/ 10800 w 21600"/>
                <a:gd name="T7" fmla="*/ 21600 h 21600"/>
                <a:gd name="T8" fmla="*/ 3556 w 21600"/>
                <a:gd name="T9" fmla="*/ 2188 h 21600"/>
                <a:gd name="T10" fmla="*/ 18277 w 21600"/>
                <a:gd name="T11" fmla="*/ 9282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0825" y="21723"/>
                  </a:moveTo>
                  <a:lnTo>
                    <a:pt x="11215" y="21723"/>
                  </a:lnTo>
                  <a:lnTo>
                    <a:pt x="11552" y="21688"/>
                  </a:lnTo>
                  <a:lnTo>
                    <a:pt x="11916" y="21617"/>
                  </a:lnTo>
                  <a:lnTo>
                    <a:pt x="12253" y="21547"/>
                  </a:lnTo>
                  <a:lnTo>
                    <a:pt x="12617" y="21441"/>
                  </a:lnTo>
                  <a:lnTo>
                    <a:pt x="12902" y="21317"/>
                  </a:lnTo>
                  <a:lnTo>
                    <a:pt x="13162" y="21176"/>
                  </a:lnTo>
                  <a:lnTo>
                    <a:pt x="13396" y="21000"/>
                  </a:lnTo>
                  <a:lnTo>
                    <a:pt x="13655" y="20841"/>
                  </a:lnTo>
                  <a:lnTo>
                    <a:pt x="13863" y="20629"/>
                  </a:lnTo>
                  <a:lnTo>
                    <a:pt x="14045" y="20435"/>
                  </a:lnTo>
                  <a:lnTo>
                    <a:pt x="14200" y="20223"/>
                  </a:lnTo>
                  <a:lnTo>
                    <a:pt x="14356" y="19994"/>
                  </a:lnTo>
                  <a:lnTo>
                    <a:pt x="14460" y="19747"/>
                  </a:lnTo>
                  <a:lnTo>
                    <a:pt x="14512" y="19482"/>
                  </a:lnTo>
                  <a:lnTo>
                    <a:pt x="14512" y="19235"/>
                  </a:lnTo>
                  <a:lnTo>
                    <a:pt x="14512" y="19147"/>
                  </a:lnTo>
                  <a:lnTo>
                    <a:pt x="14512" y="18900"/>
                  </a:lnTo>
                  <a:lnTo>
                    <a:pt x="14512" y="18529"/>
                  </a:lnTo>
                  <a:lnTo>
                    <a:pt x="14512" y="18052"/>
                  </a:lnTo>
                  <a:lnTo>
                    <a:pt x="14512" y="17505"/>
                  </a:lnTo>
                  <a:lnTo>
                    <a:pt x="14512" y="16976"/>
                  </a:lnTo>
                  <a:lnTo>
                    <a:pt x="14512" y="16464"/>
                  </a:lnTo>
                  <a:lnTo>
                    <a:pt x="14512" y="15952"/>
                  </a:lnTo>
                  <a:lnTo>
                    <a:pt x="14512" y="15758"/>
                  </a:lnTo>
                  <a:lnTo>
                    <a:pt x="14616" y="15547"/>
                  </a:lnTo>
                  <a:lnTo>
                    <a:pt x="14694" y="15352"/>
                  </a:lnTo>
                  <a:lnTo>
                    <a:pt x="14798" y="15141"/>
                  </a:lnTo>
                  <a:lnTo>
                    <a:pt x="15161" y="14735"/>
                  </a:lnTo>
                  <a:lnTo>
                    <a:pt x="15602" y="14329"/>
                  </a:lnTo>
                  <a:lnTo>
                    <a:pt x="16745" y="13552"/>
                  </a:lnTo>
                  <a:lnTo>
                    <a:pt x="18043" y="12670"/>
                  </a:lnTo>
                  <a:lnTo>
                    <a:pt x="18744" y="12194"/>
                  </a:lnTo>
                  <a:lnTo>
                    <a:pt x="19341" y="11647"/>
                  </a:lnTo>
                  <a:lnTo>
                    <a:pt x="19938" y="11099"/>
                  </a:lnTo>
                  <a:lnTo>
                    <a:pt x="20483" y="10464"/>
                  </a:lnTo>
                  <a:lnTo>
                    <a:pt x="20743" y="10164"/>
                  </a:lnTo>
                  <a:lnTo>
                    <a:pt x="20950" y="9794"/>
                  </a:lnTo>
                  <a:lnTo>
                    <a:pt x="21132" y="9441"/>
                  </a:lnTo>
                  <a:lnTo>
                    <a:pt x="21288" y="9035"/>
                  </a:lnTo>
                  <a:lnTo>
                    <a:pt x="21444" y="8664"/>
                  </a:lnTo>
                  <a:lnTo>
                    <a:pt x="21548" y="8223"/>
                  </a:lnTo>
                  <a:lnTo>
                    <a:pt x="21600" y="7782"/>
                  </a:lnTo>
                  <a:lnTo>
                    <a:pt x="21600" y="7341"/>
                  </a:lnTo>
                  <a:lnTo>
                    <a:pt x="21600" y="6935"/>
                  </a:lnTo>
                  <a:lnTo>
                    <a:pt x="21548" y="6564"/>
                  </a:lnTo>
                  <a:lnTo>
                    <a:pt x="21496" y="6229"/>
                  </a:lnTo>
                  <a:lnTo>
                    <a:pt x="21392" y="5858"/>
                  </a:lnTo>
                  <a:lnTo>
                    <a:pt x="21288" y="5523"/>
                  </a:lnTo>
                  <a:lnTo>
                    <a:pt x="21132" y="5135"/>
                  </a:lnTo>
                  <a:lnTo>
                    <a:pt x="20950" y="4800"/>
                  </a:lnTo>
                  <a:lnTo>
                    <a:pt x="20743" y="4464"/>
                  </a:lnTo>
                  <a:lnTo>
                    <a:pt x="20535" y="4164"/>
                  </a:lnTo>
                  <a:lnTo>
                    <a:pt x="20301" y="3847"/>
                  </a:lnTo>
                  <a:lnTo>
                    <a:pt x="20042" y="3547"/>
                  </a:lnTo>
                  <a:lnTo>
                    <a:pt x="19782" y="3247"/>
                  </a:lnTo>
                  <a:lnTo>
                    <a:pt x="19133" y="2664"/>
                  </a:lnTo>
                  <a:lnTo>
                    <a:pt x="18458" y="2152"/>
                  </a:lnTo>
                  <a:lnTo>
                    <a:pt x="17705" y="1694"/>
                  </a:lnTo>
                  <a:lnTo>
                    <a:pt x="16849" y="1252"/>
                  </a:lnTo>
                  <a:lnTo>
                    <a:pt x="16407" y="1076"/>
                  </a:lnTo>
                  <a:lnTo>
                    <a:pt x="15940" y="900"/>
                  </a:lnTo>
                  <a:lnTo>
                    <a:pt x="15499" y="741"/>
                  </a:lnTo>
                  <a:lnTo>
                    <a:pt x="15057" y="600"/>
                  </a:lnTo>
                  <a:lnTo>
                    <a:pt x="14564" y="458"/>
                  </a:lnTo>
                  <a:lnTo>
                    <a:pt x="14045" y="335"/>
                  </a:lnTo>
                  <a:lnTo>
                    <a:pt x="13500" y="229"/>
                  </a:lnTo>
                  <a:lnTo>
                    <a:pt x="13006" y="158"/>
                  </a:lnTo>
                  <a:lnTo>
                    <a:pt x="12461" y="88"/>
                  </a:lnTo>
                  <a:lnTo>
                    <a:pt x="11968" y="52"/>
                  </a:lnTo>
                  <a:lnTo>
                    <a:pt x="11423" y="17"/>
                  </a:lnTo>
                  <a:lnTo>
                    <a:pt x="10825" y="17"/>
                  </a:lnTo>
                  <a:lnTo>
                    <a:pt x="10254" y="17"/>
                  </a:lnTo>
                  <a:lnTo>
                    <a:pt x="9709" y="52"/>
                  </a:lnTo>
                  <a:lnTo>
                    <a:pt x="9216" y="88"/>
                  </a:lnTo>
                  <a:lnTo>
                    <a:pt x="8671" y="158"/>
                  </a:lnTo>
                  <a:lnTo>
                    <a:pt x="8177" y="229"/>
                  </a:lnTo>
                  <a:lnTo>
                    <a:pt x="7632" y="335"/>
                  </a:lnTo>
                  <a:lnTo>
                    <a:pt x="7113" y="458"/>
                  </a:lnTo>
                  <a:lnTo>
                    <a:pt x="6620" y="600"/>
                  </a:lnTo>
                  <a:lnTo>
                    <a:pt x="6178" y="741"/>
                  </a:lnTo>
                  <a:lnTo>
                    <a:pt x="5737" y="900"/>
                  </a:lnTo>
                  <a:lnTo>
                    <a:pt x="5270" y="1076"/>
                  </a:lnTo>
                  <a:lnTo>
                    <a:pt x="4828" y="1252"/>
                  </a:lnTo>
                  <a:lnTo>
                    <a:pt x="3972" y="1694"/>
                  </a:lnTo>
                  <a:lnTo>
                    <a:pt x="3219" y="2152"/>
                  </a:lnTo>
                  <a:lnTo>
                    <a:pt x="2544" y="2664"/>
                  </a:lnTo>
                  <a:lnTo>
                    <a:pt x="1895" y="3247"/>
                  </a:lnTo>
                  <a:lnTo>
                    <a:pt x="1635" y="3547"/>
                  </a:lnTo>
                  <a:lnTo>
                    <a:pt x="1375" y="3847"/>
                  </a:lnTo>
                  <a:lnTo>
                    <a:pt x="1142" y="4164"/>
                  </a:lnTo>
                  <a:lnTo>
                    <a:pt x="934" y="4464"/>
                  </a:lnTo>
                  <a:lnTo>
                    <a:pt x="726" y="4800"/>
                  </a:lnTo>
                  <a:lnTo>
                    <a:pt x="545" y="5135"/>
                  </a:lnTo>
                  <a:lnTo>
                    <a:pt x="389" y="5523"/>
                  </a:lnTo>
                  <a:lnTo>
                    <a:pt x="285" y="5858"/>
                  </a:lnTo>
                  <a:lnTo>
                    <a:pt x="181" y="6229"/>
                  </a:lnTo>
                  <a:lnTo>
                    <a:pt x="129" y="6564"/>
                  </a:lnTo>
                  <a:lnTo>
                    <a:pt x="77" y="6935"/>
                  </a:lnTo>
                  <a:lnTo>
                    <a:pt x="77" y="7341"/>
                  </a:lnTo>
                  <a:lnTo>
                    <a:pt x="77" y="7782"/>
                  </a:lnTo>
                  <a:lnTo>
                    <a:pt x="129" y="8223"/>
                  </a:lnTo>
                  <a:lnTo>
                    <a:pt x="233" y="8664"/>
                  </a:lnTo>
                  <a:lnTo>
                    <a:pt x="389" y="9035"/>
                  </a:lnTo>
                  <a:lnTo>
                    <a:pt x="545" y="9441"/>
                  </a:lnTo>
                  <a:lnTo>
                    <a:pt x="726" y="9794"/>
                  </a:lnTo>
                  <a:lnTo>
                    <a:pt x="934" y="10164"/>
                  </a:lnTo>
                  <a:lnTo>
                    <a:pt x="1194" y="10464"/>
                  </a:lnTo>
                  <a:lnTo>
                    <a:pt x="1739" y="11099"/>
                  </a:lnTo>
                  <a:lnTo>
                    <a:pt x="2336" y="11647"/>
                  </a:lnTo>
                  <a:lnTo>
                    <a:pt x="2933" y="12194"/>
                  </a:lnTo>
                  <a:lnTo>
                    <a:pt x="3634" y="12670"/>
                  </a:lnTo>
                  <a:lnTo>
                    <a:pt x="4932" y="13552"/>
                  </a:lnTo>
                  <a:lnTo>
                    <a:pt x="6075" y="14329"/>
                  </a:lnTo>
                  <a:lnTo>
                    <a:pt x="6516" y="14735"/>
                  </a:lnTo>
                  <a:lnTo>
                    <a:pt x="6879" y="15141"/>
                  </a:lnTo>
                  <a:lnTo>
                    <a:pt x="6983" y="15352"/>
                  </a:lnTo>
                  <a:lnTo>
                    <a:pt x="7061" y="15547"/>
                  </a:lnTo>
                  <a:lnTo>
                    <a:pt x="7165" y="15758"/>
                  </a:lnTo>
                  <a:lnTo>
                    <a:pt x="7165" y="15952"/>
                  </a:lnTo>
                  <a:lnTo>
                    <a:pt x="7165" y="16464"/>
                  </a:lnTo>
                  <a:lnTo>
                    <a:pt x="7165" y="16976"/>
                  </a:lnTo>
                  <a:lnTo>
                    <a:pt x="7165" y="17505"/>
                  </a:lnTo>
                  <a:lnTo>
                    <a:pt x="7165" y="18052"/>
                  </a:lnTo>
                  <a:lnTo>
                    <a:pt x="7165" y="18529"/>
                  </a:lnTo>
                  <a:lnTo>
                    <a:pt x="7165" y="18900"/>
                  </a:lnTo>
                  <a:lnTo>
                    <a:pt x="7165" y="19147"/>
                  </a:lnTo>
                  <a:lnTo>
                    <a:pt x="7165" y="19235"/>
                  </a:lnTo>
                  <a:lnTo>
                    <a:pt x="7165" y="19482"/>
                  </a:lnTo>
                  <a:lnTo>
                    <a:pt x="7217" y="19747"/>
                  </a:lnTo>
                  <a:lnTo>
                    <a:pt x="7321" y="19994"/>
                  </a:lnTo>
                  <a:lnTo>
                    <a:pt x="7476" y="20223"/>
                  </a:lnTo>
                  <a:lnTo>
                    <a:pt x="7632" y="20435"/>
                  </a:lnTo>
                  <a:lnTo>
                    <a:pt x="7814" y="20629"/>
                  </a:lnTo>
                  <a:lnTo>
                    <a:pt x="8022" y="20841"/>
                  </a:lnTo>
                  <a:lnTo>
                    <a:pt x="8281" y="21000"/>
                  </a:lnTo>
                  <a:lnTo>
                    <a:pt x="8515" y="21176"/>
                  </a:lnTo>
                  <a:lnTo>
                    <a:pt x="8775" y="21317"/>
                  </a:lnTo>
                  <a:lnTo>
                    <a:pt x="9060" y="21441"/>
                  </a:lnTo>
                  <a:lnTo>
                    <a:pt x="9424" y="21547"/>
                  </a:lnTo>
                  <a:lnTo>
                    <a:pt x="9761" y="21617"/>
                  </a:lnTo>
                  <a:lnTo>
                    <a:pt x="10125" y="21688"/>
                  </a:lnTo>
                  <a:lnTo>
                    <a:pt x="10462" y="21723"/>
                  </a:lnTo>
                  <a:lnTo>
                    <a:pt x="10825" y="21723"/>
                  </a:lnTo>
                  <a:close/>
                </a:path>
                <a:path w="21600" h="21600" extrusionOk="0">
                  <a:moveTo>
                    <a:pt x="9242" y="14417"/>
                  </a:moveTo>
                  <a:lnTo>
                    <a:pt x="8541" y="12035"/>
                  </a:lnTo>
                  <a:lnTo>
                    <a:pt x="7295" y="10129"/>
                  </a:lnTo>
                  <a:lnTo>
                    <a:pt x="6905" y="9652"/>
                  </a:lnTo>
                  <a:lnTo>
                    <a:pt x="8541" y="10182"/>
                  </a:lnTo>
                  <a:lnTo>
                    <a:pt x="9787" y="9547"/>
                  </a:lnTo>
                  <a:lnTo>
                    <a:pt x="11189" y="10129"/>
                  </a:lnTo>
                  <a:lnTo>
                    <a:pt x="12279" y="9547"/>
                  </a:lnTo>
                  <a:lnTo>
                    <a:pt x="13370" y="10076"/>
                  </a:lnTo>
                  <a:lnTo>
                    <a:pt x="14850" y="9652"/>
                  </a:lnTo>
                  <a:lnTo>
                    <a:pt x="12902" y="12247"/>
                  </a:lnTo>
                  <a:lnTo>
                    <a:pt x="12357" y="14417"/>
                  </a:lnTo>
                  <a:moveTo>
                    <a:pt x="7191" y="15952"/>
                  </a:moveTo>
                  <a:lnTo>
                    <a:pt x="14512" y="15952"/>
                  </a:lnTo>
                  <a:lnTo>
                    <a:pt x="14512" y="17064"/>
                  </a:lnTo>
                  <a:lnTo>
                    <a:pt x="7191" y="17047"/>
                  </a:lnTo>
                  <a:lnTo>
                    <a:pt x="7191" y="18123"/>
                  </a:lnTo>
                  <a:lnTo>
                    <a:pt x="14512" y="18158"/>
                  </a:lnTo>
                  <a:lnTo>
                    <a:pt x="14538" y="19182"/>
                  </a:lnTo>
                  <a:lnTo>
                    <a:pt x="7217" y="19182"/>
                  </a:lnTo>
                </a:path>
              </a:pathLst>
            </a:custGeom>
            <a:solidFill>
              <a:srgbClr val="FFFFCC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3809" name="AutoShape 65"/>
            <p:cNvSpPr>
              <a:spLocks noChangeArrowheads="1"/>
            </p:cNvSpPr>
            <p:nvPr/>
          </p:nvSpPr>
          <p:spPr bwMode="auto">
            <a:xfrm>
              <a:off x="2427" y="2954"/>
              <a:ext cx="907" cy="567"/>
            </a:xfrm>
            <a:prstGeom prst="parallelogram">
              <a:avLst>
                <a:gd name="adj" fmla="val 65274"/>
              </a:avLst>
            </a:prstGeom>
            <a:solidFill>
              <a:schemeClr val="tx1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>
              <a:spAutoFit/>
            </a:bodyPr>
            <a:lstStyle/>
            <a:p>
              <a:endParaRPr lang="en-US"/>
            </a:p>
          </p:txBody>
        </p:sp>
        <p:sp>
          <p:nvSpPr>
            <p:cNvPr id="543810" name="Line 66"/>
            <p:cNvSpPr>
              <a:spLocks noChangeShapeType="1"/>
            </p:cNvSpPr>
            <p:nvPr/>
          </p:nvSpPr>
          <p:spPr bwMode="auto">
            <a:xfrm>
              <a:off x="2965" y="3521"/>
              <a:ext cx="0" cy="3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543811" name="Line 67"/>
            <p:cNvSpPr>
              <a:spLocks noChangeShapeType="1"/>
            </p:cNvSpPr>
            <p:nvPr/>
          </p:nvSpPr>
          <p:spPr bwMode="auto">
            <a:xfrm flipH="1">
              <a:off x="2965" y="3294"/>
              <a:ext cx="369" cy="5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543812" name="AutoShape 68"/>
            <p:cNvSpPr>
              <a:spLocks noChangeArrowheads="1"/>
            </p:cNvSpPr>
            <p:nvPr/>
          </p:nvSpPr>
          <p:spPr bwMode="auto">
            <a:xfrm rot="5400000">
              <a:off x="2357" y="3578"/>
              <a:ext cx="340" cy="226"/>
            </a:xfrm>
            <a:prstGeom prst="rtTriangle">
              <a:avLst/>
            </a:prstGeom>
            <a:solidFill>
              <a:srgbClr val="5F5F5F"/>
            </a:solidFill>
            <a:ln w="28575" algn="ctr">
              <a:noFill/>
              <a:miter lim="800000"/>
              <a:headEnd/>
              <a:tailEnd/>
            </a:ln>
            <a:effectLst/>
          </p:spPr>
          <p:txBody>
            <a:bodyPr lIns="0" tIns="0" rIns="0" bIns="0" anchor="ctr">
              <a:spAutoFit/>
            </a:bodyPr>
            <a:lstStyle/>
            <a:p>
              <a:endParaRPr lang="en-US"/>
            </a:p>
          </p:txBody>
        </p:sp>
        <p:sp>
          <p:nvSpPr>
            <p:cNvPr id="543813" name="WordArt 69"/>
            <p:cNvSpPr>
              <a:spLocks noChangeArrowheads="1" noChangeShapeType="1" noTextEdit="1"/>
            </p:cNvSpPr>
            <p:nvPr/>
          </p:nvSpPr>
          <p:spPr bwMode="auto">
            <a:xfrm>
              <a:off x="2642" y="3015"/>
              <a:ext cx="460" cy="40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31958"/>
                </a:avLst>
              </a:prstTxWarp>
            </a:bodyPr>
            <a:lstStyle/>
            <a:p>
              <a:r>
                <a:rPr lang="en-US" sz="3600" i="1" kern="10" spc="720"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solidFill>
                    <a:schemeClr val="accent1"/>
                  </a:solidFill>
                  <a:effectLst>
                    <a:outerShdw dist="45791" dir="3378596" algn="ctr" rotWithShape="0">
                      <a:srgbClr val="4D4D4D">
                        <a:alpha val="80000"/>
                      </a:srgbClr>
                    </a:outerShdw>
                  </a:effectLst>
                  <a:latin typeface="Arial Black"/>
                </a:rPr>
                <a:t>5</a:t>
              </a:r>
            </a:p>
          </p:txBody>
        </p:sp>
        <p:sp>
          <p:nvSpPr>
            <p:cNvPr id="543814" name="Line 70"/>
            <p:cNvSpPr>
              <a:spLocks noChangeShapeType="1"/>
            </p:cNvSpPr>
            <p:nvPr/>
          </p:nvSpPr>
          <p:spPr bwMode="auto">
            <a:xfrm>
              <a:off x="3334" y="2954"/>
              <a:ext cx="0" cy="3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</p:grpSp>
      <p:grpSp>
        <p:nvGrpSpPr>
          <p:cNvPr id="5" name="Group 71"/>
          <p:cNvGrpSpPr>
            <a:grpSpLocks/>
          </p:cNvGrpSpPr>
          <p:nvPr/>
        </p:nvGrpSpPr>
        <p:grpSpPr bwMode="auto">
          <a:xfrm>
            <a:off x="7993063" y="2754313"/>
            <a:ext cx="358775" cy="312737"/>
            <a:chOff x="2414" y="2954"/>
            <a:chExt cx="920" cy="907"/>
          </a:xfrm>
        </p:grpSpPr>
        <p:sp>
          <p:nvSpPr>
            <p:cNvPr id="543816" name="Litebulb"/>
            <p:cNvSpPr>
              <a:spLocks noChangeAspect="1" noEditPoints="1" noChangeArrowheads="1"/>
            </p:cNvSpPr>
            <p:nvPr/>
          </p:nvSpPr>
          <p:spPr bwMode="auto">
            <a:xfrm>
              <a:off x="2653" y="3485"/>
              <a:ext cx="275" cy="376"/>
            </a:xfrm>
            <a:custGeom>
              <a:avLst/>
              <a:gdLst>
                <a:gd name="T0" fmla="*/ 10800 w 21600"/>
                <a:gd name="T1" fmla="*/ 0 h 21600"/>
                <a:gd name="T2" fmla="*/ 21600 w 21600"/>
                <a:gd name="T3" fmla="*/ 7782 h 21600"/>
                <a:gd name="T4" fmla="*/ 0 w 21600"/>
                <a:gd name="T5" fmla="*/ 7782 h 21600"/>
                <a:gd name="T6" fmla="*/ 10800 w 21600"/>
                <a:gd name="T7" fmla="*/ 21600 h 21600"/>
                <a:gd name="T8" fmla="*/ 3556 w 21600"/>
                <a:gd name="T9" fmla="*/ 2188 h 21600"/>
                <a:gd name="T10" fmla="*/ 18277 w 21600"/>
                <a:gd name="T11" fmla="*/ 9282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0825" y="21723"/>
                  </a:moveTo>
                  <a:lnTo>
                    <a:pt x="11215" y="21723"/>
                  </a:lnTo>
                  <a:lnTo>
                    <a:pt x="11552" y="21688"/>
                  </a:lnTo>
                  <a:lnTo>
                    <a:pt x="11916" y="21617"/>
                  </a:lnTo>
                  <a:lnTo>
                    <a:pt x="12253" y="21547"/>
                  </a:lnTo>
                  <a:lnTo>
                    <a:pt x="12617" y="21441"/>
                  </a:lnTo>
                  <a:lnTo>
                    <a:pt x="12902" y="21317"/>
                  </a:lnTo>
                  <a:lnTo>
                    <a:pt x="13162" y="21176"/>
                  </a:lnTo>
                  <a:lnTo>
                    <a:pt x="13396" y="21000"/>
                  </a:lnTo>
                  <a:lnTo>
                    <a:pt x="13655" y="20841"/>
                  </a:lnTo>
                  <a:lnTo>
                    <a:pt x="13863" y="20629"/>
                  </a:lnTo>
                  <a:lnTo>
                    <a:pt x="14045" y="20435"/>
                  </a:lnTo>
                  <a:lnTo>
                    <a:pt x="14200" y="20223"/>
                  </a:lnTo>
                  <a:lnTo>
                    <a:pt x="14356" y="19994"/>
                  </a:lnTo>
                  <a:lnTo>
                    <a:pt x="14460" y="19747"/>
                  </a:lnTo>
                  <a:lnTo>
                    <a:pt x="14512" y="19482"/>
                  </a:lnTo>
                  <a:lnTo>
                    <a:pt x="14512" y="19235"/>
                  </a:lnTo>
                  <a:lnTo>
                    <a:pt x="14512" y="19147"/>
                  </a:lnTo>
                  <a:lnTo>
                    <a:pt x="14512" y="18900"/>
                  </a:lnTo>
                  <a:lnTo>
                    <a:pt x="14512" y="18529"/>
                  </a:lnTo>
                  <a:lnTo>
                    <a:pt x="14512" y="18052"/>
                  </a:lnTo>
                  <a:lnTo>
                    <a:pt x="14512" y="17505"/>
                  </a:lnTo>
                  <a:lnTo>
                    <a:pt x="14512" y="16976"/>
                  </a:lnTo>
                  <a:lnTo>
                    <a:pt x="14512" y="16464"/>
                  </a:lnTo>
                  <a:lnTo>
                    <a:pt x="14512" y="15952"/>
                  </a:lnTo>
                  <a:lnTo>
                    <a:pt x="14512" y="15758"/>
                  </a:lnTo>
                  <a:lnTo>
                    <a:pt x="14616" y="15547"/>
                  </a:lnTo>
                  <a:lnTo>
                    <a:pt x="14694" y="15352"/>
                  </a:lnTo>
                  <a:lnTo>
                    <a:pt x="14798" y="15141"/>
                  </a:lnTo>
                  <a:lnTo>
                    <a:pt x="15161" y="14735"/>
                  </a:lnTo>
                  <a:lnTo>
                    <a:pt x="15602" y="14329"/>
                  </a:lnTo>
                  <a:lnTo>
                    <a:pt x="16745" y="13552"/>
                  </a:lnTo>
                  <a:lnTo>
                    <a:pt x="18043" y="12670"/>
                  </a:lnTo>
                  <a:lnTo>
                    <a:pt x="18744" y="12194"/>
                  </a:lnTo>
                  <a:lnTo>
                    <a:pt x="19341" y="11647"/>
                  </a:lnTo>
                  <a:lnTo>
                    <a:pt x="19938" y="11099"/>
                  </a:lnTo>
                  <a:lnTo>
                    <a:pt x="20483" y="10464"/>
                  </a:lnTo>
                  <a:lnTo>
                    <a:pt x="20743" y="10164"/>
                  </a:lnTo>
                  <a:lnTo>
                    <a:pt x="20950" y="9794"/>
                  </a:lnTo>
                  <a:lnTo>
                    <a:pt x="21132" y="9441"/>
                  </a:lnTo>
                  <a:lnTo>
                    <a:pt x="21288" y="9035"/>
                  </a:lnTo>
                  <a:lnTo>
                    <a:pt x="21444" y="8664"/>
                  </a:lnTo>
                  <a:lnTo>
                    <a:pt x="21548" y="8223"/>
                  </a:lnTo>
                  <a:lnTo>
                    <a:pt x="21600" y="7782"/>
                  </a:lnTo>
                  <a:lnTo>
                    <a:pt x="21600" y="7341"/>
                  </a:lnTo>
                  <a:lnTo>
                    <a:pt x="21600" y="6935"/>
                  </a:lnTo>
                  <a:lnTo>
                    <a:pt x="21548" y="6564"/>
                  </a:lnTo>
                  <a:lnTo>
                    <a:pt x="21496" y="6229"/>
                  </a:lnTo>
                  <a:lnTo>
                    <a:pt x="21392" y="5858"/>
                  </a:lnTo>
                  <a:lnTo>
                    <a:pt x="21288" y="5523"/>
                  </a:lnTo>
                  <a:lnTo>
                    <a:pt x="21132" y="5135"/>
                  </a:lnTo>
                  <a:lnTo>
                    <a:pt x="20950" y="4800"/>
                  </a:lnTo>
                  <a:lnTo>
                    <a:pt x="20743" y="4464"/>
                  </a:lnTo>
                  <a:lnTo>
                    <a:pt x="20535" y="4164"/>
                  </a:lnTo>
                  <a:lnTo>
                    <a:pt x="20301" y="3847"/>
                  </a:lnTo>
                  <a:lnTo>
                    <a:pt x="20042" y="3547"/>
                  </a:lnTo>
                  <a:lnTo>
                    <a:pt x="19782" y="3247"/>
                  </a:lnTo>
                  <a:lnTo>
                    <a:pt x="19133" y="2664"/>
                  </a:lnTo>
                  <a:lnTo>
                    <a:pt x="18458" y="2152"/>
                  </a:lnTo>
                  <a:lnTo>
                    <a:pt x="17705" y="1694"/>
                  </a:lnTo>
                  <a:lnTo>
                    <a:pt x="16849" y="1252"/>
                  </a:lnTo>
                  <a:lnTo>
                    <a:pt x="16407" y="1076"/>
                  </a:lnTo>
                  <a:lnTo>
                    <a:pt x="15940" y="900"/>
                  </a:lnTo>
                  <a:lnTo>
                    <a:pt x="15499" y="741"/>
                  </a:lnTo>
                  <a:lnTo>
                    <a:pt x="15057" y="600"/>
                  </a:lnTo>
                  <a:lnTo>
                    <a:pt x="14564" y="458"/>
                  </a:lnTo>
                  <a:lnTo>
                    <a:pt x="14045" y="335"/>
                  </a:lnTo>
                  <a:lnTo>
                    <a:pt x="13500" y="229"/>
                  </a:lnTo>
                  <a:lnTo>
                    <a:pt x="13006" y="158"/>
                  </a:lnTo>
                  <a:lnTo>
                    <a:pt x="12461" y="88"/>
                  </a:lnTo>
                  <a:lnTo>
                    <a:pt x="11968" y="52"/>
                  </a:lnTo>
                  <a:lnTo>
                    <a:pt x="11423" y="17"/>
                  </a:lnTo>
                  <a:lnTo>
                    <a:pt x="10825" y="17"/>
                  </a:lnTo>
                  <a:lnTo>
                    <a:pt x="10254" y="17"/>
                  </a:lnTo>
                  <a:lnTo>
                    <a:pt x="9709" y="52"/>
                  </a:lnTo>
                  <a:lnTo>
                    <a:pt x="9216" y="88"/>
                  </a:lnTo>
                  <a:lnTo>
                    <a:pt x="8671" y="158"/>
                  </a:lnTo>
                  <a:lnTo>
                    <a:pt x="8177" y="229"/>
                  </a:lnTo>
                  <a:lnTo>
                    <a:pt x="7632" y="335"/>
                  </a:lnTo>
                  <a:lnTo>
                    <a:pt x="7113" y="458"/>
                  </a:lnTo>
                  <a:lnTo>
                    <a:pt x="6620" y="600"/>
                  </a:lnTo>
                  <a:lnTo>
                    <a:pt x="6178" y="741"/>
                  </a:lnTo>
                  <a:lnTo>
                    <a:pt x="5737" y="900"/>
                  </a:lnTo>
                  <a:lnTo>
                    <a:pt x="5270" y="1076"/>
                  </a:lnTo>
                  <a:lnTo>
                    <a:pt x="4828" y="1252"/>
                  </a:lnTo>
                  <a:lnTo>
                    <a:pt x="3972" y="1694"/>
                  </a:lnTo>
                  <a:lnTo>
                    <a:pt x="3219" y="2152"/>
                  </a:lnTo>
                  <a:lnTo>
                    <a:pt x="2544" y="2664"/>
                  </a:lnTo>
                  <a:lnTo>
                    <a:pt x="1895" y="3247"/>
                  </a:lnTo>
                  <a:lnTo>
                    <a:pt x="1635" y="3547"/>
                  </a:lnTo>
                  <a:lnTo>
                    <a:pt x="1375" y="3847"/>
                  </a:lnTo>
                  <a:lnTo>
                    <a:pt x="1142" y="4164"/>
                  </a:lnTo>
                  <a:lnTo>
                    <a:pt x="934" y="4464"/>
                  </a:lnTo>
                  <a:lnTo>
                    <a:pt x="726" y="4800"/>
                  </a:lnTo>
                  <a:lnTo>
                    <a:pt x="545" y="5135"/>
                  </a:lnTo>
                  <a:lnTo>
                    <a:pt x="389" y="5523"/>
                  </a:lnTo>
                  <a:lnTo>
                    <a:pt x="285" y="5858"/>
                  </a:lnTo>
                  <a:lnTo>
                    <a:pt x="181" y="6229"/>
                  </a:lnTo>
                  <a:lnTo>
                    <a:pt x="129" y="6564"/>
                  </a:lnTo>
                  <a:lnTo>
                    <a:pt x="77" y="6935"/>
                  </a:lnTo>
                  <a:lnTo>
                    <a:pt x="77" y="7341"/>
                  </a:lnTo>
                  <a:lnTo>
                    <a:pt x="77" y="7782"/>
                  </a:lnTo>
                  <a:lnTo>
                    <a:pt x="129" y="8223"/>
                  </a:lnTo>
                  <a:lnTo>
                    <a:pt x="233" y="8664"/>
                  </a:lnTo>
                  <a:lnTo>
                    <a:pt x="389" y="9035"/>
                  </a:lnTo>
                  <a:lnTo>
                    <a:pt x="545" y="9441"/>
                  </a:lnTo>
                  <a:lnTo>
                    <a:pt x="726" y="9794"/>
                  </a:lnTo>
                  <a:lnTo>
                    <a:pt x="934" y="10164"/>
                  </a:lnTo>
                  <a:lnTo>
                    <a:pt x="1194" y="10464"/>
                  </a:lnTo>
                  <a:lnTo>
                    <a:pt x="1739" y="11099"/>
                  </a:lnTo>
                  <a:lnTo>
                    <a:pt x="2336" y="11647"/>
                  </a:lnTo>
                  <a:lnTo>
                    <a:pt x="2933" y="12194"/>
                  </a:lnTo>
                  <a:lnTo>
                    <a:pt x="3634" y="12670"/>
                  </a:lnTo>
                  <a:lnTo>
                    <a:pt x="4932" y="13552"/>
                  </a:lnTo>
                  <a:lnTo>
                    <a:pt x="6075" y="14329"/>
                  </a:lnTo>
                  <a:lnTo>
                    <a:pt x="6516" y="14735"/>
                  </a:lnTo>
                  <a:lnTo>
                    <a:pt x="6879" y="15141"/>
                  </a:lnTo>
                  <a:lnTo>
                    <a:pt x="6983" y="15352"/>
                  </a:lnTo>
                  <a:lnTo>
                    <a:pt x="7061" y="15547"/>
                  </a:lnTo>
                  <a:lnTo>
                    <a:pt x="7165" y="15758"/>
                  </a:lnTo>
                  <a:lnTo>
                    <a:pt x="7165" y="15952"/>
                  </a:lnTo>
                  <a:lnTo>
                    <a:pt x="7165" y="16464"/>
                  </a:lnTo>
                  <a:lnTo>
                    <a:pt x="7165" y="16976"/>
                  </a:lnTo>
                  <a:lnTo>
                    <a:pt x="7165" y="17505"/>
                  </a:lnTo>
                  <a:lnTo>
                    <a:pt x="7165" y="18052"/>
                  </a:lnTo>
                  <a:lnTo>
                    <a:pt x="7165" y="18529"/>
                  </a:lnTo>
                  <a:lnTo>
                    <a:pt x="7165" y="18900"/>
                  </a:lnTo>
                  <a:lnTo>
                    <a:pt x="7165" y="19147"/>
                  </a:lnTo>
                  <a:lnTo>
                    <a:pt x="7165" y="19235"/>
                  </a:lnTo>
                  <a:lnTo>
                    <a:pt x="7165" y="19482"/>
                  </a:lnTo>
                  <a:lnTo>
                    <a:pt x="7217" y="19747"/>
                  </a:lnTo>
                  <a:lnTo>
                    <a:pt x="7321" y="19994"/>
                  </a:lnTo>
                  <a:lnTo>
                    <a:pt x="7476" y="20223"/>
                  </a:lnTo>
                  <a:lnTo>
                    <a:pt x="7632" y="20435"/>
                  </a:lnTo>
                  <a:lnTo>
                    <a:pt x="7814" y="20629"/>
                  </a:lnTo>
                  <a:lnTo>
                    <a:pt x="8022" y="20841"/>
                  </a:lnTo>
                  <a:lnTo>
                    <a:pt x="8281" y="21000"/>
                  </a:lnTo>
                  <a:lnTo>
                    <a:pt x="8515" y="21176"/>
                  </a:lnTo>
                  <a:lnTo>
                    <a:pt x="8775" y="21317"/>
                  </a:lnTo>
                  <a:lnTo>
                    <a:pt x="9060" y="21441"/>
                  </a:lnTo>
                  <a:lnTo>
                    <a:pt x="9424" y="21547"/>
                  </a:lnTo>
                  <a:lnTo>
                    <a:pt x="9761" y="21617"/>
                  </a:lnTo>
                  <a:lnTo>
                    <a:pt x="10125" y="21688"/>
                  </a:lnTo>
                  <a:lnTo>
                    <a:pt x="10462" y="21723"/>
                  </a:lnTo>
                  <a:lnTo>
                    <a:pt x="10825" y="21723"/>
                  </a:lnTo>
                  <a:close/>
                </a:path>
                <a:path w="21600" h="21600" extrusionOk="0">
                  <a:moveTo>
                    <a:pt x="9242" y="14417"/>
                  </a:moveTo>
                  <a:lnTo>
                    <a:pt x="8541" y="12035"/>
                  </a:lnTo>
                  <a:lnTo>
                    <a:pt x="7295" y="10129"/>
                  </a:lnTo>
                  <a:lnTo>
                    <a:pt x="6905" y="9652"/>
                  </a:lnTo>
                  <a:lnTo>
                    <a:pt x="8541" y="10182"/>
                  </a:lnTo>
                  <a:lnTo>
                    <a:pt x="9787" y="9547"/>
                  </a:lnTo>
                  <a:lnTo>
                    <a:pt x="11189" y="10129"/>
                  </a:lnTo>
                  <a:lnTo>
                    <a:pt x="12279" y="9547"/>
                  </a:lnTo>
                  <a:lnTo>
                    <a:pt x="13370" y="10076"/>
                  </a:lnTo>
                  <a:lnTo>
                    <a:pt x="14850" y="9652"/>
                  </a:lnTo>
                  <a:lnTo>
                    <a:pt x="12902" y="12247"/>
                  </a:lnTo>
                  <a:lnTo>
                    <a:pt x="12357" y="14417"/>
                  </a:lnTo>
                  <a:moveTo>
                    <a:pt x="7191" y="15952"/>
                  </a:moveTo>
                  <a:lnTo>
                    <a:pt x="14512" y="15952"/>
                  </a:lnTo>
                  <a:lnTo>
                    <a:pt x="14512" y="17064"/>
                  </a:lnTo>
                  <a:lnTo>
                    <a:pt x="7191" y="17047"/>
                  </a:lnTo>
                  <a:lnTo>
                    <a:pt x="7191" y="18123"/>
                  </a:lnTo>
                  <a:lnTo>
                    <a:pt x="14512" y="18158"/>
                  </a:lnTo>
                  <a:lnTo>
                    <a:pt x="14538" y="19182"/>
                  </a:lnTo>
                  <a:lnTo>
                    <a:pt x="7217" y="19182"/>
                  </a:lnTo>
                </a:path>
              </a:pathLst>
            </a:custGeom>
            <a:solidFill>
              <a:srgbClr val="FFFFCC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3817" name="AutoShape 73"/>
            <p:cNvSpPr>
              <a:spLocks noChangeArrowheads="1"/>
            </p:cNvSpPr>
            <p:nvPr/>
          </p:nvSpPr>
          <p:spPr bwMode="auto">
            <a:xfrm>
              <a:off x="2427" y="2954"/>
              <a:ext cx="907" cy="567"/>
            </a:xfrm>
            <a:prstGeom prst="parallelogram">
              <a:avLst>
                <a:gd name="adj" fmla="val 65274"/>
              </a:avLst>
            </a:prstGeom>
            <a:solidFill>
              <a:schemeClr val="tx1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>
              <a:spAutoFit/>
            </a:bodyPr>
            <a:lstStyle/>
            <a:p>
              <a:endParaRPr lang="en-US"/>
            </a:p>
          </p:txBody>
        </p:sp>
        <p:sp>
          <p:nvSpPr>
            <p:cNvPr id="543818" name="Line 74"/>
            <p:cNvSpPr>
              <a:spLocks noChangeShapeType="1"/>
            </p:cNvSpPr>
            <p:nvPr/>
          </p:nvSpPr>
          <p:spPr bwMode="auto">
            <a:xfrm>
              <a:off x="2965" y="3521"/>
              <a:ext cx="0" cy="3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543819" name="Line 75"/>
            <p:cNvSpPr>
              <a:spLocks noChangeShapeType="1"/>
            </p:cNvSpPr>
            <p:nvPr/>
          </p:nvSpPr>
          <p:spPr bwMode="auto">
            <a:xfrm flipH="1">
              <a:off x="2965" y="3294"/>
              <a:ext cx="369" cy="5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543820" name="AutoShape 76"/>
            <p:cNvSpPr>
              <a:spLocks noChangeArrowheads="1"/>
            </p:cNvSpPr>
            <p:nvPr/>
          </p:nvSpPr>
          <p:spPr bwMode="auto">
            <a:xfrm rot="5400000">
              <a:off x="2357" y="3578"/>
              <a:ext cx="340" cy="226"/>
            </a:xfrm>
            <a:prstGeom prst="rtTriangle">
              <a:avLst/>
            </a:prstGeom>
            <a:solidFill>
              <a:srgbClr val="5F5F5F"/>
            </a:solidFill>
            <a:ln w="28575" algn="ctr">
              <a:noFill/>
              <a:miter lim="800000"/>
              <a:headEnd/>
              <a:tailEnd/>
            </a:ln>
            <a:effectLst/>
          </p:spPr>
          <p:txBody>
            <a:bodyPr lIns="0" tIns="0" rIns="0" bIns="0" anchor="ctr">
              <a:spAutoFit/>
            </a:bodyPr>
            <a:lstStyle/>
            <a:p>
              <a:endParaRPr lang="en-US"/>
            </a:p>
          </p:txBody>
        </p:sp>
        <p:sp>
          <p:nvSpPr>
            <p:cNvPr id="543821" name="WordArt 77"/>
            <p:cNvSpPr>
              <a:spLocks noChangeArrowheads="1" noChangeShapeType="1" noTextEdit="1"/>
            </p:cNvSpPr>
            <p:nvPr/>
          </p:nvSpPr>
          <p:spPr bwMode="auto">
            <a:xfrm>
              <a:off x="2642" y="3015"/>
              <a:ext cx="460" cy="40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31958"/>
                </a:avLst>
              </a:prstTxWarp>
            </a:bodyPr>
            <a:lstStyle/>
            <a:p>
              <a:r>
                <a:rPr lang="en-US" sz="3600" i="1" kern="10" spc="720"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solidFill>
                    <a:schemeClr val="accent1"/>
                  </a:solidFill>
                  <a:effectLst>
                    <a:outerShdw dist="45791" dir="3378596" algn="ctr" rotWithShape="0">
                      <a:srgbClr val="4D4D4D">
                        <a:alpha val="80000"/>
                      </a:srgbClr>
                    </a:outerShdw>
                  </a:effectLst>
                  <a:latin typeface="Arial Black"/>
                </a:rPr>
                <a:t>4</a:t>
              </a:r>
            </a:p>
          </p:txBody>
        </p:sp>
        <p:sp>
          <p:nvSpPr>
            <p:cNvPr id="543822" name="Line 78"/>
            <p:cNvSpPr>
              <a:spLocks noChangeShapeType="1"/>
            </p:cNvSpPr>
            <p:nvPr/>
          </p:nvSpPr>
          <p:spPr bwMode="auto">
            <a:xfrm>
              <a:off x="3334" y="2954"/>
              <a:ext cx="0" cy="3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</p:grpSp>
      <p:grpSp>
        <p:nvGrpSpPr>
          <p:cNvPr id="6" name="Group 79"/>
          <p:cNvGrpSpPr>
            <a:grpSpLocks/>
          </p:cNvGrpSpPr>
          <p:nvPr/>
        </p:nvGrpSpPr>
        <p:grpSpPr bwMode="auto">
          <a:xfrm>
            <a:off x="7993063" y="3114675"/>
            <a:ext cx="358775" cy="312738"/>
            <a:chOff x="2414" y="2954"/>
            <a:chExt cx="920" cy="907"/>
          </a:xfrm>
        </p:grpSpPr>
        <p:sp>
          <p:nvSpPr>
            <p:cNvPr id="543824" name="Litebulb"/>
            <p:cNvSpPr>
              <a:spLocks noChangeAspect="1" noEditPoints="1" noChangeArrowheads="1"/>
            </p:cNvSpPr>
            <p:nvPr/>
          </p:nvSpPr>
          <p:spPr bwMode="auto">
            <a:xfrm>
              <a:off x="2653" y="3485"/>
              <a:ext cx="275" cy="376"/>
            </a:xfrm>
            <a:custGeom>
              <a:avLst/>
              <a:gdLst>
                <a:gd name="T0" fmla="*/ 10800 w 21600"/>
                <a:gd name="T1" fmla="*/ 0 h 21600"/>
                <a:gd name="T2" fmla="*/ 21600 w 21600"/>
                <a:gd name="T3" fmla="*/ 7782 h 21600"/>
                <a:gd name="T4" fmla="*/ 0 w 21600"/>
                <a:gd name="T5" fmla="*/ 7782 h 21600"/>
                <a:gd name="T6" fmla="*/ 10800 w 21600"/>
                <a:gd name="T7" fmla="*/ 21600 h 21600"/>
                <a:gd name="T8" fmla="*/ 3556 w 21600"/>
                <a:gd name="T9" fmla="*/ 2188 h 21600"/>
                <a:gd name="T10" fmla="*/ 18277 w 21600"/>
                <a:gd name="T11" fmla="*/ 9282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0825" y="21723"/>
                  </a:moveTo>
                  <a:lnTo>
                    <a:pt x="11215" y="21723"/>
                  </a:lnTo>
                  <a:lnTo>
                    <a:pt x="11552" y="21688"/>
                  </a:lnTo>
                  <a:lnTo>
                    <a:pt x="11916" y="21617"/>
                  </a:lnTo>
                  <a:lnTo>
                    <a:pt x="12253" y="21547"/>
                  </a:lnTo>
                  <a:lnTo>
                    <a:pt x="12617" y="21441"/>
                  </a:lnTo>
                  <a:lnTo>
                    <a:pt x="12902" y="21317"/>
                  </a:lnTo>
                  <a:lnTo>
                    <a:pt x="13162" y="21176"/>
                  </a:lnTo>
                  <a:lnTo>
                    <a:pt x="13396" y="21000"/>
                  </a:lnTo>
                  <a:lnTo>
                    <a:pt x="13655" y="20841"/>
                  </a:lnTo>
                  <a:lnTo>
                    <a:pt x="13863" y="20629"/>
                  </a:lnTo>
                  <a:lnTo>
                    <a:pt x="14045" y="20435"/>
                  </a:lnTo>
                  <a:lnTo>
                    <a:pt x="14200" y="20223"/>
                  </a:lnTo>
                  <a:lnTo>
                    <a:pt x="14356" y="19994"/>
                  </a:lnTo>
                  <a:lnTo>
                    <a:pt x="14460" y="19747"/>
                  </a:lnTo>
                  <a:lnTo>
                    <a:pt x="14512" y="19482"/>
                  </a:lnTo>
                  <a:lnTo>
                    <a:pt x="14512" y="19235"/>
                  </a:lnTo>
                  <a:lnTo>
                    <a:pt x="14512" y="19147"/>
                  </a:lnTo>
                  <a:lnTo>
                    <a:pt x="14512" y="18900"/>
                  </a:lnTo>
                  <a:lnTo>
                    <a:pt x="14512" y="18529"/>
                  </a:lnTo>
                  <a:lnTo>
                    <a:pt x="14512" y="18052"/>
                  </a:lnTo>
                  <a:lnTo>
                    <a:pt x="14512" y="17505"/>
                  </a:lnTo>
                  <a:lnTo>
                    <a:pt x="14512" y="16976"/>
                  </a:lnTo>
                  <a:lnTo>
                    <a:pt x="14512" y="16464"/>
                  </a:lnTo>
                  <a:lnTo>
                    <a:pt x="14512" y="15952"/>
                  </a:lnTo>
                  <a:lnTo>
                    <a:pt x="14512" y="15758"/>
                  </a:lnTo>
                  <a:lnTo>
                    <a:pt x="14616" y="15547"/>
                  </a:lnTo>
                  <a:lnTo>
                    <a:pt x="14694" y="15352"/>
                  </a:lnTo>
                  <a:lnTo>
                    <a:pt x="14798" y="15141"/>
                  </a:lnTo>
                  <a:lnTo>
                    <a:pt x="15161" y="14735"/>
                  </a:lnTo>
                  <a:lnTo>
                    <a:pt x="15602" y="14329"/>
                  </a:lnTo>
                  <a:lnTo>
                    <a:pt x="16745" y="13552"/>
                  </a:lnTo>
                  <a:lnTo>
                    <a:pt x="18043" y="12670"/>
                  </a:lnTo>
                  <a:lnTo>
                    <a:pt x="18744" y="12194"/>
                  </a:lnTo>
                  <a:lnTo>
                    <a:pt x="19341" y="11647"/>
                  </a:lnTo>
                  <a:lnTo>
                    <a:pt x="19938" y="11099"/>
                  </a:lnTo>
                  <a:lnTo>
                    <a:pt x="20483" y="10464"/>
                  </a:lnTo>
                  <a:lnTo>
                    <a:pt x="20743" y="10164"/>
                  </a:lnTo>
                  <a:lnTo>
                    <a:pt x="20950" y="9794"/>
                  </a:lnTo>
                  <a:lnTo>
                    <a:pt x="21132" y="9441"/>
                  </a:lnTo>
                  <a:lnTo>
                    <a:pt x="21288" y="9035"/>
                  </a:lnTo>
                  <a:lnTo>
                    <a:pt x="21444" y="8664"/>
                  </a:lnTo>
                  <a:lnTo>
                    <a:pt x="21548" y="8223"/>
                  </a:lnTo>
                  <a:lnTo>
                    <a:pt x="21600" y="7782"/>
                  </a:lnTo>
                  <a:lnTo>
                    <a:pt x="21600" y="7341"/>
                  </a:lnTo>
                  <a:lnTo>
                    <a:pt x="21600" y="6935"/>
                  </a:lnTo>
                  <a:lnTo>
                    <a:pt x="21548" y="6564"/>
                  </a:lnTo>
                  <a:lnTo>
                    <a:pt x="21496" y="6229"/>
                  </a:lnTo>
                  <a:lnTo>
                    <a:pt x="21392" y="5858"/>
                  </a:lnTo>
                  <a:lnTo>
                    <a:pt x="21288" y="5523"/>
                  </a:lnTo>
                  <a:lnTo>
                    <a:pt x="21132" y="5135"/>
                  </a:lnTo>
                  <a:lnTo>
                    <a:pt x="20950" y="4800"/>
                  </a:lnTo>
                  <a:lnTo>
                    <a:pt x="20743" y="4464"/>
                  </a:lnTo>
                  <a:lnTo>
                    <a:pt x="20535" y="4164"/>
                  </a:lnTo>
                  <a:lnTo>
                    <a:pt x="20301" y="3847"/>
                  </a:lnTo>
                  <a:lnTo>
                    <a:pt x="20042" y="3547"/>
                  </a:lnTo>
                  <a:lnTo>
                    <a:pt x="19782" y="3247"/>
                  </a:lnTo>
                  <a:lnTo>
                    <a:pt x="19133" y="2664"/>
                  </a:lnTo>
                  <a:lnTo>
                    <a:pt x="18458" y="2152"/>
                  </a:lnTo>
                  <a:lnTo>
                    <a:pt x="17705" y="1694"/>
                  </a:lnTo>
                  <a:lnTo>
                    <a:pt x="16849" y="1252"/>
                  </a:lnTo>
                  <a:lnTo>
                    <a:pt x="16407" y="1076"/>
                  </a:lnTo>
                  <a:lnTo>
                    <a:pt x="15940" y="900"/>
                  </a:lnTo>
                  <a:lnTo>
                    <a:pt x="15499" y="741"/>
                  </a:lnTo>
                  <a:lnTo>
                    <a:pt x="15057" y="600"/>
                  </a:lnTo>
                  <a:lnTo>
                    <a:pt x="14564" y="458"/>
                  </a:lnTo>
                  <a:lnTo>
                    <a:pt x="14045" y="335"/>
                  </a:lnTo>
                  <a:lnTo>
                    <a:pt x="13500" y="229"/>
                  </a:lnTo>
                  <a:lnTo>
                    <a:pt x="13006" y="158"/>
                  </a:lnTo>
                  <a:lnTo>
                    <a:pt x="12461" y="88"/>
                  </a:lnTo>
                  <a:lnTo>
                    <a:pt x="11968" y="52"/>
                  </a:lnTo>
                  <a:lnTo>
                    <a:pt x="11423" y="17"/>
                  </a:lnTo>
                  <a:lnTo>
                    <a:pt x="10825" y="17"/>
                  </a:lnTo>
                  <a:lnTo>
                    <a:pt x="10254" y="17"/>
                  </a:lnTo>
                  <a:lnTo>
                    <a:pt x="9709" y="52"/>
                  </a:lnTo>
                  <a:lnTo>
                    <a:pt x="9216" y="88"/>
                  </a:lnTo>
                  <a:lnTo>
                    <a:pt x="8671" y="158"/>
                  </a:lnTo>
                  <a:lnTo>
                    <a:pt x="8177" y="229"/>
                  </a:lnTo>
                  <a:lnTo>
                    <a:pt x="7632" y="335"/>
                  </a:lnTo>
                  <a:lnTo>
                    <a:pt x="7113" y="458"/>
                  </a:lnTo>
                  <a:lnTo>
                    <a:pt x="6620" y="600"/>
                  </a:lnTo>
                  <a:lnTo>
                    <a:pt x="6178" y="741"/>
                  </a:lnTo>
                  <a:lnTo>
                    <a:pt x="5737" y="900"/>
                  </a:lnTo>
                  <a:lnTo>
                    <a:pt x="5270" y="1076"/>
                  </a:lnTo>
                  <a:lnTo>
                    <a:pt x="4828" y="1252"/>
                  </a:lnTo>
                  <a:lnTo>
                    <a:pt x="3972" y="1694"/>
                  </a:lnTo>
                  <a:lnTo>
                    <a:pt x="3219" y="2152"/>
                  </a:lnTo>
                  <a:lnTo>
                    <a:pt x="2544" y="2664"/>
                  </a:lnTo>
                  <a:lnTo>
                    <a:pt x="1895" y="3247"/>
                  </a:lnTo>
                  <a:lnTo>
                    <a:pt x="1635" y="3547"/>
                  </a:lnTo>
                  <a:lnTo>
                    <a:pt x="1375" y="3847"/>
                  </a:lnTo>
                  <a:lnTo>
                    <a:pt x="1142" y="4164"/>
                  </a:lnTo>
                  <a:lnTo>
                    <a:pt x="934" y="4464"/>
                  </a:lnTo>
                  <a:lnTo>
                    <a:pt x="726" y="4800"/>
                  </a:lnTo>
                  <a:lnTo>
                    <a:pt x="545" y="5135"/>
                  </a:lnTo>
                  <a:lnTo>
                    <a:pt x="389" y="5523"/>
                  </a:lnTo>
                  <a:lnTo>
                    <a:pt x="285" y="5858"/>
                  </a:lnTo>
                  <a:lnTo>
                    <a:pt x="181" y="6229"/>
                  </a:lnTo>
                  <a:lnTo>
                    <a:pt x="129" y="6564"/>
                  </a:lnTo>
                  <a:lnTo>
                    <a:pt x="77" y="6935"/>
                  </a:lnTo>
                  <a:lnTo>
                    <a:pt x="77" y="7341"/>
                  </a:lnTo>
                  <a:lnTo>
                    <a:pt x="77" y="7782"/>
                  </a:lnTo>
                  <a:lnTo>
                    <a:pt x="129" y="8223"/>
                  </a:lnTo>
                  <a:lnTo>
                    <a:pt x="233" y="8664"/>
                  </a:lnTo>
                  <a:lnTo>
                    <a:pt x="389" y="9035"/>
                  </a:lnTo>
                  <a:lnTo>
                    <a:pt x="545" y="9441"/>
                  </a:lnTo>
                  <a:lnTo>
                    <a:pt x="726" y="9794"/>
                  </a:lnTo>
                  <a:lnTo>
                    <a:pt x="934" y="10164"/>
                  </a:lnTo>
                  <a:lnTo>
                    <a:pt x="1194" y="10464"/>
                  </a:lnTo>
                  <a:lnTo>
                    <a:pt x="1739" y="11099"/>
                  </a:lnTo>
                  <a:lnTo>
                    <a:pt x="2336" y="11647"/>
                  </a:lnTo>
                  <a:lnTo>
                    <a:pt x="2933" y="12194"/>
                  </a:lnTo>
                  <a:lnTo>
                    <a:pt x="3634" y="12670"/>
                  </a:lnTo>
                  <a:lnTo>
                    <a:pt x="4932" y="13552"/>
                  </a:lnTo>
                  <a:lnTo>
                    <a:pt x="6075" y="14329"/>
                  </a:lnTo>
                  <a:lnTo>
                    <a:pt x="6516" y="14735"/>
                  </a:lnTo>
                  <a:lnTo>
                    <a:pt x="6879" y="15141"/>
                  </a:lnTo>
                  <a:lnTo>
                    <a:pt x="6983" y="15352"/>
                  </a:lnTo>
                  <a:lnTo>
                    <a:pt x="7061" y="15547"/>
                  </a:lnTo>
                  <a:lnTo>
                    <a:pt x="7165" y="15758"/>
                  </a:lnTo>
                  <a:lnTo>
                    <a:pt x="7165" y="15952"/>
                  </a:lnTo>
                  <a:lnTo>
                    <a:pt x="7165" y="16464"/>
                  </a:lnTo>
                  <a:lnTo>
                    <a:pt x="7165" y="16976"/>
                  </a:lnTo>
                  <a:lnTo>
                    <a:pt x="7165" y="17505"/>
                  </a:lnTo>
                  <a:lnTo>
                    <a:pt x="7165" y="18052"/>
                  </a:lnTo>
                  <a:lnTo>
                    <a:pt x="7165" y="18529"/>
                  </a:lnTo>
                  <a:lnTo>
                    <a:pt x="7165" y="18900"/>
                  </a:lnTo>
                  <a:lnTo>
                    <a:pt x="7165" y="19147"/>
                  </a:lnTo>
                  <a:lnTo>
                    <a:pt x="7165" y="19235"/>
                  </a:lnTo>
                  <a:lnTo>
                    <a:pt x="7165" y="19482"/>
                  </a:lnTo>
                  <a:lnTo>
                    <a:pt x="7217" y="19747"/>
                  </a:lnTo>
                  <a:lnTo>
                    <a:pt x="7321" y="19994"/>
                  </a:lnTo>
                  <a:lnTo>
                    <a:pt x="7476" y="20223"/>
                  </a:lnTo>
                  <a:lnTo>
                    <a:pt x="7632" y="20435"/>
                  </a:lnTo>
                  <a:lnTo>
                    <a:pt x="7814" y="20629"/>
                  </a:lnTo>
                  <a:lnTo>
                    <a:pt x="8022" y="20841"/>
                  </a:lnTo>
                  <a:lnTo>
                    <a:pt x="8281" y="21000"/>
                  </a:lnTo>
                  <a:lnTo>
                    <a:pt x="8515" y="21176"/>
                  </a:lnTo>
                  <a:lnTo>
                    <a:pt x="8775" y="21317"/>
                  </a:lnTo>
                  <a:lnTo>
                    <a:pt x="9060" y="21441"/>
                  </a:lnTo>
                  <a:lnTo>
                    <a:pt x="9424" y="21547"/>
                  </a:lnTo>
                  <a:lnTo>
                    <a:pt x="9761" y="21617"/>
                  </a:lnTo>
                  <a:lnTo>
                    <a:pt x="10125" y="21688"/>
                  </a:lnTo>
                  <a:lnTo>
                    <a:pt x="10462" y="21723"/>
                  </a:lnTo>
                  <a:lnTo>
                    <a:pt x="10825" y="21723"/>
                  </a:lnTo>
                  <a:close/>
                </a:path>
                <a:path w="21600" h="21600" extrusionOk="0">
                  <a:moveTo>
                    <a:pt x="9242" y="14417"/>
                  </a:moveTo>
                  <a:lnTo>
                    <a:pt x="8541" y="12035"/>
                  </a:lnTo>
                  <a:lnTo>
                    <a:pt x="7295" y="10129"/>
                  </a:lnTo>
                  <a:lnTo>
                    <a:pt x="6905" y="9652"/>
                  </a:lnTo>
                  <a:lnTo>
                    <a:pt x="8541" y="10182"/>
                  </a:lnTo>
                  <a:lnTo>
                    <a:pt x="9787" y="9547"/>
                  </a:lnTo>
                  <a:lnTo>
                    <a:pt x="11189" y="10129"/>
                  </a:lnTo>
                  <a:lnTo>
                    <a:pt x="12279" y="9547"/>
                  </a:lnTo>
                  <a:lnTo>
                    <a:pt x="13370" y="10076"/>
                  </a:lnTo>
                  <a:lnTo>
                    <a:pt x="14850" y="9652"/>
                  </a:lnTo>
                  <a:lnTo>
                    <a:pt x="12902" y="12247"/>
                  </a:lnTo>
                  <a:lnTo>
                    <a:pt x="12357" y="14417"/>
                  </a:lnTo>
                  <a:moveTo>
                    <a:pt x="7191" y="15952"/>
                  </a:moveTo>
                  <a:lnTo>
                    <a:pt x="14512" y="15952"/>
                  </a:lnTo>
                  <a:lnTo>
                    <a:pt x="14512" y="17064"/>
                  </a:lnTo>
                  <a:lnTo>
                    <a:pt x="7191" y="17047"/>
                  </a:lnTo>
                  <a:lnTo>
                    <a:pt x="7191" y="18123"/>
                  </a:lnTo>
                  <a:lnTo>
                    <a:pt x="14512" y="18158"/>
                  </a:lnTo>
                  <a:lnTo>
                    <a:pt x="14538" y="19182"/>
                  </a:lnTo>
                  <a:lnTo>
                    <a:pt x="7217" y="19182"/>
                  </a:lnTo>
                </a:path>
              </a:pathLst>
            </a:custGeom>
            <a:solidFill>
              <a:srgbClr val="FFFFCC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3825" name="AutoShape 81"/>
            <p:cNvSpPr>
              <a:spLocks noChangeArrowheads="1"/>
            </p:cNvSpPr>
            <p:nvPr/>
          </p:nvSpPr>
          <p:spPr bwMode="auto">
            <a:xfrm>
              <a:off x="2427" y="2954"/>
              <a:ext cx="907" cy="567"/>
            </a:xfrm>
            <a:prstGeom prst="parallelogram">
              <a:avLst>
                <a:gd name="adj" fmla="val 65274"/>
              </a:avLst>
            </a:prstGeom>
            <a:solidFill>
              <a:schemeClr val="tx1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>
              <a:spAutoFit/>
            </a:bodyPr>
            <a:lstStyle/>
            <a:p>
              <a:endParaRPr lang="en-US"/>
            </a:p>
          </p:txBody>
        </p:sp>
        <p:sp>
          <p:nvSpPr>
            <p:cNvPr id="543826" name="Line 82"/>
            <p:cNvSpPr>
              <a:spLocks noChangeShapeType="1"/>
            </p:cNvSpPr>
            <p:nvPr/>
          </p:nvSpPr>
          <p:spPr bwMode="auto">
            <a:xfrm>
              <a:off x="2965" y="3521"/>
              <a:ext cx="0" cy="3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543827" name="Line 83"/>
            <p:cNvSpPr>
              <a:spLocks noChangeShapeType="1"/>
            </p:cNvSpPr>
            <p:nvPr/>
          </p:nvSpPr>
          <p:spPr bwMode="auto">
            <a:xfrm flipH="1">
              <a:off x="2965" y="3294"/>
              <a:ext cx="369" cy="5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543828" name="AutoShape 84"/>
            <p:cNvSpPr>
              <a:spLocks noChangeArrowheads="1"/>
            </p:cNvSpPr>
            <p:nvPr/>
          </p:nvSpPr>
          <p:spPr bwMode="auto">
            <a:xfrm rot="5400000">
              <a:off x="2357" y="3578"/>
              <a:ext cx="340" cy="226"/>
            </a:xfrm>
            <a:prstGeom prst="rtTriangle">
              <a:avLst/>
            </a:prstGeom>
            <a:solidFill>
              <a:srgbClr val="5F5F5F"/>
            </a:solidFill>
            <a:ln w="28575" algn="ctr">
              <a:noFill/>
              <a:miter lim="800000"/>
              <a:headEnd/>
              <a:tailEnd/>
            </a:ln>
            <a:effectLst/>
          </p:spPr>
          <p:txBody>
            <a:bodyPr lIns="0" tIns="0" rIns="0" bIns="0" anchor="ctr">
              <a:spAutoFit/>
            </a:bodyPr>
            <a:lstStyle/>
            <a:p>
              <a:endParaRPr lang="en-US"/>
            </a:p>
          </p:txBody>
        </p:sp>
        <p:sp>
          <p:nvSpPr>
            <p:cNvPr id="543829" name="WordArt 85"/>
            <p:cNvSpPr>
              <a:spLocks noChangeArrowheads="1" noChangeShapeType="1" noTextEdit="1"/>
            </p:cNvSpPr>
            <p:nvPr/>
          </p:nvSpPr>
          <p:spPr bwMode="auto">
            <a:xfrm>
              <a:off x="2642" y="3015"/>
              <a:ext cx="460" cy="40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31958"/>
                </a:avLst>
              </a:prstTxWarp>
            </a:bodyPr>
            <a:lstStyle/>
            <a:p>
              <a:r>
                <a:rPr lang="en-US" sz="3600" i="1" kern="10" spc="720"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solidFill>
                    <a:schemeClr val="accent1"/>
                  </a:solidFill>
                  <a:effectLst>
                    <a:outerShdw dist="45791" dir="3378596" algn="ctr" rotWithShape="0">
                      <a:srgbClr val="4D4D4D">
                        <a:alpha val="80000"/>
                      </a:srgbClr>
                    </a:outerShdw>
                  </a:effectLst>
                  <a:latin typeface="Arial Black"/>
                </a:rPr>
                <a:t>3</a:t>
              </a:r>
            </a:p>
          </p:txBody>
        </p:sp>
        <p:sp>
          <p:nvSpPr>
            <p:cNvPr id="543830" name="Line 86"/>
            <p:cNvSpPr>
              <a:spLocks noChangeShapeType="1"/>
            </p:cNvSpPr>
            <p:nvPr/>
          </p:nvSpPr>
          <p:spPr bwMode="auto">
            <a:xfrm>
              <a:off x="3334" y="2954"/>
              <a:ext cx="0" cy="3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</p:grpSp>
      <p:grpSp>
        <p:nvGrpSpPr>
          <p:cNvPr id="7" name="Group 87"/>
          <p:cNvGrpSpPr>
            <a:grpSpLocks/>
          </p:cNvGrpSpPr>
          <p:nvPr/>
        </p:nvGrpSpPr>
        <p:grpSpPr bwMode="auto">
          <a:xfrm>
            <a:off x="7993063" y="3475038"/>
            <a:ext cx="358775" cy="312737"/>
            <a:chOff x="2414" y="2954"/>
            <a:chExt cx="920" cy="907"/>
          </a:xfrm>
        </p:grpSpPr>
        <p:sp>
          <p:nvSpPr>
            <p:cNvPr id="543832" name="Litebulb"/>
            <p:cNvSpPr>
              <a:spLocks noChangeAspect="1" noEditPoints="1" noChangeArrowheads="1"/>
            </p:cNvSpPr>
            <p:nvPr/>
          </p:nvSpPr>
          <p:spPr bwMode="auto">
            <a:xfrm>
              <a:off x="2653" y="3485"/>
              <a:ext cx="275" cy="376"/>
            </a:xfrm>
            <a:custGeom>
              <a:avLst/>
              <a:gdLst>
                <a:gd name="T0" fmla="*/ 10800 w 21600"/>
                <a:gd name="T1" fmla="*/ 0 h 21600"/>
                <a:gd name="T2" fmla="*/ 21600 w 21600"/>
                <a:gd name="T3" fmla="*/ 7782 h 21600"/>
                <a:gd name="T4" fmla="*/ 0 w 21600"/>
                <a:gd name="T5" fmla="*/ 7782 h 21600"/>
                <a:gd name="T6" fmla="*/ 10800 w 21600"/>
                <a:gd name="T7" fmla="*/ 21600 h 21600"/>
                <a:gd name="T8" fmla="*/ 3556 w 21600"/>
                <a:gd name="T9" fmla="*/ 2188 h 21600"/>
                <a:gd name="T10" fmla="*/ 18277 w 21600"/>
                <a:gd name="T11" fmla="*/ 9282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0825" y="21723"/>
                  </a:moveTo>
                  <a:lnTo>
                    <a:pt x="11215" y="21723"/>
                  </a:lnTo>
                  <a:lnTo>
                    <a:pt x="11552" y="21688"/>
                  </a:lnTo>
                  <a:lnTo>
                    <a:pt x="11916" y="21617"/>
                  </a:lnTo>
                  <a:lnTo>
                    <a:pt x="12253" y="21547"/>
                  </a:lnTo>
                  <a:lnTo>
                    <a:pt x="12617" y="21441"/>
                  </a:lnTo>
                  <a:lnTo>
                    <a:pt x="12902" y="21317"/>
                  </a:lnTo>
                  <a:lnTo>
                    <a:pt x="13162" y="21176"/>
                  </a:lnTo>
                  <a:lnTo>
                    <a:pt x="13396" y="21000"/>
                  </a:lnTo>
                  <a:lnTo>
                    <a:pt x="13655" y="20841"/>
                  </a:lnTo>
                  <a:lnTo>
                    <a:pt x="13863" y="20629"/>
                  </a:lnTo>
                  <a:lnTo>
                    <a:pt x="14045" y="20435"/>
                  </a:lnTo>
                  <a:lnTo>
                    <a:pt x="14200" y="20223"/>
                  </a:lnTo>
                  <a:lnTo>
                    <a:pt x="14356" y="19994"/>
                  </a:lnTo>
                  <a:lnTo>
                    <a:pt x="14460" y="19747"/>
                  </a:lnTo>
                  <a:lnTo>
                    <a:pt x="14512" y="19482"/>
                  </a:lnTo>
                  <a:lnTo>
                    <a:pt x="14512" y="19235"/>
                  </a:lnTo>
                  <a:lnTo>
                    <a:pt x="14512" y="19147"/>
                  </a:lnTo>
                  <a:lnTo>
                    <a:pt x="14512" y="18900"/>
                  </a:lnTo>
                  <a:lnTo>
                    <a:pt x="14512" y="18529"/>
                  </a:lnTo>
                  <a:lnTo>
                    <a:pt x="14512" y="18052"/>
                  </a:lnTo>
                  <a:lnTo>
                    <a:pt x="14512" y="17505"/>
                  </a:lnTo>
                  <a:lnTo>
                    <a:pt x="14512" y="16976"/>
                  </a:lnTo>
                  <a:lnTo>
                    <a:pt x="14512" y="16464"/>
                  </a:lnTo>
                  <a:lnTo>
                    <a:pt x="14512" y="15952"/>
                  </a:lnTo>
                  <a:lnTo>
                    <a:pt x="14512" y="15758"/>
                  </a:lnTo>
                  <a:lnTo>
                    <a:pt x="14616" y="15547"/>
                  </a:lnTo>
                  <a:lnTo>
                    <a:pt x="14694" y="15352"/>
                  </a:lnTo>
                  <a:lnTo>
                    <a:pt x="14798" y="15141"/>
                  </a:lnTo>
                  <a:lnTo>
                    <a:pt x="15161" y="14735"/>
                  </a:lnTo>
                  <a:lnTo>
                    <a:pt x="15602" y="14329"/>
                  </a:lnTo>
                  <a:lnTo>
                    <a:pt x="16745" y="13552"/>
                  </a:lnTo>
                  <a:lnTo>
                    <a:pt x="18043" y="12670"/>
                  </a:lnTo>
                  <a:lnTo>
                    <a:pt x="18744" y="12194"/>
                  </a:lnTo>
                  <a:lnTo>
                    <a:pt x="19341" y="11647"/>
                  </a:lnTo>
                  <a:lnTo>
                    <a:pt x="19938" y="11099"/>
                  </a:lnTo>
                  <a:lnTo>
                    <a:pt x="20483" y="10464"/>
                  </a:lnTo>
                  <a:lnTo>
                    <a:pt x="20743" y="10164"/>
                  </a:lnTo>
                  <a:lnTo>
                    <a:pt x="20950" y="9794"/>
                  </a:lnTo>
                  <a:lnTo>
                    <a:pt x="21132" y="9441"/>
                  </a:lnTo>
                  <a:lnTo>
                    <a:pt x="21288" y="9035"/>
                  </a:lnTo>
                  <a:lnTo>
                    <a:pt x="21444" y="8664"/>
                  </a:lnTo>
                  <a:lnTo>
                    <a:pt x="21548" y="8223"/>
                  </a:lnTo>
                  <a:lnTo>
                    <a:pt x="21600" y="7782"/>
                  </a:lnTo>
                  <a:lnTo>
                    <a:pt x="21600" y="7341"/>
                  </a:lnTo>
                  <a:lnTo>
                    <a:pt x="21600" y="6935"/>
                  </a:lnTo>
                  <a:lnTo>
                    <a:pt x="21548" y="6564"/>
                  </a:lnTo>
                  <a:lnTo>
                    <a:pt x="21496" y="6229"/>
                  </a:lnTo>
                  <a:lnTo>
                    <a:pt x="21392" y="5858"/>
                  </a:lnTo>
                  <a:lnTo>
                    <a:pt x="21288" y="5523"/>
                  </a:lnTo>
                  <a:lnTo>
                    <a:pt x="21132" y="5135"/>
                  </a:lnTo>
                  <a:lnTo>
                    <a:pt x="20950" y="4800"/>
                  </a:lnTo>
                  <a:lnTo>
                    <a:pt x="20743" y="4464"/>
                  </a:lnTo>
                  <a:lnTo>
                    <a:pt x="20535" y="4164"/>
                  </a:lnTo>
                  <a:lnTo>
                    <a:pt x="20301" y="3847"/>
                  </a:lnTo>
                  <a:lnTo>
                    <a:pt x="20042" y="3547"/>
                  </a:lnTo>
                  <a:lnTo>
                    <a:pt x="19782" y="3247"/>
                  </a:lnTo>
                  <a:lnTo>
                    <a:pt x="19133" y="2664"/>
                  </a:lnTo>
                  <a:lnTo>
                    <a:pt x="18458" y="2152"/>
                  </a:lnTo>
                  <a:lnTo>
                    <a:pt x="17705" y="1694"/>
                  </a:lnTo>
                  <a:lnTo>
                    <a:pt x="16849" y="1252"/>
                  </a:lnTo>
                  <a:lnTo>
                    <a:pt x="16407" y="1076"/>
                  </a:lnTo>
                  <a:lnTo>
                    <a:pt x="15940" y="900"/>
                  </a:lnTo>
                  <a:lnTo>
                    <a:pt x="15499" y="741"/>
                  </a:lnTo>
                  <a:lnTo>
                    <a:pt x="15057" y="600"/>
                  </a:lnTo>
                  <a:lnTo>
                    <a:pt x="14564" y="458"/>
                  </a:lnTo>
                  <a:lnTo>
                    <a:pt x="14045" y="335"/>
                  </a:lnTo>
                  <a:lnTo>
                    <a:pt x="13500" y="229"/>
                  </a:lnTo>
                  <a:lnTo>
                    <a:pt x="13006" y="158"/>
                  </a:lnTo>
                  <a:lnTo>
                    <a:pt x="12461" y="88"/>
                  </a:lnTo>
                  <a:lnTo>
                    <a:pt x="11968" y="52"/>
                  </a:lnTo>
                  <a:lnTo>
                    <a:pt x="11423" y="17"/>
                  </a:lnTo>
                  <a:lnTo>
                    <a:pt x="10825" y="17"/>
                  </a:lnTo>
                  <a:lnTo>
                    <a:pt x="10254" y="17"/>
                  </a:lnTo>
                  <a:lnTo>
                    <a:pt x="9709" y="52"/>
                  </a:lnTo>
                  <a:lnTo>
                    <a:pt x="9216" y="88"/>
                  </a:lnTo>
                  <a:lnTo>
                    <a:pt x="8671" y="158"/>
                  </a:lnTo>
                  <a:lnTo>
                    <a:pt x="8177" y="229"/>
                  </a:lnTo>
                  <a:lnTo>
                    <a:pt x="7632" y="335"/>
                  </a:lnTo>
                  <a:lnTo>
                    <a:pt x="7113" y="458"/>
                  </a:lnTo>
                  <a:lnTo>
                    <a:pt x="6620" y="600"/>
                  </a:lnTo>
                  <a:lnTo>
                    <a:pt x="6178" y="741"/>
                  </a:lnTo>
                  <a:lnTo>
                    <a:pt x="5737" y="900"/>
                  </a:lnTo>
                  <a:lnTo>
                    <a:pt x="5270" y="1076"/>
                  </a:lnTo>
                  <a:lnTo>
                    <a:pt x="4828" y="1252"/>
                  </a:lnTo>
                  <a:lnTo>
                    <a:pt x="3972" y="1694"/>
                  </a:lnTo>
                  <a:lnTo>
                    <a:pt x="3219" y="2152"/>
                  </a:lnTo>
                  <a:lnTo>
                    <a:pt x="2544" y="2664"/>
                  </a:lnTo>
                  <a:lnTo>
                    <a:pt x="1895" y="3247"/>
                  </a:lnTo>
                  <a:lnTo>
                    <a:pt x="1635" y="3547"/>
                  </a:lnTo>
                  <a:lnTo>
                    <a:pt x="1375" y="3847"/>
                  </a:lnTo>
                  <a:lnTo>
                    <a:pt x="1142" y="4164"/>
                  </a:lnTo>
                  <a:lnTo>
                    <a:pt x="934" y="4464"/>
                  </a:lnTo>
                  <a:lnTo>
                    <a:pt x="726" y="4800"/>
                  </a:lnTo>
                  <a:lnTo>
                    <a:pt x="545" y="5135"/>
                  </a:lnTo>
                  <a:lnTo>
                    <a:pt x="389" y="5523"/>
                  </a:lnTo>
                  <a:lnTo>
                    <a:pt x="285" y="5858"/>
                  </a:lnTo>
                  <a:lnTo>
                    <a:pt x="181" y="6229"/>
                  </a:lnTo>
                  <a:lnTo>
                    <a:pt x="129" y="6564"/>
                  </a:lnTo>
                  <a:lnTo>
                    <a:pt x="77" y="6935"/>
                  </a:lnTo>
                  <a:lnTo>
                    <a:pt x="77" y="7341"/>
                  </a:lnTo>
                  <a:lnTo>
                    <a:pt x="77" y="7782"/>
                  </a:lnTo>
                  <a:lnTo>
                    <a:pt x="129" y="8223"/>
                  </a:lnTo>
                  <a:lnTo>
                    <a:pt x="233" y="8664"/>
                  </a:lnTo>
                  <a:lnTo>
                    <a:pt x="389" y="9035"/>
                  </a:lnTo>
                  <a:lnTo>
                    <a:pt x="545" y="9441"/>
                  </a:lnTo>
                  <a:lnTo>
                    <a:pt x="726" y="9794"/>
                  </a:lnTo>
                  <a:lnTo>
                    <a:pt x="934" y="10164"/>
                  </a:lnTo>
                  <a:lnTo>
                    <a:pt x="1194" y="10464"/>
                  </a:lnTo>
                  <a:lnTo>
                    <a:pt x="1739" y="11099"/>
                  </a:lnTo>
                  <a:lnTo>
                    <a:pt x="2336" y="11647"/>
                  </a:lnTo>
                  <a:lnTo>
                    <a:pt x="2933" y="12194"/>
                  </a:lnTo>
                  <a:lnTo>
                    <a:pt x="3634" y="12670"/>
                  </a:lnTo>
                  <a:lnTo>
                    <a:pt x="4932" y="13552"/>
                  </a:lnTo>
                  <a:lnTo>
                    <a:pt x="6075" y="14329"/>
                  </a:lnTo>
                  <a:lnTo>
                    <a:pt x="6516" y="14735"/>
                  </a:lnTo>
                  <a:lnTo>
                    <a:pt x="6879" y="15141"/>
                  </a:lnTo>
                  <a:lnTo>
                    <a:pt x="6983" y="15352"/>
                  </a:lnTo>
                  <a:lnTo>
                    <a:pt x="7061" y="15547"/>
                  </a:lnTo>
                  <a:lnTo>
                    <a:pt x="7165" y="15758"/>
                  </a:lnTo>
                  <a:lnTo>
                    <a:pt x="7165" y="15952"/>
                  </a:lnTo>
                  <a:lnTo>
                    <a:pt x="7165" y="16464"/>
                  </a:lnTo>
                  <a:lnTo>
                    <a:pt x="7165" y="16976"/>
                  </a:lnTo>
                  <a:lnTo>
                    <a:pt x="7165" y="17505"/>
                  </a:lnTo>
                  <a:lnTo>
                    <a:pt x="7165" y="18052"/>
                  </a:lnTo>
                  <a:lnTo>
                    <a:pt x="7165" y="18529"/>
                  </a:lnTo>
                  <a:lnTo>
                    <a:pt x="7165" y="18900"/>
                  </a:lnTo>
                  <a:lnTo>
                    <a:pt x="7165" y="19147"/>
                  </a:lnTo>
                  <a:lnTo>
                    <a:pt x="7165" y="19235"/>
                  </a:lnTo>
                  <a:lnTo>
                    <a:pt x="7165" y="19482"/>
                  </a:lnTo>
                  <a:lnTo>
                    <a:pt x="7217" y="19747"/>
                  </a:lnTo>
                  <a:lnTo>
                    <a:pt x="7321" y="19994"/>
                  </a:lnTo>
                  <a:lnTo>
                    <a:pt x="7476" y="20223"/>
                  </a:lnTo>
                  <a:lnTo>
                    <a:pt x="7632" y="20435"/>
                  </a:lnTo>
                  <a:lnTo>
                    <a:pt x="7814" y="20629"/>
                  </a:lnTo>
                  <a:lnTo>
                    <a:pt x="8022" y="20841"/>
                  </a:lnTo>
                  <a:lnTo>
                    <a:pt x="8281" y="21000"/>
                  </a:lnTo>
                  <a:lnTo>
                    <a:pt x="8515" y="21176"/>
                  </a:lnTo>
                  <a:lnTo>
                    <a:pt x="8775" y="21317"/>
                  </a:lnTo>
                  <a:lnTo>
                    <a:pt x="9060" y="21441"/>
                  </a:lnTo>
                  <a:lnTo>
                    <a:pt x="9424" y="21547"/>
                  </a:lnTo>
                  <a:lnTo>
                    <a:pt x="9761" y="21617"/>
                  </a:lnTo>
                  <a:lnTo>
                    <a:pt x="10125" y="21688"/>
                  </a:lnTo>
                  <a:lnTo>
                    <a:pt x="10462" y="21723"/>
                  </a:lnTo>
                  <a:lnTo>
                    <a:pt x="10825" y="21723"/>
                  </a:lnTo>
                  <a:close/>
                </a:path>
                <a:path w="21600" h="21600" extrusionOk="0">
                  <a:moveTo>
                    <a:pt x="9242" y="14417"/>
                  </a:moveTo>
                  <a:lnTo>
                    <a:pt x="8541" y="12035"/>
                  </a:lnTo>
                  <a:lnTo>
                    <a:pt x="7295" y="10129"/>
                  </a:lnTo>
                  <a:lnTo>
                    <a:pt x="6905" y="9652"/>
                  </a:lnTo>
                  <a:lnTo>
                    <a:pt x="8541" y="10182"/>
                  </a:lnTo>
                  <a:lnTo>
                    <a:pt x="9787" y="9547"/>
                  </a:lnTo>
                  <a:lnTo>
                    <a:pt x="11189" y="10129"/>
                  </a:lnTo>
                  <a:lnTo>
                    <a:pt x="12279" y="9547"/>
                  </a:lnTo>
                  <a:lnTo>
                    <a:pt x="13370" y="10076"/>
                  </a:lnTo>
                  <a:lnTo>
                    <a:pt x="14850" y="9652"/>
                  </a:lnTo>
                  <a:lnTo>
                    <a:pt x="12902" y="12247"/>
                  </a:lnTo>
                  <a:lnTo>
                    <a:pt x="12357" y="14417"/>
                  </a:lnTo>
                  <a:moveTo>
                    <a:pt x="7191" y="15952"/>
                  </a:moveTo>
                  <a:lnTo>
                    <a:pt x="14512" y="15952"/>
                  </a:lnTo>
                  <a:lnTo>
                    <a:pt x="14512" y="17064"/>
                  </a:lnTo>
                  <a:lnTo>
                    <a:pt x="7191" y="17047"/>
                  </a:lnTo>
                  <a:lnTo>
                    <a:pt x="7191" y="18123"/>
                  </a:lnTo>
                  <a:lnTo>
                    <a:pt x="14512" y="18158"/>
                  </a:lnTo>
                  <a:lnTo>
                    <a:pt x="14538" y="19182"/>
                  </a:lnTo>
                  <a:lnTo>
                    <a:pt x="7217" y="19182"/>
                  </a:lnTo>
                </a:path>
              </a:pathLst>
            </a:custGeom>
            <a:solidFill>
              <a:srgbClr val="FFFFCC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3833" name="AutoShape 89"/>
            <p:cNvSpPr>
              <a:spLocks noChangeArrowheads="1"/>
            </p:cNvSpPr>
            <p:nvPr/>
          </p:nvSpPr>
          <p:spPr bwMode="auto">
            <a:xfrm>
              <a:off x="2427" y="2954"/>
              <a:ext cx="907" cy="567"/>
            </a:xfrm>
            <a:prstGeom prst="parallelogram">
              <a:avLst>
                <a:gd name="adj" fmla="val 65274"/>
              </a:avLst>
            </a:prstGeom>
            <a:solidFill>
              <a:schemeClr val="tx1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>
              <a:spAutoFit/>
            </a:bodyPr>
            <a:lstStyle/>
            <a:p>
              <a:endParaRPr lang="en-US"/>
            </a:p>
          </p:txBody>
        </p:sp>
        <p:sp>
          <p:nvSpPr>
            <p:cNvPr id="543834" name="Line 90"/>
            <p:cNvSpPr>
              <a:spLocks noChangeShapeType="1"/>
            </p:cNvSpPr>
            <p:nvPr/>
          </p:nvSpPr>
          <p:spPr bwMode="auto">
            <a:xfrm>
              <a:off x="2965" y="3521"/>
              <a:ext cx="0" cy="3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543835" name="Line 91"/>
            <p:cNvSpPr>
              <a:spLocks noChangeShapeType="1"/>
            </p:cNvSpPr>
            <p:nvPr/>
          </p:nvSpPr>
          <p:spPr bwMode="auto">
            <a:xfrm flipH="1">
              <a:off x="2965" y="3294"/>
              <a:ext cx="369" cy="5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543836" name="AutoShape 92"/>
            <p:cNvSpPr>
              <a:spLocks noChangeArrowheads="1"/>
            </p:cNvSpPr>
            <p:nvPr/>
          </p:nvSpPr>
          <p:spPr bwMode="auto">
            <a:xfrm rot="5400000">
              <a:off x="2357" y="3578"/>
              <a:ext cx="340" cy="226"/>
            </a:xfrm>
            <a:prstGeom prst="rtTriangle">
              <a:avLst/>
            </a:prstGeom>
            <a:solidFill>
              <a:srgbClr val="5F5F5F"/>
            </a:solidFill>
            <a:ln w="28575" algn="ctr">
              <a:noFill/>
              <a:miter lim="800000"/>
              <a:headEnd/>
              <a:tailEnd/>
            </a:ln>
            <a:effectLst/>
          </p:spPr>
          <p:txBody>
            <a:bodyPr lIns="0" tIns="0" rIns="0" bIns="0" anchor="ctr">
              <a:spAutoFit/>
            </a:bodyPr>
            <a:lstStyle/>
            <a:p>
              <a:endParaRPr lang="en-US"/>
            </a:p>
          </p:txBody>
        </p:sp>
        <p:sp>
          <p:nvSpPr>
            <p:cNvPr id="543837" name="WordArt 93"/>
            <p:cNvSpPr>
              <a:spLocks noChangeArrowheads="1" noChangeShapeType="1" noTextEdit="1"/>
            </p:cNvSpPr>
            <p:nvPr/>
          </p:nvSpPr>
          <p:spPr bwMode="auto">
            <a:xfrm>
              <a:off x="2642" y="3015"/>
              <a:ext cx="460" cy="40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31958"/>
                </a:avLst>
              </a:prstTxWarp>
            </a:bodyPr>
            <a:lstStyle/>
            <a:p>
              <a:r>
                <a:rPr lang="en-US" sz="3600" i="1" kern="10" spc="720"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solidFill>
                    <a:schemeClr val="accent1"/>
                  </a:solidFill>
                  <a:effectLst>
                    <a:outerShdw dist="45791" dir="3378596" algn="ctr" rotWithShape="0">
                      <a:srgbClr val="4D4D4D">
                        <a:alpha val="80000"/>
                      </a:srgbClr>
                    </a:outerShdw>
                  </a:effectLst>
                  <a:latin typeface="Arial Black"/>
                </a:rPr>
                <a:t>2</a:t>
              </a:r>
            </a:p>
          </p:txBody>
        </p:sp>
        <p:sp>
          <p:nvSpPr>
            <p:cNvPr id="543838" name="Line 94"/>
            <p:cNvSpPr>
              <a:spLocks noChangeShapeType="1"/>
            </p:cNvSpPr>
            <p:nvPr/>
          </p:nvSpPr>
          <p:spPr bwMode="auto">
            <a:xfrm>
              <a:off x="3334" y="2954"/>
              <a:ext cx="0" cy="3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</p:grpSp>
      <p:grpSp>
        <p:nvGrpSpPr>
          <p:cNvPr id="8" name="Group 95"/>
          <p:cNvGrpSpPr>
            <a:grpSpLocks/>
          </p:cNvGrpSpPr>
          <p:nvPr/>
        </p:nvGrpSpPr>
        <p:grpSpPr bwMode="auto">
          <a:xfrm>
            <a:off x="7993063" y="3835400"/>
            <a:ext cx="358775" cy="312738"/>
            <a:chOff x="2414" y="2954"/>
            <a:chExt cx="920" cy="907"/>
          </a:xfrm>
        </p:grpSpPr>
        <p:sp>
          <p:nvSpPr>
            <p:cNvPr id="543840" name="Litebulb"/>
            <p:cNvSpPr>
              <a:spLocks noChangeAspect="1" noEditPoints="1" noChangeArrowheads="1"/>
            </p:cNvSpPr>
            <p:nvPr/>
          </p:nvSpPr>
          <p:spPr bwMode="auto">
            <a:xfrm>
              <a:off x="2653" y="3485"/>
              <a:ext cx="275" cy="376"/>
            </a:xfrm>
            <a:custGeom>
              <a:avLst/>
              <a:gdLst>
                <a:gd name="T0" fmla="*/ 10800 w 21600"/>
                <a:gd name="T1" fmla="*/ 0 h 21600"/>
                <a:gd name="T2" fmla="*/ 21600 w 21600"/>
                <a:gd name="T3" fmla="*/ 7782 h 21600"/>
                <a:gd name="T4" fmla="*/ 0 w 21600"/>
                <a:gd name="T5" fmla="*/ 7782 h 21600"/>
                <a:gd name="T6" fmla="*/ 10800 w 21600"/>
                <a:gd name="T7" fmla="*/ 21600 h 21600"/>
                <a:gd name="T8" fmla="*/ 3556 w 21600"/>
                <a:gd name="T9" fmla="*/ 2188 h 21600"/>
                <a:gd name="T10" fmla="*/ 18277 w 21600"/>
                <a:gd name="T11" fmla="*/ 9282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0825" y="21723"/>
                  </a:moveTo>
                  <a:lnTo>
                    <a:pt x="11215" y="21723"/>
                  </a:lnTo>
                  <a:lnTo>
                    <a:pt x="11552" y="21688"/>
                  </a:lnTo>
                  <a:lnTo>
                    <a:pt x="11916" y="21617"/>
                  </a:lnTo>
                  <a:lnTo>
                    <a:pt x="12253" y="21547"/>
                  </a:lnTo>
                  <a:lnTo>
                    <a:pt x="12617" y="21441"/>
                  </a:lnTo>
                  <a:lnTo>
                    <a:pt x="12902" y="21317"/>
                  </a:lnTo>
                  <a:lnTo>
                    <a:pt x="13162" y="21176"/>
                  </a:lnTo>
                  <a:lnTo>
                    <a:pt x="13396" y="21000"/>
                  </a:lnTo>
                  <a:lnTo>
                    <a:pt x="13655" y="20841"/>
                  </a:lnTo>
                  <a:lnTo>
                    <a:pt x="13863" y="20629"/>
                  </a:lnTo>
                  <a:lnTo>
                    <a:pt x="14045" y="20435"/>
                  </a:lnTo>
                  <a:lnTo>
                    <a:pt x="14200" y="20223"/>
                  </a:lnTo>
                  <a:lnTo>
                    <a:pt x="14356" y="19994"/>
                  </a:lnTo>
                  <a:lnTo>
                    <a:pt x="14460" y="19747"/>
                  </a:lnTo>
                  <a:lnTo>
                    <a:pt x="14512" y="19482"/>
                  </a:lnTo>
                  <a:lnTo>
                    <a:pt x="14512" y="19235"/>
                  </a:lnTo>
                  <a:lnTo>
                    <a:pt x="14512" y="19147"/>
                  </a:lnTo>
                  <a:lnTo>
                    <a:pt x="14512" y="18900"/>
                  </a:lnTo>
                  <a:lnTo>
                    <a:pt x="14512" y="18529"/>
                  </a:lnTo>
                  <a:lnTo>
                    <a:pt x="14512" y="18052"/>
                  </a:lnTo>
                  <a:lnTo>
                    <a:pt x="14512" y="17505"/>
                  </a:lnTo>
                  <a:lnTo>
                    <a:pt x="14512" y="16976"/>
                  </a:lnTo>
                  <a:lnTo>
                    <a:pt x="14512" y="16464"/>
                  </a:lnTo>
                  <a:lnTo>
                    <a:pt x="14512" y="15952"/>
                  </a:lnTo>
                  <a:lnTo>
                    <a:pt x="14512" y="15758"/>
                  </a:lnTo>
                  <a:lnTo>
                    <a:pt x="14616" y="15547"/>
                  </a:lnTo>
                  <a:lnTo>
                    <a:pt x="14694" y="15352"/>
                  </a:lnTo>
                  <a:lnTo>
                    <a:pt x="14798" y="15141"/>
                  </a:lnTo>
                  <a:lnTo>
                    <a:pt x="15161" y="14735"/>
                  </a:lnTo>
                  <a:lnTo>
                    <a:pt x="15602" y="14329"/>
                  </a:lnTo>
                  <a:lnTo>
                    <a:pt x="16745" y="13552"/>
                  </a:lnTo>
                  <a:lnTo>
                    <a:pt x="18043" y="12670"/>
                  </a:lnTo>
                  <a:lnTo>
                    <a:pt x="18744" y="12194"/>
                  </a:lnTo>
                  <a:lnTo>
                    <a:pt x="19341" y="11647"/>
                  </a:lnTo>
                  <a:lnTo>
                    <a:pt x="19938" y="11099"/>
                  </a:lnTo>
                  <a:lnTo>
                    <a:pt x="20483" y="10464"/>
                  </a:lnTo>
                  <a:lnTo>
                    <a:pt x="20743" y="10164"/>
                  </a:lnTo>
                  <a:lnTo>
                    <a:pt x="20950" y="9794"/>
                  </a:lnTo>
                  <a:lnTo>
                    <a:pt x="21132" y="9441"/>
                  </a:lnTo>
                  <a:lnTo>
                    <a:pt x="21288" y="9035"/>
                  </a:lnTo>
                  <a:lnTo>
                    <a:pt x="21444" y="8664"/>
                  </a:lnTo>
                  <a:lnTo>
                    <a:pt x="21548" y="8223"/>
                  </a:lnTo>
                  <a:lnTo>
                    <a:pt x="21600" y="7782"/>
                  </a:lnTo>
                  <a:lnTo>
                    <a:pt x="21600" y="7341"/>
                  </a:lnTo>
                  <a:lnTo>
                    <a:pt x="21600" y="6935"/>
                  </a:lnTo>
                  <a:lnTo>
                    <a:pt x="21548" y="6564"/>
                  </a:lnTo>
                  <a:lnTo>
                    <a:pt x="21496" y="6229"/>
                  </a:lnTo>
                  <a:lnTo>
                    <a:pt x="21392" y="5858"/>
                  </a:lnTo>
                  <a:lnTo>
                    <a:pt x="21288" y="5523"/>
                  </a:lnTo>
                  <a:lnTo>
                    <a:pt x="21132" y="5135"/>
                  </a:lnTo>
                  <a:lnTo>
                    <a:pt x="20950" y="4800"/>
                  </a:lnTo>
                  <a:lnTo>
                    <a:pt x="20743" y="4464"/>
                  </a:lnTo>
                  <a:lnTo>
                    <a:pt x="20535" y="4164"/>
                  </a:lnTo>
                  <a:lnTo>
                    <a:pt x="20301" y="3847"/>
                  </a:lnTo>
                  <a:lnTo>
                    <a:pt x="20042" y="3547"/>
                  </a:lnTo>
                  <a:lnTo>
                    <a:pt x="19782" y="3247"/>
                  </a:lnTo>
                  <a:lnTo>
                    <a:pt x="19133" y="2664"/>
                  </a:lnTo>
                  <a:lnTo>
                    <a:pt x="18458" y="2152"/>
                  </a:lnTo>
                  <a:lnTo>
                    <a:pt x="17705" y="1694"/>
                  </a:lnTo>
                  <a:lnTo>
                    <a:pt x="16849" y="1252"/>
                  </a:lnTo>
                  <a:lnTo>
                    <a:pt x="16407" y="1076"/>
                  </a:lnTo>
                  <a:lnTo>
                    <a:pt x="15940" y="900"/>
                  </a:lnTo>
                  <a:lnTo>
                    <a:pt x="15499" y="741"/>
                  </a:lnTo>
                  <a:lnTo>
                    <a:pt x="15057" y="600"/>
                  </a:lnTo>
                  <a:lnTo>
                    <a:pt x="14564" y="458"/>
                  </a:lnTo>
                  <a:lnTo>
                    <a:pt x="14045" y="335"/>
                  </a:lnTo>
                  <a:lnTo>
                    <a:pt x="13500" y="229"/>
                  </a:lnTo>
                  <a:lnTo>
                    <a:pt x="13006" y="158"/>
                  </a:lnTo>
                  <a:lnTo>
                    <a:pt x="12461" y="88"/>
                  </a:lnTo>
                  <a:lnTo>
                    <a:pt x="11968" y="52"/>
                  </a:lnTo>
                  <a:lnTo>
                    <a:pt x="11423" y="17"/>
                  </a:lnTo>
                  <a:lnTo>
                    <a:pt x="10825" y="17"/>
                  </a:lnTo>
                  <a:lnTo>
                    <a:pt x="10254" y="17"/>
                  </a:lnTo>
                  <a:lnTo>
                    <a:pt x="9709" y="52"/>
                  </a:lnTo>
                  <a:lnTo>
                    <a:pt x="9216" y="88"/>
                  </a:lnTo>
                  <a:lnTo>
                    <a:pt x="8671" y="158"/>
                  </a:lnTo>
                  <a:lnTo>
                    <a:pt x="8177" y="229"/>
                  </a:lnTo>
                  <a:lnTo>
                    <a:pt x="7632" y="335"/>
                  </a:lnTo>
                  <a:lnTo>
                    <a:pt x="7113" y="458"/>
                  </a:lnTo>
                  <a:lnTo>
                    <a:pt x="6620" y="600"/>
                  </a:lnTo>
                  <a:lnTo>
                    <a:pt x="6178" y="741"/>
                  </a:lnTo>
                  <a:lnTo>
                    <a:pt x="5737" y="900"/>
                  </a:lnTo>
                  <a:lnTo>
                    <a:pt x="5270" y="1076"/>
                  </a:lnTo>
                  <a:lnTo>
                    <a:pt x="4828" y="1252"/>
                  </a:lnTo>
                  <a:lnTo>
                    <a:pt x="3972" y="1694"/>
                  </a:lnTo>
                  <a:lnTo>
                    <a:pt x="3219" y="2152"/>
                  </a:lnTo>
                  <a:lnTo>
                    <a:pt x="2544" y="2664"/>
                  </a:lnTo>
                  <a:lnTo>
                    <a:pt x="1895" y="3247"/>
                  </a:lnTo>
                  <a:lnTo>
                    <a:pt x="1635" y="3547"/>
                  </a:lnTo>
                  <a:lnTo>
                    <a:pt x="1375" y="3847"/>
                  </a:lnTo>
                  <a:lnTo>
                    <a:pt x="1142" y="4164"/>
                  </a:lnTo>
                  <a:lnTo>
                    <a:pt x="934" y="4464"/>
                  </a:lnTo>
                  <a:lnTo>
                    <a:pt x="726" y="4800"/>
                  </a:lnTo>
                  <a:lnTo>
                    <a:pt x="545" y="5135"/>
                  </a:lnTo>
                  <a:lnTo>
                    <a:pt x="389" y="5523"/>
                  </a:lnTo>
                  <a:lnTo>
                    <a:pt x="285" y="5858"/>
                  </a:lnTo>
                  <a:lnTo>
                    <a:pt x="181" y="6229"/>
                  </a:lnTo>
                  <a:lnTo>
                    <a:pt x="129" y="6564"/>
                  </a:lnTo>
                  <a:lnTo>
                    <a:pt x="77" y="6935"/>
                  </a:lnTo>
                  <a:lnTo>
                    <a:pt x="77" y="7341"/>
                  </a:lnTo>
                  <a:lnTo>
                    <a:pt x="77" y="7782"/>
                  </a:lnTo>
                  <a:lnTo>
                    <a:pt x="129" y="8223"/>
                  </a:lnTo>
                  <a:lnTo>
                    <a:pt x="233" y="8664"/>
                  </a:lnTo>
                  <a:lnTo>
                    <a:pt x="389" y="9035"/>
                  </a:lnTo>
                  <a:lnTo>
                    <a:pt x="545" y="9441"/>
                  </a:lnTo>
                  <a:lnTo>
                    <a:pt x="726" y="9794"/>
                  </a:lnTo>
                  <a:lnTo>
                    <a:pt x="934" y="10164"/>
                  </a:lnTo>
                  <a:lnTo>
                    <a:pt x="1194" y="10464"/>
                  </a:lnTo>
                  <a:lnTo>
                    <a:pt x="1739" y="11099"/>
                  </a:lnTo>
                  <a:lnTo>
                    <a:pt x="2336" y="11647"/>
                  </a:lnTo>
                  <a:lnTo>
                    <a:pt x="2933" y="12194"/>
                  </a:lnTo>
                  <a:lnTo>
                    <a:pt x="3634" y="12670"/>
                  </a:lnTo>
                  <a:lnTo>
                    <a:pt x="4932" y="13552"/>
                  </a:lnTo>
                  <a:lnTo>
                    <a:pt x="6075" y="14329"/>
                  </a:lnTo>
                  <a:lnTo>
                    <a:pt x="6516" y="14735"/>
                  </a:lnTo>
                  <a:lnTo>
                    <a:pt x="6879" y="15141"/>
                  </a:lnTo>
                  <a:lnTo>
                    <a:pt x="6983" y="15352"/>
                  </a:lnTo>
                  <a:lnTo>
                    <a:pt x="7061" y="15547"/>
                  </a:lnTo>
                  <a:lnTo>
                    <a:pt x="7165" y="15758"/>
                  </a:lnTo>
                  <a:lnTo>
                    <a:pt x="7165" y="15952"/>
                  </a:lnTo>
                  <a:lnTo>
                    <a:pt x="7165" y="16464"/>
                  </a:lnTo>
                  <a:lnTo>
                    <a:pt x="7165" y="16976"/>
                  </a:lnTo>
                  <a:lnTo>
                    <a:pt x="7165" y="17505"/>
                  </a:lnTo>
                  <a:lnTo>
                    <a:pt x="7165" y="18052"/>
                  </a:lnTo>
                  <a:lnTo>
                    <a:pt x="7165" y="18529"/>
                  </a:lnTo>
                  <a:lnTo>
                    <a:pt x="7165" y="18900"/>
                  </a:lnTo>
                  <a:lnTo>
                    <a:pt x="7165" y="19147"/>
                  </a:lnTo>
                  <a:lnTo>
                    <a:pt x="7165" y="19235"/>
                  </a:lnTo>
                  <a:lnTo>
                    <a:pt x="7165" y="19482"/>
                  </a:lnTo>
                  <a:lnTo>
                    <a:pt x="7217" y="19747"/>
                  </a:lnTo>
                  <a:lnTo>
                    <a:pt x="7321" y="19994"/>
                  </a:lnTo>
                  <a:lnTo>
                    <a:pt x="7476" y="20223"/>
                  </a:lnTo>
                  <a:lnTo>
                    <a:pt x="7632" y="20435"/>
                  </a:lnTo>
                  <a:lnTo>
                    <a:pt x="7814" y="20629"/>
                  </a:lnTo>
                  <a:lnTo>
                    <a:pt x="8022" y="20841"/>
                  </a:lnTo>
                  <a:lnTo>
                    <a:pt x="8281" y="21000"/>
                  </a:lnTo>
                  <a:lnTo>
                    <a:pt x="8515" y="21176"/>
                  </a:lnTo>
                  <a:lnTo>
                    <a:pt x="8775" y="21317"/>
                  </a:lnTo>
                  <a:lnTo>
                    <a:pt x="9060" y="21441"/>
                  </a:lnTo>
                  <a:lnTo>
                    <a:pt x="9424" y="21547"/>
                  </a:lnTo>
                  <a:lnTo>
                    <a:pt x="9761" y="21617"/>
                  </a:lnTo>
                  <a:lnTo>
                    <a:pt x="10125" y="21688"/>
                  </a:lnTo>
                  <a:lnTo>
                    <a:pt x="10462" y="21723"/>
                  </a:lnTo>
                  <a:lnTo>
                    <a:pt x="10825" y="21723"/>
                  </a:lnTo>
                  <a:close/>
                </a:path>
                <a:path w="21600" h="21600" extrusionOk="0">
                  <a:moveTo>
                    <a:pt x="9242" y="14417"/>
                  </a:moveTo>
                  <a:lnTo>
                    <a:pt x="8541" y="12035"/>
                  </a:lnTo>
                  <a:lnTo>
                    <a:pt x="7295" y="10129"/>
                  </a:lnTo>
                  <a:lnTo>
                    <a:pt x="6905" y="9652"/>
                  </a:lnTo>
                  <a:lnTo>
                    <a:pt x="8541" y="10182"/>
                  </a:lnTo>
                  <a:lnTo>
                    <a:pt x="9787" y="9547"/>
                  </a:lnTo>
                  <a:lnTo>
                    <a:pt x="11189" y="10129"/>
                  </a:lnTo>
                  <a:lnTo>
                    <a:pt x="12279" y="9547"/>
                  </a:lnTo>
                  <a:lnTo>
                    <a:pt x="13370" y="10076"/>
                  </a:lnTo>
                  <a:lnTo>
                    <a:pt x="14850" y="9652"/>
                  </a:lnTo>
                  <a:lnTo>
                    <a:pt x="12902" y="12247"/>
                  </a:lnTo>
                  <a:lnTo>
                    <a:pt x="12357" y="14417"/>
                  </a:lnTo>
                  <a:moveTo>
                    <a:pt x="7191" y="15952"/>
                  </a:moveTo>
                  <a:lnTo>
                    <a:pt x="14512" y="15952"/>
                  </a:lnTo>
                  <a:lnTo>
                    <a:pt x="14512" y="17064"/>
                  </a:lnTo>
                  <a:lnTo>
                    <a:pt x="7191" y="17047"/>
                  </a:lnTo>
                  <a:lnTo>
                    <a:pt x="7191" y="18123"/>
                  </a:lnTo>
                  <a:lnTo>
                    <a:pt x="14512" y="18158"/>
                  </a:lnTo>
                  <a:lnTo>
                    <a:pt x="14538" y="19182"/>
                  </a:lnTo>
                  <a:lnTo>
                    <a:pt x="7217" y="19182"/>
                  </a:lnTo>
                </a:path>
              </a:pathLst>
            </a:custGeom>
            <a:solidFill>
              <a:srgbClr val="FFFFCC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3841" name="AutoShape 97"/>
            <p:cNvSpPr>
              <a:spLocks noChangeArrowheads="1"/>
            </p:cNvSpPr>
            <p:nvPr/>
          </p:nvSpPr>
          <p:spPr bwMode="auto">
            <a:xfrm>
              <a:off x="2427" y="2954"/>
              <a:ext cx="907" cy="567"/>
            </a:xfrm>
            <a:prstGeom prst="parallelogram">
              <a:avLst>
                <a:gd name="adj" fmla="val 65274"/>
              </a:avLst>
            </a:prstGeom>
            <a:solidFill>
              <a:schemeClr val="tx1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>
              <a:spAutoFit/>
            </a:bodyPr>
            <a:lstStyle/>
            <a:p>
              <a:endParaRPr lang="en-US"/>
            </a:p>
          </p:txBody>
        </p:sp>
        <p:sp>
          <p:nvSpPr>
            <p:cNvPr id="543842" name="Line 98"/>
            <p:cNvSpPr>
              <a:spLocks noChangeShapeType="1"/>
            </p:cNvSpPr>
            <p:nvPr/>
          </p:nvSpPr>
          <p:spPr bwMode="auto">
            <a:xfrm>
              <a:off x="2965" y="3521"/>
              <a:ext cx="0" cy="3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543843" name="Line 99"/>
            <p:cNvSpPr>
              <a:spLocks noChangeShapeType="1"/>
            </p:cNvSpPr>
            <p:nvPr/>
          </p:nvSpPr>
          <p:spPr bwMode="auto">
            <a:xfrm flipH="1">
              <a:off x="2965" y="3294"/>
              <a:ext cx="369" cy="5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543844" name="AutoShape 100"/>
            <p:cNvSpPr>
              <a:spLocks noChangeArrowheads="1"/>
            </p:cNvSpPr>
            <p:nvPr/>
          </p:nvSpPr>
          <p:spPr bwMode="auto">
            <a:xfrm rot="5400000">
              <a:off x="2357" y="3578"/>
              <a:ext cx="340" cy="226"/>
            </a:xfrm>
            <a:prstGeom prst="rtTriangle">
              <a:avLst/>
            </a:prstGeom>
            <a:solidFill>
              <a:srgbClr val="5F5F5F"/>
            </a:solidFill>
            <a:ln w="28575" algn="ctr">
              <a:noFill/>
              <a:miter lim="800000"/>
              <a:headEnd/>
              <a:tailEnd/>
            </a:ln>
            <a:effectLst/>
          </p:spPr>
          <p:txBody>
            <a:bodyPr lIns="0" tIns="0" rIns="0" bIns="0" anchor="ctr">
              <a:spAutoFit/>
            </a:bodyPr>
            <a:lstStyle/>
            <a:p>
              <a:endParaRPr lang="en-US"/>
            </a:p>
          </p:txBody>
        </p:sp>
        <p:sp>
          <p:nvSpPr>
            <p:cNvPr id="543845" name="WordArt 101"/>
            <p:cNvSpPr>
              <a:spLocks noChangeArrowheads="1" noChangeShapeType="1" noTextEdit="1"/>
            </p:cNvSpPr>
            <p:nvPr/>
          </p:nvSpPr>
          <p:spPr bwMode="auto">
            <a:xfrm>
              <a:off x="2642" y="3015"/>
              <a:ext cx="460" cy="40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31958"/>
                </a:avLst>
              </a:prstTxWarp>
            </a:bodyPr>
            <a:lstStyle/>
            <a:p>
              <a:r>
                <a:rPr lang="en-US" sz="3600" i="1" kern="10" spc="720"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solidFill>
                    <a:schemeClr val="accent1"/>
                  </a:solidFill>
                  <a:effectLst>
                    <a:outerShdw dist="45791" dir="3378596" algn="ctr" rotWithShape="0">
                      <a:srgbClr val="4D4D4D">
                        <a:alpha val="80000"/>
                      </a:srgbClr>
                    </a:outerShdw>
                  </a:effectLst>
                  <a:latin typeface="Arial Black"/>
                </a:rPr>
                <a:t>1</a:t>
              </a:r>
            </a:p>
          </p:txBody>
        </p:sp>
        <p:sp>
          <p:nvSpPr>
            <p:cNvPr id="543846" name="Line 102"/>
            <p:cNvSpPr>
              <a:spLocks noChangeShapeType="1"/>
            </p:cNvSpPr>
            <p:nvPr/>
          </p:nvSpPr>
          <p:spPr bwMode="auto">
            <a:xfrm>
              <a:off x="3334" y="2954"/>
              <a:ext cx="0" cy="3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</p:grpSp>
      <p:grpSp>
        <p:nvGrpSpPr>
          <p:cNvPr id="9" name="Group 103"/>
          <p:cNvGrpSpPr>
            <a:grpSpLocks/>
          </p:cNvGrpSpPr>
          <p:nvPr/>
        </p:nvGrpSpPr>
        <p:grpSpPr bwMode="auto">
          <a:xfrm>
            <a:off x="7993063" y="4195763"/>
            <a:ext cx="358775" cy="312737"/>
            <a:chOff x="2414" y="2954"/>
            <a:chExt cx="920" cy="907"/>
          </a:xfrm>
        </p:grpSpPr>
        <p:sp>
          <p:nvSpPr>
            <p:cNvPr id="543848" name="Litebulb"/>
            <p:cNvSpPr>
              <a:spLocks noChangeAspect="1" noEditPoints="1" noChangeArrowheads="1"/>
            </p:cNvSpPr>
            <p:nvPr/>
          </p:nvSpPr>
          <p:spPr bwMode="auto">
            <a:xfrm>
              <a:off x="2653" y="3485"/>
              <a:ext cx="275" cy="376"/>
            </a:xfrm>
            <a:custGeom>
              <a:avLst/>
              <a:gdLst>
                <a:gd name="T0" fmla="*/ 10800 w 21600"/>
                <a:gd name="T1" fmla="*/ 0 h 21600"/>
                <a:gd name="T2" fmla="*/ 21600 w 21600"/>
                <a:gd name="T3" fmla="*/ 7782 h 21600"/>
                <a:gd name="T4" fmla="*/ 0 w 21600"/>
                <a:gd name="T5" fmla="*/ 7782 h 21600"/>
                <a:gd name="T6" fmla="*/ 10800 w 21600"/>
                <a:gd name="T7" fmla="*/ 21600 h 21600"/>
                <a:gd name="T8" fmla="*/ 3556 w 21600"/>
                <a:gd name="T9" fmla="*/ 2188 h 21600"/>
                <a:gd name="T10" fmla="*/ 18277 w 21600"/>
                <a:gd name="T11" fmla="*/ 9282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0825" y="21723"/>
                  </a:moveTo>
                  <a:lnTo>
                    <a:pt x="11215" y="21723"/>
                  </a:lnTo>
                  <a:lnTo>
                    <a:pt x="11552" y="21688"/>
                  </a:lnTo>
                  <a:lnTo>
                    <a:pt x="11916" y="21617"/>
                  </a:lnTo>
                  <a:lnTo>
                    <a:pt x="12253" y="21547"/>
                  </a:lnTo>
                  <a:lnTo>
                    <a:pt x="12617" y="21441"/>
                  </a:lnTo>
                  <a:lnTo>
                    <a:pt x="12902" y="21317"/>
                  </a:lnTo>
                  <a:lnTo>
                    <a:pt x="13162" y="21176"/>
                  </a:lnTo>
                  <a:lnTo>
                    <a:pt x="13396" y="21000"/>
                  </a:lnTo>
                  <a:lnTo>
                    <a:pt x="13655" y="20841"/>
                  </a:lnTo>
                  <a:lnTo>
                    <a:pt x="13863" y="20629"/>
                  </a:lnTo>
                  <a:lnTo>
                    <a:pt x="14045" y="20435"/>
                  </a:lnTo>
                  <a:lnTo>
                    <a:pt x="14200" y="20223"/>
                  </a:lnTo>
                  <a:lnTo>
                    <a:pt x="14356" y="19994"/>
                  </a:lnTo>
                  <a:lnTo>
                    <a:pt x="14460" y="19747"/>
                  </a:lnTo>
                  <a:lnTo>
                    <a:pt x="14512" y="19482"/>
                  </a:lnTo>
                  <a:lnTo>
                    <a:pt x="14512" y="19235"/>
                  </a:lnTo>
                  <a:lnTo>
                    <a:pt x="14512" y="19147"/>
                  </a:lnTo>
                  <a:lnTo>
                    <a:pt x="14512" y="18900"/>
                  </a:lnTo>
                  <a:lnTo>
                    <a:pt x="14512" y="18529"/>
                  </a:lnTo>
                  <a:lnTo>
                    <a:pt x="14512" y="18052"/>
                  </a:lnTo>
                  <a:lnTo>
                    <a:pt x="14512" y="17505"/>
                  </a:lnTo>
                  <a:lnTo>
                    <a:pt x="14512" y="16976"/>
                  </a:lnTo>
                  <a:lnTo>
                    <a:pt x="14512" y="16464"/>
                  </a:lnTo>
                  <a:lnTo>
                    <a:pt x="14512" y="15952"/>
                  </a:lnTo>
                  <a:lnTo>
                    <a:pt x="14512" y="15758"/>
                  </a:lnTo>
                  <a:lnTo>
                    <a:pt x="14616" y="15547"/>
                  </a:lnTo>
                  <a:lnTo>
                    <a:pt x="14694" y="15352"/>
                  </a:lnTo>
                  <a:lnTo>
                    <a:pt x="14798" y="15141"/>
                  </a:lnTo>
                  <a:lnTo>
                    <a:pt x="15161" y="14735"/>
                  </a:lnTo>
                  <a:lnTo>
                    <a:pt x="15602" y="14329"/>
                  </a:lnTo>
                  <a:lnTo>
                    <a:pt x="16745" y="13552"/>
                  </a:lnTo>
                  <a:lnTo>
                    <a:pt x="18043" y="12670"/>
                  </a:lnTo>
                  <a:lnTo>
                    <a:pt x="18744" y="12194"/>
                  </a:lnTo>
                  <a:lnTo>
                    <a:pt x="19341" y="11647"/>
                  </a:lnTo>
                  <a:lnTo>
                    <a:pt x="19938" y="11099"/>
                  </a:lnTo>
                  <a:lnTo>
                    <a:pt x="20483" y="10464"/>
                  </a:lnTo>
                  <a:lnTo>
                    <a:pt x="20743" y="10164"/>
                  </a:lnTo>
                  <a:lnTo>
                    <a:pt x="20950" y="9794"/>
                  </a:lnTo>
                  <a:lnTo>
                    <a:pt x="21132" y="9441"/>
                  </a:lnTo>
                  <a:lnTo>
                    <a:pt x="21288" y="9035"/>
                  </a:lnTo>
                  <a:lnTo>
                    <a:pt x="21444" y="8664"/>
                  </a:lnTo>
                  <a:lnTo>
                    <a:pt x="21548" y="8223"/>
                  </a:lnTo>
                  <a:lnTo>
                    <a:pt x="21600" y="7782"/>
                  </a:lnTo>
                  <a:lnTo>
                    <a:pt x="21600" y="7341"/>
                  </a:lnTo>
                  <a:lnTo>
                    <a:pt x="21600" y="6935"/>
                  </a:lnTo>
                  <a:lnTo>
                    <a:pt x="21548" y="6564"/>
                  </a:lnTo>
                  <a:lnTo>
                    <a:pt x="21496" y="6229"/>
                  </a:lnTo>
                  <a:lnTo>
                    <a:pt x="21392" y="5858"/>
                  </a:lnTo>
                  <a:lnTo>
                    <a:pt x="21288" y="5523"/>
                  </a:lnTo>
                  <a:lnTo>
                    <a:pt x="21132" y="5135"/>
                  </a:lnTo>
                  <a:lnTo>
                    <a:pt x="20950" y="4800"/>
                  </a:lnTo>
                  <a:lnTo>
                    <a:pt x="20743" y="4464"/>
                  </a:lnTo>
                  <a:lnTo>
                    <a:pt x="20535" y="4164"/>
                  </a:lnTo>
                  <a:lnTo>
                    <a:pt x="20301" y="3847"/>
                  </a:lnTo>
                  <a:lnTo>
                    <a:pt x="20042" y="3547"/>
                  </a:lnTo>
                  <a:lnTo>
                    <a:pt x="19782" y="3247"/>
                  </a:lnTo>
                  <a:lnTo>
                    <a:pt x="19133" y="2664"/>
                  </a:lnTo>
                  <a:lnTo>
                    <a:pt x="18458" y="2152"/>
                  </a:lnTo>
                  <a:lnTo>
                    <a:pt x="17705" y="1694"/>
                  </a:lnTo>
                  <a:lnTo>
                    <a:pt x="16849" y="1252"/>
                  </a:lnTo>
                  <a:lnTo>
                    <a:pt x="16407" y="1076"/>
                  </a:lnTo>
                  <a:lnTo>
                    <a:pt x="15940" y="900"/>
                  </a:lnTo>
                  <a:lnTo>
                    <a:pt x="15499" y="741"/>
                  </a:lnTo>
                  <a:lnTo>
                    <a:pt x="15057" y="600"/>
                  </a:lnTo>
                  <a:lnTo>
                    <a:pt x="14564" y="458"/>
                  </a:lnTo>
                  <a:lnTo>
                    <a:pt x="14045" y="335"/>
                  </a:lnTo>
                  <a:lnTo>
                    <a:pt x="13500" y="229"/>
                  </a:lnTo>
                  <a:lnTo>
                    <a:pt x="13006" y="158"/>
                  </a:lnTo>
                  <a:lnTo>
                    <a:pt x="12461" y="88"/>
                  </a:lnTo>
                  <a:lnTo>
                    <a:pt x="11968" y="52"/>
                  </a:lnTo>
                  <a:lnTo>
                    <a:pt x="11423" y="17"/>
                  </a:lnTo>
                  <a:lnTo>
                    <a:pt x="10825" y="17"/>
                  </a:lnTo>
                  <a:lnTo>
                    <a:pt x="10254" y="17"/>
                  </a:lnTo>
                  <a:lnTo>
                    <a:pt x="9709" y="52"/>
                  </a:lnTo>
                  <a:lnTo>
                    <a:pt x="9216" y="88"/>
                  </a:lnTo>
                  <a:lnTo>
                    <a:pt x="8671" y="158"/>
                  </a:lnTo>
                  <a:lnTo>
                    <a:pt x="8177" y="229"/>
                  </a:lnTo>
                  <a:lnTo>
                    <a:pt x="7632" y="335"/>
                  </a:lnTo>
                  <a:lnTo>
                    <a:pt x="7113" y="458"/>
                  </a:lnTo>
                  <a:lnTo>
                    <a:pt x="6620" y="600"/>
                  </a:lnTo>
                  <a:lnTo>
                    <a:pt x="6178" y="741"/>
                  </a:lnTo>
                  <a:lnTo>
                    <a:pt x="5737" y="900"/>
                  </a:lnTo>
                  <a:lnTo>
                    <a:pt x="5270" y="1076"/>
                  </a:lnTo>
                  <a:lnTo>
                    <a:pt x="4828" y="1252"/>
                  </a:lnTo>
                  <a:lnTo>
                    <a:pt x="3972" y="1694"/>
                  </a:lnTo>
                  <a:lnTo>
                    <a:pt x="3219" y="2152"/>
                  </a:lnTo>
                  <a:lnTo>
                    <a:pt x="2544" y="2664"/>
                  </a:lnTo>
                  <a:lnTo>
                    <a:pt x="1895" y="3247"/>
                  </a:lnTo>
                  <a:lnTo>
                    <a:pt x="1635" y="3547"/>
                  </a:lnTo>
                  <a:lnTo>
                    <a:pt x="1375" y="3847"/>
                  </a:lnTo>
                  <a:lnTo>
                    <a:pt x="1142" y="4164"/>
                  </a:lnTo>
                  <a:lnTo>
                    <a:pt x="934" y="4464"/>
                  </a:lnTo>
                  <a:lnTo>
                    <a:pt x="726" y="4800"/>
                  </a:lnTo>
                  <a:lnTo>
                    <a:pt x="545" y="5135"/>
                  </a:lnTo>
                  <a:lnTo>
                    <a:pt x="389" y="5523"/>
                  </a:lnTo>
                  <a:lnTo>
                    <a:pt x="285" y="5858"/>
                  </a:lnTo>
                  <a:lnTo>
                    <a:pt x="181" y="6229"/>
                  </a:lnTo>
                  <a:lnTo>
                    <a:pt x="129" y="6564"/>
                  </a:lnTo>
                  <a:lnTo>
                    <a:pt x="77" y="6935"/>
                  </a:lnTo>
                  <a:lnTo>
                    <a:pt x="77" y="7341"/>
                  </a:lnTo>
                  <a:lnTo>
                    <a:pt x="77" y="7782"/>
                  </a:lnTo>
                  <a:lnTo>
                    <a:pt x="129" y="8223"/>
                  </a:lnTo>
                  <a:lnTo>
                    <a:pt x="233" y="8664"/>
                  </a:lnTo>
                  <a:lnTo>
                    <a:pt x="389" y="9035"/>
                  </a:lnTo>
                  <a:lnTo>
                    <a:pt x="545" y="9441"/>
                  </a:lnTo>
                  <a:lnTo>
                    <a:pt x="726" y="9794"/>
                  </a:lnTo>
                  <a:lnTo>
                    <a:pt x="934" y="10164"/>
                  </a:lnTo>
                  <a:lnTo>
                    <a:pt x="1194" y="10464"/>
                  </a:lnTo>
                  <a:lnTo>
                    <a:pt x="1739" y="11099"/>
                  </a:lnTo>
                  <a:lnTo>
                    <a:pt x="2336" y="11647"/>
                  </a:lnTo>
                  <a:lnTo>
                    <a:pt x="2933" y="12194"/>
                  </a:lnTo>
                  <a:lnTo>
                    <a:pt x="3634" y="12670"/>
                  </a:lnTo>
                  <a:lnTo>
                    <a:pt x="4932" y="13552"/>
                  </a:lnTo>
                  <a:lnTo>
                    <a:pt x="6075" y="14329"/>
                  </a:lnTo>
                  <a:lnTo>
                    <a:pt x="6516" y="14735"/>
                  </a:lnTo>
                  <a:lnTo>
                    <a:pt x="6879" y="15141"/>
                  </a:lnTo>
                  <a:lnTo>
                    <a:pt x="6983" y="15352"/>
                  </a:lnTo>
                  <a:lnTo>
                    <a:pt x="7061" y="15547"/>
                  </a:lnTo>
                  <a:lnTo>
                    <a:pt x="7165" y="15758"/>
                  </a:lnTo>
                  <a:lnTo>
                    <a:pt x="7165" y="15952"/>
                  </a:lnTo>
                  <a:lnTo>
                    <a:pt x="7165" y="16464"/>
                  </a:lnTo>
                  <a:lnTo>
                    <a:pt x="7165" y="16976"/>
                  </a:lnTo>
                  <a:lnTo>
                    <a:pt x="7165" y="17505"/>
                  </a:lnTo>
                  <a:lnTo>
                    <a:pt x="7165" y="18052"/>
                  </a:lnTo>
                  <a:lnTo>
                    <a:pt x="7165" y="18529"/>
                  </a:lnTo>
                  <a:lnTo>
                    <a:pt x="7165" y="18900"/>
                  </a:lnTo>
                  <a:lnTo>
                    <a:pt x="7165" y="19147"/>
                  </a:lnTo>
                  <a:lnTo>
                    <a:pt x="7165" y="19235"/>
                  </a:lnTo>
                  <a:lnTo>
                    <a:pt x="7165" y="19482"/>
                  </a:lnTo>
                  <a:lnTo>
                    <a:pt x="7217" y="19747"/>
                  </a:lnTo>
                  <a:lnTo>
                    <a:pt x="7321" y="19994"/>
                  </a:lnTo>
                  <a:lnTo>
                    <a:pt x="7476" y="20223"/>
                  </a:lnTo>
                  <a:lnTo>
                    <a:pt x="7632" y="20435"/>
                  </a:lnTo>
                  <a:lnTo>
                    <a:pt x="7814" y="20629"/>
                  </a:lnTo>
                  <a:lnTo>
                    <a:pt x="8022" y="20841"/>
                  </a:lnTo>
                  <a:lnTo>
                    <a:pt x="8281" y="21000"/>
                  </a:lnTo>
                  <a:lnTo>
                    <a:pt x="8515" y="21176"/>
                  </a:lnTo>
                  <a:lnTo>
                    <a:pt x="8775" y="21317"/>
                  </a:lnTo>
                  <a:lnTo>
                    <a:pt x="9060" y="21441"/>
                  </a:lnTo>
                  <a:lnTo>
                    <a:pt x="9424" y="21547"/>
                  </a:lnTo>
                  <a:lnTo>
                    <a:pt x="9761" y="21617"/>
                  </a:lnTo>
                  <a:lnTo>
                    <a:pt x="10125" y="21688"/>
                  </a:lnTo>
                  <a:lnTo>
                    <a:pt x="10462" y="21723"/>
                  </a:lnTo>
                  <a:lnTo>
                    <a:pt x="10825" y="21723"/>
                  </a:lnTo>
                  <a:close/>
                </a:path>
                <a:path w="21600" h="21600" extrusionOk="0">
                  <a:moveTo>
                    <a:pt x="9242" y="14417"/>
                  </a:moveTo>
                  <a:lnTo>
                    <a:pt x="8541" y="12035"/>
                  </a:lnTo>
                  <a:lnTo>
                    <a:pt x="7295" y="10129"/>
                  </a:lnTo>
                  <a:lnTo>
                    <a:pt x="6905" y="9652"/>
                  </a:lnTo>
                  <a:lnTo>
                    <a:pt x="8541" y="10182"/>
                  </a:lnTo>
                  <a:lnTo>
                    <a:pt x="9787" y="9547"/>
                  </a:lnTo>
                  <a:lnTo>
                    <a:pt x="11189" y="10129"/>
                  </a:lnTo>
                  <a:lnTo>
                    <a:pt x="12279" y="9547"/>
                  </a:lnTo>
                  <a:lnTo>
                    <a:pt x="13370" y="10076"/>
                  </a:lnTo>
                  <a:lnTo>
                    <a:pt x="14850" y="9652"/>
                  </a:lnTo>
                  <a:lnTo>
                    <a:pt x="12902" y="12247"/>
                  </a:lnTo>
                  <a:lnTo>
                    <a:pt x="12357" y="14417"/>
                  </a:lnTo>
                  <a:moveTo>
                    <a:pt x="7191" y="15952"/>
                  </a:moveTo>
                  <a:lnTo>
                    <a:pt x="14512" y="15952"/>
                  </a:lnTo>
                  <a:lnTo>
                    <a:pt x="14512" y="17064"/>
                  </a:lnTo>
                  <a:lnTo>
                    <a:pt x="7191" y="17047"/>
                  </a:lnTo>
                  <a:lnTo>
                    <a:pt x="7191" y="18123"/>
                  </a:lnTo>
                  <a:lnTo>
                    <a:pt x="14512" y="18158"/>
                  </a:lnTo>
                  <a:lnTo>
                    <a:pt x="14538" y="19182"/>
                  </a:lnTo>
                  <a:lnTo>
                    <a:pt x="7217" y="19182"/>
                  </a:lnTo>
                </a:path>
              </a:pathLst>
            </a:custGeom>
            <a:solidFill>
              <a:srgbClr val="FFFFCC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3849" name="AutoShape 105"/>
            <p:cNvSpPr>
              <a:spLocks noChangeArrowheads="1"/>
            </p:cNvSpPr>
            <p:nvPr/>
          </p:nvSpPr>
          <p:spPr bwMode="auto">
            <a:xfrm>
              <a:off x="2427" y="2954"/>
              <a:ext cx="907" cy="567"/>
            </a:xfrm>
            <a:prstGeom prst="parallelogram">
              <a:avLst>
                <a:gd name="adj" fmla="val 65274"/>
              </a:avLst>
            </a:prstGeom>
            <a:solidFill>
              <a:schemeClr val="tx1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>
              <a:spAutoFit/>
            </a:bodyPr>
            <a:lstStyle/>
            <a:p>
              <a:endParaRPr lang="en-US"/>
            </a:p>
          </p:txBody>
        </p:sp>
        <p:sp>
          <p:nvSpPr>
            <p:cNvPr id="543850" name="Line 106"/>
            <p:cNvSpPr>
              <a:spLocks noChangeShapeType="1"/>
            </p:cNvSpPr>
            <p:nvPr/>
          </p:nvSpPr>
          <p:spPr bwMode="auto">
            <a:xfrm>
              <a:off x="2965" y="3521"/>
              <a:ext cx="0" cy="3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543851" name="Line 107"/>
            <p:cNvSpPr>
              <a:spLocks noChangeShapeType="1"/>
            </p:cNvSpPr>
            <p:nvPr/>
          </p:nvSpPr>
          <p:spPr bwMode="auto">
            <a:xfrm flipH="1">
              <a:off x="2965" y="3294"/>
              <a:ext cx="369" cy="5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543852" name="AutoShape 108"/>
            <p:cNvSpPr>
              <a:spLocks noChangeArrowheads="1"/>
            </p:cNvSpPr>
            <p:nvPr/>
          </p:nvSpPr>
          <p:spPr bwMode="auto">
            <a:xfrm rot="5400000">
              <a:off x="2357" y="3578"/>
              <a:ext cx="340" cy="226"/>
            </a:xfrm>
            <a:prstGeom prst="rtTriangle">
              <a:avLst/>
            </a:prstGeom>
            <a:solidFill>
              <a:srgbClr val="5F5F5F"/>
            </a:solidFill>
            <a:ln w="28575" algn="ctr">
              <a:noFill/>
              <a:miter lim="800000"/>
              <a:headEnd/>
              <a:tailEnd/>
            </a:ln>
            <a:effectLst/>
          </p:spPr>
          <p:txBody>
            <a:bodyPr lIns="0" tIns="0" rIns="0" bIns="0" anchor="ctr">
              <a:spAutoFit/>
            </a:bodyPr>
            <a:lstStyle/>
            <a:p>
              <a:endParaRPr lang="en-US"/>
            </a:p>
          </p:txBody>
        </p:sp>
        <p:sp>
          <p:nvSpPr>
            <p:cNvPr id="543853" name="WordArt 109"/>
            <p:cNvSpPr>
              <a:spLocks noChangeArrowheads="1" noChangeShapeType="1" noTextEdit="1"/>
            </p:cNvSpPr>
            <p:nvPr/>
          </p:nvSpPr>
          <p:spPr bwMode="auto">
            <a:xfrm>
              <a:off x="2642" y="3015"/>
              <a:ext cx="460" cy="40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31958"/>
                </a:avLst>
              </a:prstTxWarp>
            </a:bodyPr>
            <a:lstStyle/>
            <a:p>
              <a:r>
                <a:rPr lang="en-US" sz="3600" i="1" kern="10" spc="720"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solidFill>
                    <a:schemeClr val="accent1"/>
                  </a:solidFill>
                  <a:effectLst>
                    <a:outerShdw dist="45791" dir="3378596" algn="ctr" rotWithShape="0">
                      <a:srgbClr val="4D4D4D">
                        <a:alpha val="80000"/>
                      </a:srgbClr>
                    </a:outerShdw>
                  </a:effectLst>
                  <a:latin typeface="Arial Black"/>
                </a:rPr>
                <a:t>0</a:t>
              </a:r>
            </a:p>
          </p:txBody>
        </p:sp>
        <p:sp>
          <p:nvSpPr>
            <p:cNvPr id="543854" name="Line 110"/>
            <p:cNvSpPr>
              <a:spLocks noChangeShapeType="1"/>
            </p:cNvSpPr>
            <p:nvPr/>
          </p:nvSpPr>
          <p:spPr bwMode="auto">
            <a:xfrm>
              <a:off x="3334" y="2954"/>
              <a:ext cx="0" cy="3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</p:grpSp>
      <p:sp>
        <p:nvSpPr>
          <p:cNvPr id="543856" name="Rectangle 112"/>
          <p:cNvSpPr>
            <a:spLocks noChangeArrowheads="1"/>
          </p:cNvSpPr>
          <p:nvPr/>
        </p:nvSpPr>
        <p:spPr bwMode="auto">
          <a:xfrm>
            <a:off x="1331913" y="4805363"/>
            <a:ext cx="1079500" cy="36512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2400" b="1" i="1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b="1" i="1" baseline="-25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="1" i="1">
                <a:latin typeface="Times New Roman" pitchFamily="18" charset="0"/>
                <a:cs typeface="Times New Roman" pitchFamily="18" charset="0"/>
              </a:rPr>
              <a:t> S</a:t>
            </a:r>
            <a:r>
              <a:rPr lang="en-US" sz="2400" b="1" i="1" baseline="-2500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b="1" i="1">
                <a:latin typeface="Times New Roman" pitchFamily="18" charset="0"/>
                <a:cs typeface="Times New Roman" pitchFamily="18" charset="0"/>
              </a:rPr>
              <a:t> S</a:t>
            </a:r>
            <a:r>
              <a:rPr lang="en-US" sz="2400" b="1" i="1" baseline="-25000"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543857" name="Rectangle 113"/>
          <p:cNvSpPr>
            <a:spLocks noChangeArrowheads="1"/>
          </p:cNvSpPr>
          <p:nvPr/>
        </p:nvSpPr>
        <p:spPr bwMode="auto">
          <a:xfrm>
            <a:off x="6553200" y="4805363"/>
            <a:ext cx="1079500" cy="36512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2400" b="1" i="1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b="1" i="1" baseline="-25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="1" i="1">
                <a:latin typeface="Times New Roman" pitchFamily="18" charset="0"/>
                <a:cs typeface="Times New Roman" pitchFamily="18" charset="0"/>
              </a:rPr>
              <a:t> S</a:t>
            </a:r>
            <a:r>
              <a:rPr lang="en-US" sz="2400" b="1" i="1" baseline="-2500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b="1" i="1">
                <a:latin typeface="Times New Roman" pitchFamily="18" charset="0"/>
                <a:cs typeface="Times New Roman" pitchFamily="18" charset="0"/>
              </a:rPr>
              <a:t> S</a:t>
            </a:r>
            <a:r>
              <a:rPr lang="en-US" sz="2400" b="1" i="1" baseline="-25000"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543858" name="Line 114"/>
          <p:cNvSpPr>
            <a:spLocks noChangeShapeType="1"/>
          </p:cNvSpPr>
          <p:nvPr/>
        </p:nvSpPr>
        <p:spPr bwMode="auto">
          <a:xfrm flipH="1">
            <a:off x="1871663" y="5229225"/>
            <a:ext cx="0" cy="720725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543859" name="Line 115"/>
          <p:cNvSpPr>
            <a:spLocks noChangeShapeType="1"/>
          </p:cNvSpPr>
          <p:nvPr/>
        </p:nvSpPr>
        <p:spPr bwMode="auto">
          <a:xfrm flipH="1">
            <a:off x="2232025" y="5229225"/>
            <a:ext cx="0" cy="720725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543860" name="Line 116"/>
          <p:cNvSpPr>
            <a:spLocks noChangeShapeType="1"/>
          </p:cNvSpPr>
          <p:nvPr/>
        </p:nvSpPr>
        <p:spPr bwMode="auto">
          <a:xfrm>
            <a:off x="6731000" y="5229225"/>
            <a:ext cx="1588" cy="720725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543861" name="Line 117"/>
          <p:cNvSpPr>
            <a:spLocks noChangeShapeType="1"/>
          </p:cNvSpPr>
          <p:nvPr/>
        </p:nvSpPr>
        <p:spPr bwMode="auto">
          <a:xfrm>
            <a:off x="7091363" y="5229225"/>
            <a:ext cx="1587" cy="720725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543862" name="Line 118"/>
          <p:cNvSpPr>
            <a:spLocks noChangeShapeType="1"/>
          </p:cNvSpPr>
          <p:nvPr/>
        </p:nvSpPr>
        <p:spPr bwMode="auto">
          <a:xfrm flipH="1">
            <a:off x="7451725" y="5229225"/>
            <a:ext cx="0" cy="720725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543863" name="Line 119"/>
          <p:cNvSpPr>
            <a:spLocks noChangeShapeType="1"/>
          </p:cNvSpPr>
          <p:nvPr/>
        </p:nvSpPr>
        <p:spPr bwMode="auto">
          <a:xfrm>
            <a:off x="2592388" y="5588000"/>
            <a:ext cx="3779837" cy="0"/>
          </a:xfrm>
          <a:prstGeom prst="line">
            <a:avLst/>
          </a:prstGeom>
          <a:noFill/>
          <a:ln w="38100">
            <a:solidFill>
              <a:srgbClr val="CC00CC"/>
            </a:solidFill>
            <a:prstDash val="sysDot"/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543864" name="Line 120"/>
          <p:cNvSpPr>
            <a:spLocks noChangeShapeType="1"/>
          </p:cNvSpPr>
          <p:nvPr/>
        </p:nvSpPr>
        <p:spPr bwMode="auto">
          <a:xfrm>
            <a:off x="2592388" y="5767388"/>
            <a:ext cx="3779837" cy="0"/>
          </a:xfrm>
          <a:prstGeom prst="line">
            <a:avLst/>
          </a:prstGeom>
          <a:noFill/>
          <a:ln w="38100">
            <a:solidFill>
              <a:srgbClr val="CC00CC"/>
            </a:solidFill>
            <a:prstDash val="sysDot"/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543866" name="Rectangle 122"/>
          <p:cNvSpPr>
            <a:spLocks noChangeArrowheads="1"/>
          </p:cNvSpPr>
          <p:nvPr/>
        </p:nvSpPr>
        <p:spPr bwMode="auto">
          <a:xfrm>
            <a:off x="1408113" y="5949950"/>
            <a:ext cx="1079500" cy="36512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2400" b="1" i="1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b="1" i="1" baseline="-25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="1" i="1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b="1" i="1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b="1" i="1" baseline="-2500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b="1" i="1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b="1" i="1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b="1" i="1" baseline="-25000"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543867" name="Rectangle 123"/>
          <p:cNvSpPr>
            <a:spLocks noChangeArrowheads="1"/>
          </p:cNvSpPr>
          <p:nvPr/>
        </p:nvSpPr>
        <p:spPr bwMode="auto">
          <a:xfrm>
            <a:off x="6551613" y="5949950"/>
            <a:ext cx="1260475" cy="36512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2400" b="1" i="1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400" b="1" i="1" baseline="-25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="1" i="1">
                <a:latin typeface="Times New Roman" pitchFamily="18" charset="0"/>
                <a:cs typeface="Times New Roman" pitchFamily="18" charset="0"/>
              </a:rPr>
              <a:t>  y</a:t>
            </a:r>
            <a:r>
              <a:rPr lang="en-US" sz="2400" b="1" i="1" baseline="-2500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b="1" i="1">
                <a:latin typeface="Times New Roman" pitchFamily="18" charset="0"/>
                <a:cs typeface="Times New Roman" pitchFamily="18" charset="0"/>
              </a:rPr>
              <a:t>  y</a:t>
            </a:r>
            <a:r>
              <a:rPr lang="en-US" sz="2400" b="1" i="1" baseline="-25000"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543868" name="Text Box 124"/>
          <p:cNvSpPr txBox="1">
            <a:spLocks noChangeArrowheads="1"/>
          </p:cNvSpPr>
          <p:nvPr/>
        </p:nvSpPr>
        <p:spPr bwMode="auto">
          <a:xfrm>
            <a:off x="3792538" y="5768975"/>
            <a:ext cx="1558925" cy="36512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en-US" sz="2400" b="1" i="1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rPr>
              <a:t>Synchronize</a:t>
            </a:r>
            <a:endParaRPr lang="en-US" sz="2400" b="1" i="1" baseline="-25000">
              <a:solidFill>
                <a:srgbClr val="CC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4" name="Date Placeholder 12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B1E53-7625-4BD9-A453-D14E6C701281}" type="datetime1">
              <a:rPr lang="en-US" smtClean="0"/>
              <a:t>5/14/2017</a:t>
            </a:fld>
            <a:endParaRPr lang="en-US"/>
          </a:p>
        </p:txBody>
      </p:sp>
      <p:sp>
        <p:nvSpPr>
          <p:cNvPr id="125" name="Footer Placeholder 12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Faisal Yousef Alzyoud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43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43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438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438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3750" grpId="0" animBg="1"/>
      <p:bldP spid="543863" grpId="0" animBg="1"/>
      <p:bldP spid="543864" grpId="0" animBg="1"/>
      <p:bldP spid="54386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Vector Components and Functions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686800" cy="5013325"/>
          </a:xfrm>
        </p:spPr>
        <p:txBody>
          <a:bodyPr/>
          <a:lstStyle/>
          <a:p>
            <a:pPr lvl="0">
              <a:buFont typeface="Wingdings" pitchFamily="2" charset="2"/>
              <a:buChar char="q"/>
            </a:pPr>
            <a:r>
              <a:rPr lang="en-US" dirty="0" smtClean="0"/>
              <a:t>The single-bit components of a vector are usually assigned the vector name with index</a:t>
            </a:r>
            <a:endParaRPr lang="en-US" sz="2400" dirty="0" smtClean="0"/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Index can be ordered left-to-right or right-to-left</a:t>
            </a:r>
            <a:endParaRPr lang="en-US" sz="2000" dirty="0" smtClean="0"/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Numbered 0 to n-1 or 1 to n</a:t>
            </a:r>
            <a:endParaRPr lang="en-US" sz="2000" dirty="0" smtClean="0"/>
          </a:p>
          <a:p>
            <a:pPr lvl="0">
              <a:buFont typeface="Wingdings" pitchFamily="2" charset="2"/>
              <a:buChar char="q"/>
            </a:pPr>
            <a:r>
              <a:rPr lang="en-US" dirty="0" smtClean="0"/>
              <a:t>Vector functions can be defined as unary constants, transfers, inversion</a:t>
            </a:r>
            <a:endParaRPr lang="en-US" sz="2400" dirty="0" smtClean="0"/>
          </a:p>
          <a:p>
            <a:pPr lvl="0">
              <a:buFont typeface="Wingdings" pitchFamily="2" charset="2"/>
              <a:buChar char="q"/>
            </a:pPr>
            <a:r>
              <a:rPr lang="en-US" dirty="0" smtClean="0"/>
              <a:t>Binary vector functions defined on associated single-bit inputs (</a:t>
            </a:r>
            <a:r>
              <a:rPr lang="en-US" dirty="0" err="1" smtClean="0"/>
              <a:t>scalers</a:t>
            </a:r>
            <a:r>
              <a:rPr lang="en-US" dirty="0" smtClean="0"/>
              <a:t>)</a:t>
            </a:r>
            <a:endParaRPr lang="en-US" sz="2400" dirty="0" smtClean="0"/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Generally classified as logical, shift, arithmetic</a:t>
            </a:r>
            <a:endParaRPr lang="en-US" sz="2000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50227-F5AA-41D7-B5E6-DE84844A7C7A}" type="datetime1">
              <a:rPr lang="en-US" smtClean="0"/>
              <a:t>5/14/2017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Faisal Yousef Alzyoud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7C56D-6C84-4CC6-83B3-50DDEFA96CB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457200"/>
            <a:ext cx="8686800" cy="5622925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b="1" u="sng" dirty="0" smtClean="0"/>
              <a:t>Enabling</a:t>
            </a:r>
            <a:endParaRPr lang="en-US" sz="2400" dirty="0" smtClean="0"/>
          </a:p>
          <a:p>
            <a:pPr lvl="0">
              <a:buFont typeface="Wingdings" pitchFamily="2" charset="2"/>
              <a:buChar char="q"/>
            </a:pPr>
            <a:r>
              <a:rPr lang="en-US" dirty="0" smtClean="0"/>
              <a:t>Enable signals permit or prevent something from </a:t>
            </a:r>
            <a:r>
              <a:rPr lang="en-US" dirty="0" err="1" smtClean="0"/>
              <a:t>occuring</a:t>
            </a:r>
            <a:r>
              <a:rPr lang="en-US" dirty="0" smtClean="0"/>
              <a:t> (a control signal)</a:t>
            </a:r>
            <a:endParaRPr lang="en-US" sz="2400" dirty="0" smtClean="0"/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State is described as either:</a:t>
            </a:r>
            <a:endParaRPr lang="en-US" sz="2000" dirty="0" smtClean="0"/>
          </a:p>
          <a:p>
            <a:pPr lvl="2">
              <a:buFont typeface="Wingdings" pitchFamily="2" charset="2"/>
              <a:buChar char="q"/>
            </a:pPr>
            <a:r>
              <a:rPr lang="en-US" dirty="0" smtClean="0"/>
              <a:t>Active - ON or Enabled</a:t>
            </a:r>
            <a:endParaRPr lang="en-US" sz="1800" dirty="0" smtClean="0"/>
          </a:p>
          <a:p>
            <a:pPr lvl="2">
              <a:buFont typeface="Wingdings" pitchFamily="2" charset="2"/>
              <a:buChar char="q"/>
            </a:pPr>
            <a:r>
              <a:rPr lang="en-US" dirty="0" smtClean="0"/>
              <a:t>Passive - OFF or Disabled</a:t>
            </a:r>
            <a:endParaRPr lang="en-US" sz="1800" dirty="0" smtClean="0"/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Polarity of control state can be:</a:t>
            </a:r>
            <a:endParaRPr lang="en-US" sz="2000" dirty="0" smtClean="0"/>
          </a:p>
          <a:p>
            <a:pPr lvl="2">
              <a:buFont typeface="Wingdings" pitchFamily="2" charset="2"/>
              <a:buChar char="q"/>
            </a:pPr>
            <a:r>
              <a:rPr lang="en-US" dirty="0" smtClean="0"/>
              <a:t>Active high - schematic symbol doesn’t  have bubble</a:t>
            </a:r>
            <a:endParaRPr lang="en-US" sz="1800" dirty="0" smtClean="0"/>
          </a:p>
          <a:p>
            <a:pPr lvl="2">
              <a:buFont typeface="Wingdings" pitchFamily="2" charset="2"/>
              <a:buChar char="q"/>
            </a:pPr>
            <a:r>
              <a:rPr lang="en-US" dirty="0" smtClean="0"/>
              <a:t>Active low - Schematic symbol has bubble</a:t>
            </a:r>
            <a:endParaRPr lang="en-US" sz="1800" dirty="0" smtClean="0"/>
          </a:p>
          <a:p>
            <a:pPr lvl="0">
              <a:buFont typeface="Wingdings" pitchFamily="2" charset="2"/>
              <a:buChar char="q"/>
            </a:pPr>
            <a:r>
              <a:rPr lang="en-US" dirty="0" smtClean="0"/>
              <a:t>A single enable signal may control vector operations (e.g. multi-bit 3-state buffer)  </a:t>
            </a:r>
            <a:endParaRPr lang="en-US" sz="2400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F83BA-C688-4B79-8E36-ADD79F6056FC}" type="datetime1">
              <a:rPr lang="en-US" smtClean="0"/>
              <a:t>5/14/2017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Faisal Yousef Alzyoud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7C56D-6C84-4CC6-83B3-50DDEFA96CBD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79089-D472-4488-A5C1-DA560BB10867}" type="slidenum">
              <a:rPr lang="en-US"/>
              <a:pPr/>
              <a:t>5</a:t>
            </a:fld>
            <a:r>
              <a:rPr lang="en-US"/>
              <a:t> / 65</a:t>
            </a:r>
          </a:p>
        </p:txBody>
      </p:sp>
      <p:sp>
        <p:nvSpPr>
          <p:cNvPr id="50790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686800" cy="304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rgbClr val="00B050"/>
                </a:solidFill>
              </a:rPr>
              <a:t>Decoders</a:t>
            </a:r>
          </a:p>
        </p:txBody>
      </p:sp>
      <p:sp>
        <p:nvSpPr>
          <p:cNvPr id="507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762000"/>
            <a:ext cx="6551612" cy="2362199"/>
          </a:xfrm>
        </p:spPr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Extract “</a:t>
            </a:r>
            <a:r>
              <a:rPr lang="en-US" i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Information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” from the code</a:t>
            </a:r>
          </a:p>
          <a:p>
            <a:pPr>
              <a:buFont typeface="Wingdings" pitchFamily="2" charset="2"/>
              <a:buChar char="q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Binary Decoder</a:t>
            </a:r>
          </a:p>
          <a:p>
            <a:pPr lvl="1">
              <a:buFont typeface="Wingdings" pitchFamily="2" charset="2"/>
              <a:buChar char="q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Example: 2-bit Binary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Number</a:t>
            </a:r>
          </a:p>
          <a:p>
            <a:pPr lvl="0">
              <a:buFont typeface="Wingdings" pitchFamily="2" charset="2"/>
              <a:buChar char="q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 decoder is nothing more than a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minterm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generator with enable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q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 decoder generates appropriate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minterms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based on control signals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Wingdings" pitchFamily="2" charset="2"/>
              <a:buChar char="q"/>
            </a:pPr>
            <a:endParaRPr lang="en-US" dirty="0"/>
          </a:p>
        </p:txBody>
      </p:sp>
      <p:sp>
        <p:nvSpPr>
          <p:cNvPr id="507942" name="Litebulb"/>
          <p:cNvSpPr>
            <a:spLocks noChangeAspect="1" noEditPoints="1" noChangeArrowheads="1"/>
          </p:cNvSpPr>
          <p:nvPr/>
        </p:nvSpPr>
        <p:spPr bwMode="auto">
          <a:xfrm>
            <a:off x="7451725" y="3911600"/>
            <a:ext cx="436563" cy="596900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7782 h 21600"/>
              <a:gd name="T4" fmla="*/ 0 w 21600"/>
              <a:gd name="T5" fmla="*/ 7782 h 21600"/>
              <a:gd name="T6" fmla="*/ 10800 w 21600"/>
              <a:gd name="T7" fmla="*/ 21600 h 21600"/>
              <a:gd name="T8" fmla="*/ 3556 w 21600"/>
              <a:gd name="T9" fmla="*/ 2188 h 21600"/>
              <a:gd name="T10" fmla="*/ 18277 w 21600"/>
              <a:gd name="T11" fmla="*/ 928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0825" y="21723"/>
                </a:moveTo>
                <a:lnTo>
                  <a:pt x="11215" y="21723"/>
                </a:lnTo>
                <a:lnTo>
                  <a:pt x="11552" y="21688"/>
                </a:lnTo>
                <a:lnTo>
                  <a:pt x="11916" y="21617"/>
                </a:lnTo>
                <a:lnTo>
                  <a:pt x="12253" y="21547"/>
                </a:lnTo>
                <a:lnTo>
                  <a:pt x="12617" y="21441"/>
                </a:lnTo>
                <a:lnTo>
                  <a:pt x="12902" y="21317"/>
                </a:lnTo>
                <a:lnTo>
                  <a:pt x="13162" y="21176"/>
                </a:lnTo>
                <a:lnTo>
                  <a:pt x="13396" y="21000"/>
                </a:lnTo>
                <a:lnTo>
                  <a:pt x="13655" y="20841"/>
                </a:lnTo>
                <a:lnTo>
                  <a:pt x="13863" y="20629"/>
                </a:lnTo>
                <a:lnTo>
                  <a:pt x="14045" y="20435"/>
                </a:lnTo>
                <a:lnTo>
                  <a:pt x="14200" y="20223"/>
                </a:lnTo>
                <a:lnTo>
                  <a:pt x="14356" y="19994"/>
                </a:lnTo>
                <a:lnTo>
                  <a:pt x="14460" y="19747"/>
                </a:lnTo>
                <a:lnTo>
                  <a:pt x="14512" y="19482"/>
                </a:lnTo>
                <a:lnTo>
                  <a:pt x="14512" y="19235"/>
                </a:lnTo>
                <a:lnTo>
                  <a:pt x="14512" y="19147"/>
                </a:lnTo>
                <a:lnTo>
                  <a:pt x="14512" y="18900"/>
                </a:lnTo>
                <a:lnTo>
                  <a:pt x="14512" y="18529"/>
                </a:lnTo>
                <a:lnTo>
                  <a:pt x="14512" y="18052"/>
                </a:lnTo>
                <a:lnTo>
                  <a:pt x="14512" y="17505"/>
                </a:lnTo>
                <a:lnTo>
                  <a:pt x="14512" y="16976"/>
                </a:lnTo>
                <a:lnTo>
                  <a:pt x="14512" y="16464"/>
                </a:lnTo>
                <a:lnTo>
                  <a:pt x="14512" y="15952"/>
                </a:lnTo>
                <a:lnTo>
                  <a:pt x="14512" y="15758"/>
                </a:lnTo>
                <a:lnTo>
                  <a:pt x="14616" y="15547"/>
                </a:lnTo>
                <a:lnTo>
                  <a:pt x="14694" y="15352"/>
                </a:lnTo>
                <a:lnTo>
                  <a:pt x="14798" y="15141"/>
                </a:lnTo>
                <a:lnTo>
                  <a:pt x="15161" y="14735"/>
                </a:lnTo>
                <a:lnTo>
                  <a:pt x="15602" y="14329"/>
                </a:lnTo>
                <a:lnTo>
                  <a:pt x="16745" y="13552"/>
                </a:lnTo>
                <a:lnTo>
                  <a:pt x="18043" y="12670"/>
                </a:lnTo>
                <a:lnTo>
                  <a:pt x="18744" y="12194"/>
                </a:lnTo>
                <a:lnTo>
                  <a:pt x="19341" y="11647"/>
                </a:lnTo>
                <a:lnTo>
                  <a:pt x="19938" y="11099"/>
                </a:lnTo>
                <a:lnTo>
                  <a:pt x="20483" y="10464"/>
                </a:lnTo>
                <a:lnTo>
                  <a:pt x="20743" y="10164"/>
                </a:lnTo>
                <a:lnTo>
                  <a:pt x="20950" y="9794"/>
                </a:lnTo>
                <a:lnTo>
                  <a:pt x="21132" y="9441"/>
                </a:lnTo>
                <a:lnTo>
                  <a:pt x="21288" y="9035"/>
                </a:lnTo>
                <a:lnTo>
                  <a:pt x="21444" y="8664"/>
                </a:lnTo>
                <a:lnTo>
                  <a:pt x="21548" y="8223"/>
                </a:lnTo>
                <a:lnTo>
                  <a:pt x="21600" y="7782"/>
                </a:lnTo>
                <a:lnTo>
                  <a:pt x="21600" y="7341"/>
                </a:lnTo>
                <a:lnTo>
                  <a:pt x="21600" y="6935"/>
                </a:lnTo>
                <a:lnTo>
                  <a:pt x="21548" y="6564"/>
                </a:lnTo>
                <a:lnTo>
                  <a:pt x="21496" y="6229"/>
                </a:lnTo>
                <a:lnTo>
                  <a:pt x="21392" y="5858"/>
                </a:lnTo>
                <a:lnTo>
                  <a:pt x="21288" y="5523"/>
                </a:lnTo>
                <a:lnTo>
                  <a:pt x="21132" y="5135"/>
                </a:lnTo>
                <a:lnTo>
                  <a:pt x="20950" y="4800"/>
                </a:lnTo>
                <a:lnTo>
                  <a:pt x="20743" y="4464"/>
                </a:lnTo>
                <a:lnTo>
                  <a:pt x="20535" y="4164"/>
                </a:lnTo>
                <a:lnTo>
                  <a:pt x="20301" y="3847"/>
                </a:lnTo>
                <a:lnTo>
                  <a:pt x="20042" y="3547"/>
                </a:lnTo>
                <a:lnTo>
                  <a:pt x="19782" y="3247"/>
                </a:lnTo>
                <a:lnTo>
                  <a:pt x="19133" y="2664"/>
                </a:lnTo>
                <a:lnTo>
                  <a:pt x="18458" y="2152"/>
                </a:lnTo>
                <a:lnTo>
                  <a:pt x="17705" y="1694"/>
                </a:lnTo>
                <a:lnTo>
                  <a:pt x="16849" y="1252"/>
                </a:lnTo>
                <a:lnTo>
                  <a:pt x="16407" y="1076"/>
                </a:lnTo>
                <a:lnTo>
                  <a:pt x="15940" y="900"/>
                </a:lnTo>
                <a:lnTo>
                  <a:pt x="15499" y="741"/>
                </a:lnTo>
                <a:lnTo>
                  <a:pt x="15057" y="600"/>
                </a:lnTo>
                <a:lnTo>
                  <a:pt x="14564" y="458"/>
                </a:lnTo>
                <a:lnTo>
                  <a:pt x="14045" y="335"/>
                </a:lnTo>
                <a:lnTo>
                  <a:pt x="13500" y="229"/>
                </a:lnTo>
                <a:lnTo>
                  <a:pt x="13006" y="158"/>
                </a:lnTo>
                <a:lnTo>
                  <a:pt x="12461" y="88"/>
                </a:lnTo>
                <a:lnTo>
                  <a:pt x="11968" y="52"/>
                </a:lnTo>
                <a:lnTo>
                  <a:pt x="11423" y="17"/>
                </a:lnTo>
                <a:lnTo>
                  <a:pt x="10825" y="17"/>
                </a:lnTo>
                <a:lnTo>
                  <a:pt x="10254" y="17"/>
                </a:lnTo>
                <a:lnTo>
                  <a:pt x="9709" y="52"/>
                </a:lnTo>
                <a:lnTo>
                  <a:pt x="9216" y="88"/>
                </a:lnTo>
                <a:lnTo>
                  <a:pt x="8671" y="158"/>
                </a:lnTo>
                <a:lnTo>
                  <a:pt x="8177" y="229"/>
                </a:lnTo>
                <a:lnTo>
                  <a:pt x="7632" y="335"/>
                </a:lnTo>
                <a:lnTo>
                  <a:pt x="7113" y="458"/>
                </a:lnTo>
                <a:lnTo>
                  <a:pt x="6620" y="600"/>
                </a:lnTo>
                <a:lnTo>
                  <a:pt x="6178" y="741"/>
                </a:lnTo>
                <a:lnTo>
                  <a:pt x="5737" y="900"/>
                </a:lnTo>
                <a:lnTo>
                  <a:pt x="5270" y="1076"/>
                </a:lnTo>
                <a:lnTo>
                  <a:pt x="4828" y="1252"/>
                </a:lnTo>
                <a:lnTo>
                  <a:pt x="3972" y="1694"/>
                </a:lnTo>
                <a:lnTo>
                  <a:pt x="3219" y="2152"/>
                </a:lnTo>
                <a:lnTo>
                  <a:pt x="2544" y="2664"/>
                </a:lnTo>
                <a:lnTo>
                  <a:pt x="1895" y="3247"/>
                </a:lnTo>
                <a:lnTo>
                  <a:pt x="1635" y="3547"/>
                </a:lnTo>
                <a:lnTo>
                  <a:pt x="1375" y="3847"/>
                </a:lnTo>
                <a:lnTo>
                  <a:pt x="1142" y="4164"/>
                </a:lnTo>
                <a:lnTo>
                  <a:pt x="934" y="4464"/>
                </a:lnTo>
                <a:lnTo>
                  <a:pt x="726" y="4800"/>
                </a:lnTo>
                <a:lnTo>
                  <a:pt x="545" y="5135"/>
                </a:lnTo>
                <a:lnTo>
                  <a:pt x="389" y="5523"/>
                </a:lnTo>
                <a:lnTo>
                  <a:pt x="285" y="5858"/>
                </a:lnTo>
                <a:lnTo>
                  <a:pt x="181" y="6229"/>
                </a:lnTo>
                <a:lnTo>
                  <a:pt x="129" y="6564"/>
                </a:lnTo>
                <a:lnTo>
                  <a:pt x="77" y="6935"/>
                </a:lnTo>
                <a:lnTo>
                  <a:pt x="77" y="7341"/>
                </a:lnTo>
                <a:lnTo>
                  <a:pt x="77" y="7782"/>
                </a:lnTo>
                <a:lnTo>
                  <a:pt x="129" y="8223"/>
                </a:lnTo>
                <a:lnTo>
                  <a:pt x="233" y="8664"/>
                </a:lnTo>
                <a:lnTo>
                  <a:pt x="389" y="9035"/>
                </a:lnTo>
                <a:lnTo>
                  <a:pt x="545" y="9441"/>
                </a:lnTo>
                <a:lnTo>
                  <a:pt x="726" y="9794"/>
                </a:lnTo>
                <a:lnTo>
                  <a:pt x="934" y="10164"/>
                </a:lnTo>
                <a:lnTo>
                  <a:pt x="1194" y="10464"/>
                </a:lnTo>
                <a:lnTo>
                  <a:pt x="1739" y="11099"/>
                </a:lnTo>
                <a:lnTo>
                  <a:pt x="2336" y="11647"/>
                </a:lnTo>
                <a:lnTo>
                  <a:pt x="2933" y="12194"/>
                </a:lnTo>
                <a:lnTo>
                  <a:pt x="3634" y="12670"/>
                </a:lnTo>
                <a:lnTo>
                  <a:pt x="4932" y="13552"/>
                </a:lnTo>
                <a:lnTo>
                  <a:pt x="6075" y="14329"/>
                </a:lnTo>
                <a:lnTo>
                  <a:pt x="6516" y="14735"/>
                </a:lnTo>
                <a:lnTo>
                  <a:pt x="6879" y="15141"/>
                </a:lnTo>
                <a:lnTo>
                  <a:pt x="6983" y="15352"/>
                </a:lnTo>
                <a:lnTo>
                  <a:pt x="7061" y="15547"/>
                </a:lnTo>
                <a:lnTo>
                  <a:pt x="7165" y="15758"/>
                </a:lnTo>
                <a:lnTo>
                  <a:pt x="7165" y="15952"/>
                </a:lnTo>
                <a:lnTo>
                  <a:pt x="7165" y="16464"/>
                </a:lnTo>
                <a:lnTo>
                  <a:pt x="7165" y="16976"/>
                </a:lnTo>
                <a:lnTo>
                  <a:pt x="7165" y="17505"/>
                </a:lnTo>
                <a:lnTo>
                  <a:pt x="7165" y="18052"/>
                </a:lnTo>
                <a:lnTo>
                  <a:pt x="7165" y="18529"/>
                </a:lnTo>
                <a:lnTo>
                  <a:pt x="7165" y="18900"/>
                </a:lnTo>
                <a:lnTo>
                  <a:pt x="7165" y="19147"/>
                </a:lnTo>
                <a:lnTo>
                  <a:pt x="7165" y="19235"/>
                </a:lnTo>
                <a:lnTo>
                  <a:pt x="7165" y="19482"/>
                </a:lnTo>
                <a:lnTo>
                  <a:pt x="7217" y="19747"/>
                </a:lnTo>
                <a:lnTo>
                  <a:pt x="7321" y="19994"/>
                </a:lnTo>
                <a:lnTo>
                  <a:pt x="7476" y="20223"/>
                </a:lnTo>
                <a:lnTo>
                  <a:pt x="7632" y="20435"/>
                </a:lnTo>
                <a:lnTo>
                  <a:pt x="7814" y="20629"/>
                </a:lnTo>
                <a:lnTo>
                  <a:pt x="8022" y="20841"/>
                </a:lnTo>
                <a:lnTo>
                  <a:pt x="8281" y="21000"/>
                </a:lnTo>
                <a:lnTo>
                  <a:pt x="8515" y="21176"/>
                </a:lnTo>
                <a:lnTo>
                  <a:pt x="8775" y="21317"/>
                </a:lnTo>
                <a:lnTo>
                  <a:pt x="9060" y="21441"/>
                </a:lnTo>
                <a:lnTo>
                  <a:pt x="9424" y="21547"/>
                </a:lnTo>
                <a:lnTo>
                  <a:pt x="9761" y="21617"/>
                </a:lnTo>
                <a:lnTo>
                  <a:pt x="10125" y="21688"/>
                </a:lnTo>
                <a:lnTo>
                  <a:pt x="10462" y="21723"/>
                </a:lnTo>
                <a:lnTo>
                  <a:pt x="10825" y="21723"/>
                </a:lnTo>
                <a:close/>
              </a:path>
              <a:path w="21600" h="21600" extrusionOk="0">
                <a:moveTo>
                  <a:pt x="9242" y="14417"/>
                </a:moveTo>
                <a:lnTo>
                  <a:pt x="8541" y="12035"/>
                </a:lnTo>
                <a:lnTo>
                  <a:pt x="7295" y="10129"/>
                </a:lnTo>
                <a:lnTo>
                  <a:pt x="6905" y="9652"/>
                </a:lnTo>
                <a:lnTo>
                  <a:pt x="8541" y="10182"/>
                </a:lnTo>
                <a:lnTo>
                  <a:pt x="9787" y="9547"/>
                </a:lnTo>
                <a:lnTo>
                  <a:pt x="11189" y="10129"/>
                </a:lnTo>
                <a:lnTo>
                  <a:pt x="12279" y="9547"/>
                </a:lnTo>
                <a:lnTo>
                  <a:pt x="13370" y="10076"/>
                </a:lnTo>
                <a:lnTo>
                  <a:pt x="14850" y="9652"/>
                </a:lnTo>
                <a:lnTo>
                  <a:pt x="12902" y="12247"/>
                </a:lnTo>
                <a:lnTo>
                  <a:pt x="12357" y="14417"/>
                </a:lnTo>
                <a:moveTo>
                  <a:pt x="7191" y="15952"/>
                </a:moveTo>
                <a:lnTo>
                  <a:pt x="14512" y="15952"/>
                </a:lnTo>
                <a:lnTo>
                  <a:pt x="14512" y="17064"/>
                </a:lnTo>
                <a:lnTo>
                  <a:pt x="7191" y="17047"/>
                </a:lnTo>
                <a:lnTo>
                  <a:pt x="7191" y="18123"/>
                </a:lnTo>
                <a:lnTo>
                  <a:pt x="14512" y="18158"/>
                </a:lnTo>
                <a:lnTo>
                  <a:pt x="14538" y="19182"/>
                </a:lnTo>
                <a:lnTo>
                  <a:pt x="7217" y="19182"/>
                </a:lnTo>
              </a:path>
            </a:pathLst>
          </a:custGeom>
          <a:solidFill>
            <a:srgbClr val="FFFFCC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7941" name="Litebulb"/>
          <p:cNvSpPr>
            <a:spLocks noChangeAspect="1" noEditPoints="1" noChangeArrowheads="1"/>
          </p:cNvSpPr>
          <p:nvPr/>
        </p:nvSpPr>
        <p:spPr bwMode="auto">
          <a:xfrm>
            <a:off x="6372225" y="3911600"/>
            <a:ext cx="436563" cy="596900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7782 h 21600"/>
              <a:gd name="T4" fmla="*/ 0 w 21600"/>
              <a:gd name="T5" fmla="*/ 7782 h 21600"/>
              <a:gd name="T6" fmla="*/ 10800 w 21600"/>
              <a:gd name="T7" fmla="*/ 21600 h 21600"/>
              <a:gd name="T8" fmla="*/ 3556 w 21600"/>
              <a:gd name="T9" fmla="*/ 2188 h 21600"/>
              <a:gd name="T10" fmla="*/ 18277 w 21600"/>
              <a:gd name="T11" fmla="*/ 928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0825" y="21723"/>
                </a:moveTo>
                <a:lnTo>
                  <a:pt x="11215" y="21723"/>
                </a:lnTo>
                <a:lnTo>
                  <a:pt x="11552" y="21688"/>
                </a:lnTo>
                <a:lnTo>
                  <a:pt x="11916" y="21617"/>
                </a:lnTo>
                <a:lnTo>
                  <a:pt x="12253" y="21547"/>
                </a:lnTo>
                <a:lnTo>
                  <a:pt x="12617" y="21441"/>
                </a:lnTo>
                <a:lnTo>
                  <a:pt x="12902" y="21317"/>
                </a:lnTo>
                <a:lnTo>
                  <a:pt x="13162" y="21176"/>
                </a:lnTo>
                <a:lnTo>
                  <a:pt x="13396" y="21000"/>
                </a:lnTo>
                <a:lnTo>
                  <a:pt x="13655" y="20841"/>
                </a:lnTo>
                <a:lnTo>
                  <a:pt x="13863" y="20629"/>
                </a:lnTo>
                <a:lnTo>
                  <a:pt x="14045" y="20435"/>
                </a:lnTo>
                <a:lnTo>
                  <a:pt x="14200" y="20223"/>
                </a:lnTo>
                <a:lnTo>
                  <a:pt x="14356" y="19994"/>
                </a:lnTo>
                <a:lnTo>
                  <a:pt x="14460" y="19747"/>
                </a:lnTo>
                <a:lnTo>
                  <a:pt x="14512" y="19482"/>
                </a:lnTo>
                <a:lnTo>
                  <a:pt x="14512" y="19235"/>
                </a:lnTo>
                <a:lnTo>
                  <a:pt x="14512" y="19147"/>
                </a:lnTo>
                <a:lnTo>
                  <a:pt x="14512" y="18900"/>
                </a:lnTo>
                <a:lnTo>
                  <a:pt x="14512" y="18529"/>
                </a:lnTo>
                <a:lnTo>
                  <a:pt x="14512" y="18052"/>
                </a:lnTo>
                <a:lnTo>
                  <a:pt x="14512" y="17505"/>
                </a:lnTo>
                <a:lnTo>
                  <a:pt x="14512" y="16976"/>
                </a:lnTo>
                <a:lnTo>
                  <a:pt x="14512" y="16464"/>
                </a:lnTo>
                <a:lnTo>
                  <a:pt x="14512" y="15952"/>
                </a:lnTo>
                <a:lnTo>
                  <a:pt x="14512" y="15758"/>
                </a:lnTo>
                <a:lnTo>
                  <a:pt x="14616" y="15547"/>
                </a:lnTo>
                <a:lnTo>
                  <a:pt x="14694" y="15352"/>
                </a:lnTo>
                <a:lnTo>
                  <a:pt x="14798" y="15141"/>
                </a:lnTo>
                <a:lnTo>
                  <a:pt x="15161" y="14735"/>
                </a:lnTo>
                <a:lnTo>
                  <a:pt x="15602" y="14329"/>
                </a:lnTo>
                <a:lnTo>
                  <a:pt x="16745" y="13552"/>
                </a:lnTo>
                <a:lnTo>
                  <a:pt x="18043" y="12670"/>
                </a:lnTo>
                <a:lnTo>
                  <a:pt x="18744" y="12194"/>
                </a:lnTo>
                <a:lnTo>
                  <a:pt x="19341" y="11647"/>
                </a:lnTo>
                <a:lnTo>
                  <a:pt x="19938" y="11099"/>
                </a:lnTo>
                <a:lnTo>
                  <a:pt x="20483" y="10464"/>
                </a:lnTo>
                <a:lnTo>
                  <a:pt x="20743" y="10164"/>
                </a:lnTo>
                <a:lnTo>
                  <a:pt x="20950" y="9794"/>
                </a:lnTo>
                <a:lnTo>
                  <a:pt x="21132" y="9441"/>
                </a:lnTo>
                <a:lnTo>
                  <a:pt x="21288" y="9035"/>
                </a:lnTo>
                <a:lnTo>
                  <a:pt x="21444" y="8664"/>
                </a:lnTo>
                <a:lnTo>
                  <a:pt x="21548" y="8223"/>
                </a:lnTo>
                <a:lnTo>
                  <a:pt x="21600" y="7782"/>
                </a:lnTo>
                <a:lnTo>
                  <a:pt x="21600" y="7341"/>
                </a:lnTo>
                <a:lnTo>
                  <a:pt x="21600" y="6935"/>
                </a:lnTo>
                <a:lnTo>
                  <a:pt x="21548" y="6564"/>
                </a:lnTo>
                <a:lnTo>
                  <a:pt x="21496" y="6229"/>
                </a:lnTo>
                <a:lnTo>
                  <a:pt x="21392" y="5858"/>
                </a:lnTo>
                <a:lnTo>
                  <a:pt x="21288" y="5523"/>
                </a:lnTo>
                <a:lnTo>
                  <a:pt x="21132" y="5135"/>
                </a:lnTo>
                <a:lnTo>
                  <a:pt x="20950" y="4800"/>
                </a:lnTo>
                <a:lnTo>
                  <a:pt x="20743" y="4464"/>
                </a:lnTo>
                <a:lnTo>
                  <a:pt x="20535" y="4164"/>
                </a:lnTo>
                <a:lnTo>
                  <a:pt x="20301" y="3847"/>
                </a:lnTo>
                <a:lnTo>
                  <a:pt x="20042" y="3547"/>
                </a:lnTo>
                <a:lnTo>
                  <a:pt x="19782" y="3247"/>
                </a:lnTo>
                <a:lnTo>
                  <a:pt x="19133" y="2664"/>
                </a:lnTo>
                <a:lnTo>
                  <a:pt x="18458" y="2152"/>
                </a:lnTo>
                <a:lnTo>
                  <a:pt x="17705" y="1694"/>
                </a:lnTo>
                <a:lnTo>
                  <a:pt x="16849" y="1252"/>
                </a:lnTo>
                <a:lnTo>
                  <a:pt x="16407" y="1076"/>
                </a:lnTo>
                <a:lnTo>
                  <a:pt x="15940" y="900"/>
                </a:lnTo>
                <a:lnTo>
                  <a:pt x="15499" y="741"/>
                </a:lnTo>
                <a:lnTo>
                  <a:pt x="15057" y="600"/>
                </a:lnTo>
                <a:lnTo>
                  <a:pt x="14564" y="458"/>
                </a:lnTo>
                <a:lnTo>
                  <a:pt x="14045" y="335"/>
                </a:lnTo>
                <a:lnTo>
                  <a:pt x="13500" y="229"/>
                </a:lnTo>
                <a:lnTo>
                  <a:pt x="13006" y="158"/>
                </a:lnTo>
                <a:lnTo>
                  <a:pt x="12461" y="88"/>
                </a:lnTo>
                <a:lnTo>
                  <a:pt x="11968" y="52"/>
                </a:lnTo>
                <a:lnTo>
                  <a:pt x="11423" y="17"/>
                </a:lnTo>
                <a:lnTo>
                  <a:pt x="10825" y="17"/>
                </a:lnTo>
                <a:lnTo>
                  <a:pt x="10254" y="17"/>
                </a:lnTo>
                <a:lnTo>
                  <a:pt x="9709" y="52"/>
                </a:lnTo>
                <a:lnTo>
                  <a:pt x="9216" y="88"/>
                </a:lnTo>
                <a:lnTo>
                  <a:pt x="8671" y="158"/>
                </a:lnTo>
                <a:lnTo>
                  <a:pt x="8177" y="229"/>
                </a:lnTo>
                <a:lnTo>
                  <a:pt x="7632" y="335"/>
                </a:lnTo>
                <a:lnTo>
                  <a:pt x="7113" y="458"/>
                </a:lnTo>
                <a:lnTo>
                  <a:pt x="6620" y="600"/>
                </a:lnTo>
                <a:lnTo>
                  <a:pt x="6178" y="741"/>
                </a:lnTo>
                <a:lnTo>
                  <a:pt x="5737" y="900"/>
                </a:lnTo>
                <a:lnTo>
                  <a:pt x="5270" y="1076"/>
                </a:lnTo>
                <a:lnTo>
                  <a:pt x="4828" y="1252"/>
                </a:lnTo>
                <a:lnTo>
                  <a:pt x="3972" y="1694"/>
                </a:lnTo>
                <a:lnTo>
                  <a:pt x="3219" y="2152"/>
                </a:lnTo>
                <a:lnTo>
                  <a:pt x="2544" y="2664"/>
                </a:lnTo>
                <a:lnTo>
                  <a:pt x="1895" y="3247"/>
                </a:lnTo>
                <a:lnTo>
                  <a:pt x="1635" y="3547"/>
                </a:lnTo>
                <a:lnTo>
                  <a:pt x="1375" y="3847"/>
                </a:lnTo>
                <a:lnTo>
                  <a:pt x="1142" y="4164"/>
                </a:lnTo>
                <a:lnTo>
                  <a:pt x="934" y="4464"/>
                </a:lnTo>
                <a:lnTo>
                  <a:pt x="726" y="4800"/>
                </a:lnTo>
                <a:lnTo>
                  <a:pt x="545" y="5135"/>
                </a:lnTo>
                <a:lnTo>
                  <a:pt x="389" y="5523"/>
                </a:lnTo>
                <a:lnTo>
                  <a:pt x="285" y="5858"/>
                </a:lnTo>
                <a:lnTo>
                  <a:pt x="181" y="6229"/>
                </a:lnTo>
                <a:lnTo>
                  <a:pt x="129" y="6564"/>
                </a:lnTo>
                <a:lnTo>
                  <a:pt x="77" y="6935"/>
                </a:lnTo>
                <a:lnTo>
                  <a:pt x="77" y="7341"/>
                </a:lnTo>
                <a:lnTo>
                  <a:pt x="77" y="7782"/>
                </a:lnTo>
                <a:lnTo>
                  <a:pt x="129" y="8223"/>
                </a:lnTo>
                <a:lnTo>
                  <a:pt x="233" y="8664"/>
                </a:lnTo>
                <a:lnTo>
                  <a:pt x="389" y="9035"/>
                </a:lnTo>
                <a:lnTo>
                  <a:pt x="545" y="9441"/>
                </a:lnTo>
                <a:lnTo>
                  <a:pt x="726" y="9794"/>
                </a:lnTo>
                <a:lnTo>
                  <a:pt x="934" y="10164"/>
                </a:lnTo>
                <a:lnTo>
                  <a:pt x="1194" y="10464"/>
                </a:lnTo>
                <a:lnTo>
                  <a:pt x="1739" y="11099"/>
                </a:lnTo>
                <a:lnTo>
                  <a:pt x="2336" y="11647"/>
                </a:lnTo>
                <a:lnTo>
                  <a:pt x="2933" y="12194"/>
                </a:lnTo>
                <a:lnTo>
                  <a:pt x="3634" y="12670"/>
                </a:lnTo>
                <a:lnTo>
                  <a:pt x="4932" y="13552"/>
                </a:lnTo>
                <a:lnTo>
                  <a:pt x="6075" y="14329"/>
                </a:lnTo>
                <a:lnTo>
                  <a:pt x="6516" y="14735"/>
                </a:lnTo>
                <a:lnTo>
                  <a:pt x="6879" y="15141"/>
                </a:lnTo>
                <a:lnTo>
                  <a:pt x="6983" y="15352"/>
                </a:lnTo>
                <a:lnTo>
                  <a:pt x="7061" y="15547"/>
                </a:lnTo>
                <a:lnTo>
                  <a:pt x="7165" y="15758"/>
                </a:lnTo>
                <a:lnTo>
                  <a:pt x="7165" y="15952"/>
                </a:lnTo>
                <a:lnTo>
                  <a:pt x="7165" y="16464"/>
                </a:lnTo>
                <a:lnTo>
                  <a:pt x="7165" y="16976"/>
                </a:lnTo>
                <a:lnTo>
                  <a:pt x="7165" y="17505"/>
                </a:lnTo>
                <a:lnTo>
                  <a:pt x="7165" y="18052"/>
                </a:lnTo>
                <a:lnTo>
                  <a:pt x="7165" y="18529"/>
                </a:lnTo>
                <a:lnTo>
                  <a:pt x="7165" y="18900"/>
                </a:lnTo>
                <a:lnTo>
                  <a:pt x="7165" y="19147"/>
                </a:lnTo>
                <a:lnTo>
                  <a:pt x="7165" y="19235"/>
                </a:lnTo>
                <a:lnTo>
                  <a:pt x="7165" y="19482"/>
                </a:lnTo>
                <a:lnTo>
                  <a:pt x="7217" y="19747"/>
                </a:lnTo>
                <a:lnTo>
                  <a:pt x="7321" y="19994"/>
                </a:lnTo>
                <a:lnTo>
                  <a:pt x="7476" y="20223"/>
                </a:lnTo>
                <a:lnTo>
                  <a:pt x="7632" y="20435"/>
                </a:lnTo>
                <a:lnTo>
                  <a:pt x="7814" y="20629"/>
                </a:lnTo>
                <a:lnTo>
                  <a:pt x="8022" y="20841"/>
                </a:lnTo>
                <a:lnTo>
                  <a:pt x="8281" y="21000"/>
                </a:lnTo>
                <a:lnTo>
                  <a:pt x="8515" y="21176"/>
                </a:lnTo>
                <a:lnTo>
                  <a:pt x="8775" y="21317"/>
                </a:lnTo>
                <a:lnTo>
                  <a:pt x="9060" y="21441"/>
                </a:lnTo>
                <a:lnTo>
                  <a:pt x="9424" y="21547"/>
                </a:lnTo>
                <a:lnTo>
                  <a:pt x="9761" y="21617"/>
                </a:lnTo>
                <a:lnTo>
                  <a:pt x="10125" y="21688"/>
                </a:lnTo>
                <a:lnTo>
                  <a:pt x="10462" y="21723"/>
                </a:lnTo>
                <a:lnTo>
                  <a:pt x="10825" y="21723"/>
                </a:lnTo>
                <a:close/>
              </a:path>
              <a:path w="21600" h="21600" extrusionOk="0">
                <a:moveTo>
                  <a:pt x="9242" y="14417"/>
                </a:moveTo>
                <a:lnTo>
                  <a:pt x="8541" y="12035"/>
                </a:lnTo>
                <a:lnTo>
                  <a:pt x="7295" y="10129"/>
                </a:lnTo>
                <a:lnTo>
                  <a:pt x="6905" y="9652"/>
                </a:lnTo>
                <a:lnTo>
                  <a:pt x="8541" y="10182"/>
                </a:lnTo>
                <a:lnTo>
                  <a:pt x="9787" y="9547"/>
                </a:lnTo>
                <a:lnTo>
                  <a:pt x="11189" y="10129"/>
                </a:lnTo>
                <a:lnTo>
                  <a:pt x="12279" y="9547"/>
                </a:lnTo>
                <a:lnTo>
                  <a:pt x="13370" y="10076"/>
                </a:lnTo>
                <a:lnTo>
                  <a:pt x="14850" y="9652"/>
                </a:lnTo>
                <a:lnTo>
                  <a:pt x="12902" y="12247"/>
                </a:lnTo>
                <a:lnTo>
                  <a:pt x="12357" y="14417"/>
                </a:lnTo>
                <a:moveTo>
                  <a:pt x="7191" y="15952"/>
                </a:moveTo>
                <a:lnTo>
                  <a:pt x="14512" y="15952"/>
                </a:lnTo>
                <a:lnTo>
                  <a:pt x="14512" y="17064"/>
                </a:lnTo>
                <a:lnTo>
                  <a:pt x="7191" y="17047"/>
                </a:lnTo>
                <a:lnTo>
                  <a:pt x="7191" y="18123"/>
                </a:lnTo>
                <a:lnTo>
                  <a:pt x="14512" y="18158"/>
                </a:lnTo>
                <a:lnTo>
                  <a:pt x="14538" y="19182"/>
                </a:lnTo>
                <a:lnTo>
                  <a:pt x="7217" y="19182"/>
                </a:lnTo>
              </a:path>
            </a:pathLst>
          </a:custGeom>
          <a:solidFill>
            <a:srgbClr val="FFFFCC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7940" name="Litebulb"/>
          <p:cNvSpPr>
            <a:spLocks noChangeAspect="1" noEditPoints="1" noChangeArrowheads="1"/>
          </p:cNvSpPr>
          <p:nvPr/>
        </p:nvSpPr>
        <p:spPr bwMode="auto">
          <a:xfrm>
            <a:off x="5292725" y="3911600"/>
            <a:ext cx="436563" cy="596900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7782 h 21600"/>
              <a:gd name="T4" fmla="*/ 0 w 21600"/>
              <a:gd name="T5" fmla="*/ 7782 h 21600"/>
              <a:gd name="T6" fmla="*/ 10800 w 21600"/>
              <a:gd name="T7" fmla="*/ 21600 h 21600"/>
              <a:gd name="T8" fmla="*/ 3556 w 21600"/>
              <a:gd name="T9" fmla="*/ 2188 h 21600"/>
              <a:gd name="T10" fmla="*/ 18277 w 21600"/>
              <a:gd name="T11" fmla="*/ 928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0825" y="21723"/>
                </a:moveTo>
                <a:lnTo>
                  <a:pt x="11215" y="21723"/>
                </a:lnTo>
                <a:lnTo>
                  <a:pt x="11552" y="21688"/>
                </a:lnTo>
                <a:lnTo>
                  <a:pt x="11916" y="21617"/>
                </a:lnTo>
                <a:lnTo>
                  <a:pt x="12253" y="21547"/>
                </a:lnTo>
                <a:lnTo>
                  <a:pt x="12617" y="21441"/>
                </a:lnTo>
                <a:lnTo>
                  <a:pt x="12902" y="21317"/>
                </a:lnTo>
                <a:lnTo>
                  <a:pt x="13162" y="21176"/>
                </a:lnTo>
                <a:lnTo>
                  <a:pt x="13396" y="21000"/>
                </a:lnTo>
                <a:lnTo>
                  <a:pt x="13655" y="20841"/>
                </a:lnTo>
                <a:lnTo>
                  <a:pt x="13863" y="20629"/>
                </a:lnTo>
                <a:lnTo>
                  <a:pt x="14045" y="20435"/>
                </a:lnTo>
                <a:lnTo>
                  <a:pt x="14200" y="20223"/>
                </a:lnTo>
                <a:lnTo>
                  <a:pt x="14356" y="19994"/>
                </a:lnTo>
                <a:lnTo>
                  <a:pt x="14460" y="19747"/>
                </a:lnTo>
                <a:lnTo>
                  <a:pt x="14512" y="19482"/>
                </a:lnTo>
                <a:lnTo>
                  <a:pt x="14512" y="19235"/>
                </a:lnTo>
                <a:lnTo>
                  <a:pt x="14512" y="19147"/>
                </a:lnTo>
                <a:lnTo>
                  <a:pt x="14512" y="18900"/>
                </a:lnTo>
                <a:lnTo>
                  <a:pt x="14512" y="18529"/>
                </a:lnTo>
                <a:lnTo>
                  <a:pt x="14512" y="18052"/>
                </a:lnTo>
                <a:lnTo>
                  <a:pt x="14512" y="17505"/>
                </a:lnTo>
                <a:lnTo>
                  <a:pt x="14512" y="16976"/>
                </a:lnTo>
                <a:lnTo>
                  <a:pt x="14512" y="16464"/>
                </a:lnTo>
                <a:lnTo>
                  <a:pt x="14512" y="15952"/>
                </a:lnTo>
                <a:lnTo>
                  <a:pt x="14512" y="15758"/>
                </a:lnTo>
                <a:lnTo>
                  <a:pt x="14616" y="15547"/>
                </a:lnTo>
                <a:lnTo>
                  <a:pt x="14694" y="15352"/>
                </a:lnTo>
                <a:lnTo>
                  <a:pt x="14798" y="15141"/>
                </a:lnTo>
                <a:lnTo>
                  <a:pt x="15161" y="14735"/>
                </a:lnTo>
                <a:lnTo>
                  <a:pt x="15602" y="14329"/>
                </a:lnTo>
                <a:lnTo>
                  <a:pt x="16745" y="13552"/>
                </a:lnTo>
                <a:lnTo>
                  <a:pt x="18043" y="12670"/>
                </a:lnTo>
                <a:lnTo>
                  <a:pt x="18744" y="12194"/>
                </a:lnTo>
                <a:lnTo>
                  <a:pt x="19341" y="11647"/>
                </a:lnTo>
                <a:lnTo>
                  <a:pt x="19938" y="11099"/>
                </a:lnTo>
                <a:lnTo>
                  <a:pt x="20483" y="10464"/>
                </a:lnTo>
                <a:lnTo>
                  <a:pt x="20743" y="10164"/>
                </a:lnTo>
                <a:lnTo>
                  <a:pt x="20950" y="9794"/>
                </a:lnTo>
                <a:lnTo>
                  <a:pt x="21132" y="9441"/>
                </a:lnTo>
                <a:lnTo>
                  <a:pt x="21288" y="9035"/>
                </a:lnTo>
                <a:lnTo>
                  <a:pt x="21444" y="8664"/>
                </a:lnTo>
                <a:lnTo>
                  <a:pt x="21548" y="8223"/>
                </a:lnTo>
                <a:lnTo>
                  <a:pt x="21600" y="7782"/>
                </a:lnTo>
                <a:lnTo>
                  <a:pt x="21600" y="7341"/>
                </a:lnTo>
                <a:lnTo>
                  <a:pt x="21600" y="6935"/>
                </a:lnTo>
                <a:lnTo>
                  <a:pt x="21548" y="6564"/>
                </a:lnTo>
                <a:lnTo>
                  <a:pt x="21496" y="6229"/>
                </a:lnTo>
                <a:lnTo>
                  <a:pt x="21392" y="5858"/>
                </a:lnTo>
                <a:lnTo>
                  <a:pt x="21288" y="5523"/>
                </a:lnTo>
                <a:lnTo>
                  <a:pt x="21132" y="5135"/>
                </a:lnTo>
                <a:lnTo>
                  <a:pt x="20950" y="4800"/>
                </a:lnTo>
                <a:lnTo>
                  <a:pt x="20743" y="4464"/>
                </a:lnTo>
                <a:lnTo>
                  <a:pt x="20535" y="4164"/>
                </a:lnTo>
                <a:lnTo>
                  <a:pt x="20301" y="3847"/>
                </a:lnTo>
                <a:lnTo>
                  <a:pt x="20042" y="3547"/>
                </a:lnTo>
                <a:lnTo>
                  <a:pt x="19782" y="3247"/>
                </a:lnTo>
                <a:lnTo>
                  <a:pt x="19133" y="2664"/>
                </a:lnTo>
                <a:lnTo>
                  <a:pt x="18458" y="2152"/>
                </a:lnTo>
                <a:lnTo>
                  <a:pt x="17705" y="1694"/>
                </a:lnTo>
                <a:lnTo>
                  <a:pt x="16849" y="1252"/>
                </a:lnTo>
                <a:lnTo>
                  <a:pt x="16407" y="1076"/>
                </a:lnTo>
                <a:lnTo>
                  <a:pt x="15940" y="900"/>
                </a:lnTo>
                <a:lnTo>
                  <a:pt x="15499" y="741"/>
                </a:lnTo>
                <a:lnTo>
                  <a:pt x="15057" y="600"/>
                </a:lnTo>
                <a:lnTo>
                  <a:pt x="14564" y="458"/>
                </a:lnTo>
                <a:lnTo>
                  <a:pt x="14045" y="335"/>
                </a:lnTo>
                <a:lnTo>
                  <a:pt x="13500" y="229"/>
                </a:lnTo>
                <a:lnTo>
                  <a:pt x="13006" y="158"/>
                </a:lnTo>
                <a:lnTo>
                  <a:pt x="12461" y="88"/>
                </a:lnTo>
                <a:lnTo>
                  <a:pt x="11968" y="52"/>
                </a:lnTo>
                <a:lnTo>
                  <a:pt x="11423" y="17"/>
                </a:lnTo>
                <a:lnTo>
                  <a:pt x="10825" y="17"/>
                </a:lnTo>
                <a:lnTo>
                  <a:pt x="10254" y="17"/>
                </a:lnTo>
                <a:lnTo>
                  <a:pt x="9709" y="52"/>
                </a:lnTo>
                <a:lnTo>
                  <a:pt x="9216" y="88"/>
                </a:lnTo>
                <a:lnTo>
                  <a:pt x="8671" y="158"/>
                </a:lnTo>
                <a:lnTo>
                  <a:pt x="8177" y="229"/>
                </a:lnTo>
                <a:lnTo>
                  <a:pt x="7632" y="335"/>
                </a:lnTo>
                <a:lnTo>
                  <a:pt x="7113" y="458"/>
                </a:lnTo>
                <a:lnTo>
                  <a:pt x="6620" y="600"/>
                </a:lnTo>
                <a:lnTo>
                  <a:pt x="6178" y="741"/>
                </a:lnTo>
                <a:lnTo>
                  <a:pt x="5737" y="900"/>
                </a:lnTo>
                <a:lnTo>
                  <a:pt x="5270" y="1076"/>
                </a:lnTo>
                <a:lnTo>
                  <a:pt x="4828" y="1252"/>
                </a:lnTo>
                <a:lnTo>
                  <a:pt x="3972" y="1694"/>
                </a:lnTo>
                <a:lnTo>
                  <a:pt x="3219" y="2152"/>
                </a:lnTo>
                <a:lnTo>
                  <a:pt x="2544" y="2664"/>
                </a:lnTo>
                <a:lnTo>
                  <a:pt x="1895" y="3247"/>
                </a:lnTo>
                <a:lnTo>
                  <a:pt x="1635" y="3547"/>
                </a:lnTo>
                <a:lnTo>
                  <a:pt x="1375" y="3847"/>
                </a:lnTo>
                <a:lnTo>
                  <a:pt x="1142" y="4164"/>
                </a:lnTo>
                <a:lnTo>
                  <a:pt x="934" y="4464"/>
                </a:lnTo>
                <a:lnTo>
                  <a:pt x="726" y="4800"/>
                </a:lnTo>
                <a:lnTo>
                  <a:pt x="545" y="5135"/>
                </a:lnTo>
                <a:lnTo>
                  <a:pt x="389" y="5523"/>
                </a:lnTo>
                <a:lnTo>
                  <a:pt x="285" y="5858"/>
                </a:lnTo>
                <a:lnTo>
                  <a:pt x="181" y="6229"/>
                </a:lnTo>
                <a:lnTo>
                  <a:pt x="129" y="6564"/>
                </a:lnTo>
                <a:lnTo>
                  <a:pt x="77" y="6935"/>
                </a:lnTo>
                <a:lnTo>
                  <a:pt x="77" y="7341"/>
                </a:lnTo>
                <a:lnTo>
                  <a:pt x="77" y="7782"/>
                </a:lnTo>
                <a:lnTo>
                  <a:pt x="129" y="8223"/>
                </a:lnTo>
                <a:lnTo>
                  <a:pt x="233" y="8664"/>
                </a:lnTo>
                <a:lnTo>
                  <a:pt x="389" y="9035"/>
                </a:lnTo>
                <a:lnTo>
                  <a:pt x="545" y="9441"/>
                </a:lnTo>
                <a:lnTo>
                  <a:pt x="726" y="9794"/>
                </a:lnTo>
                <a:lnTo>
                  <a:pt x="934" y="10164"/>
                </a:lnTo>
                <a:lnTo>
                  <a:pt x="1194" y="10464"/>
                </a:lnTo>
                <a:lnTo>
                  <a:pt x="1739" y="11099"/>
                </a:lnTo>
                <a:lnTo>
                  <a:pt x="2336" y="11647"/>
                </a:lnTo>
                <a:lnTo>
                  <a:pt x="2933" y="12194"/>
                </a:lnTo>
                <a:lnTo>
                  <a:pt x="3634" y="12670"/>
                </a:lnTo>
                <a:lnTo>
                  <a:pt x="4932" y="13552"/>
                </a:lnTo>
                <a:lnTo>
                  <a:pt x="6075" y="14329"/>
                </a:lnTo>
                <a:lnTo>
                  <a:pt x="6516" y="14735"/>
                </a:lnTo>
                <a:lnTo>
                  <a:pt x="6879" y="15141"/>
                </a:lnTo>
                <a:lnTo>
                  <a:pt x="6983" y="15352"/>
                </a:lnTo>
                <a:lnTo>
                  <a:pt x="7061" y="15547"/>
                </a:lnTo>
                <a:lnTo>
                  <a:pt x="7165" y="15758"/>
                </a:lnTo>
                <a:lnTo>
                  <a:pt x="7165" y="15952"/>
                </a:lnTo>
                <a:lnTo>
                  <a:pt x="7165" y="16464"/>
                </a:lnTo>
                <a:lnTo>
                  <a:pt x="7165" y="16976"/>
                </a:lnTo>
                <a:lnTo>
                  <a:pt x="7165" y="17505"/>
                </a:lnTo>
                <a:lnTo>
                  <a:pt x="7165" y="18052"/>
                </a:lnTo>
                <a:lnTo>
                  <a:pt x="7165" y="18529"/>
                </a:lnTo>
                <a:lnTo>
                  <a:pt x="7165" y="18900"/>
                </a:lnTo>
                <a:lnTo>
                  <a:pt x="7165" y="19147"/>
                </a:lnTo>
                <a:lnTo>
                  <a:pt x="7165" y="19235"/>
                </a:lnTo>
                <a:lnTo>
                  <a:pt x="7165" y="19482"/>
                </a:lnTo>
                <a:lnTo>
                  <a:pt x="7217" y="19747"/>
                </a:lnTo>
                <a:lnTo>
                  <a:pt x="7321" y="19994"/>
                </a:lnTo>
                <a:lnTo>
                  <a:pt x="7476" y="20223"/>
                </a:lnTo>
                <a:lnTo>
                  <a:pt x="7632" y="20435"/>
                </a:lnTo>
                <a:lnTo>
                  <a:pt x="7814" y="20629"/>
                </a:lnTo>
                <a:lnTo>
                  <a:pt x="8022" y="20841"/>
                </a:lnTo>
                <a:lnTo>
                  <a:pt x="8281" y="21000"/>
                </a:lnTo>
                <a:lnTo>
                  <a:pt x="8515" y="21176"/>
                </a:lnTo>
                <a:lnTo>
                  <a:pt x="8775" y="21317"/>
                </a:lnTo>
                <a:lnTo>
                  <a:pt x="9060" y="21441"/>
                </a:lnTo>
                <a:lnTo>
                  <a:pt x="9424" y="21547"/>
                </a:lnTo>
                <a:lnTo>
                  <a:pt x="9761" y="21617"/>
                </a:lnTo>
                <a:lnTo>
                  <a:pt x="10125" y="21688"/>
                </a:lnTo>
                <a:lnTo>
                  <a:pt x="10462" y="21723"/>
                </a:lnTo>
                <a:lnTo>
                  <a:pt x="10825" y="21723"/>
                </a:lnTo>
                <a:close/>
              </a:path>
              <a:path w="21600" h="21600" extrusionOk="0">
                <a:moveTo>
                  <a:pt x="9242" y="14417"/>
                </a:moveTo>
                <a:lnTo>
                  <a:pt x="8541" y="12035"/>
                </a:lnTo>
                <a:lnTo>
                  <a:pt x="7295" y="10129"/>
                </a:lnTo>
                <a:lnTo>
                  <a:pt x="6905" y="9652"/>
                </a:lnTo>
                <a:lnTo>
                  <a:pt x="8541" y="10182"/>
                </a:lnTo>
                <a:lnTo>
                  <a:pt x="9787" y="9547"/>
                </a:lnTo>
                <a:lnTo>
                  <a:pt x="11189" y="10129"/>
                </a:lnTo>
                <a:lnTo>
                  <a:pt x="12279" y="9547"/>
                </a:lnTo>
                <a:lnTo>
                  <a:pt x="13370" y="10076"/>
                </a:lnTo>
                <a:lnTo>
                  <a:pt x="14850" y="9652"/>
                </a:lnTo>
                <a:lnTo>
                  <a:pt x="12902" y="12247"/>
                </a:lnTo>
                <a:lnTo>
                  <a:pt x="12357" y="14417"/>
                </a:lnTo>
                <a:moveTo>
                  <a:pt x="7191" y="15952"/>
                </a:moveTo>
                <a:lnTo>
                  <a:pt x="14512" y="15952"/>
                </a:lnTo>
                <a:lnTo>
                  <a:pt x="14512" y="17064"/>
                </a:lnTo>
                <a:lnTo>
                  <a:pt x="7191" y="17047"/>
                </a:lnTo>
                <a:lnTo>
                  <a:pt x="7191" y="18123"/>
                </a:lnTo>
                <a:lnTo>
                  <a:pt x="14512" y="18158"/>
                </a:lnTo>
                <a:lnTo>
                  <a:pt x="14538" y="19182"/>
                </a:lnTo>
                <a:lnTo>
                  <a:pt x="7217" y="19182"/>
                </a:lnTo>
              </a:path>
            </a:pathLst>
          </a:custGeom>
          <a:solidFill>
            <a:srgbClr val="FFFFCC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7914" name="Litebulb"/>
          <p:cNvSpPr>
            <a:spLocks noChangeAspect="1" noEditPoints="1" noChangeArrowheads="1"/>
          </p:cNvSpPr>
          <p:nvPr/>
        </p:nvSpPr>
        <p:spPr bwMode="auto">
          <a:xfrm>
            <a:off x="4211638" y="3911600"/>
            <a:ext cx="436562" cy="596900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7782 h 21600"/>
              <a:gd name="T4" fmla="*/ 0 w 21600"/>
              <a:gd name="T5" fmla="*/ 7782 h 21600"/>
              <a:gd name="T6" fmla="*/ 10800 w 21600"/>
              <a:gd name="T7" fmla="*/ 21600 h 21600"/>
              <a:gd name="T8" fmla="*/ 3556 w 21600"/>
              <a:gd name="T9" fmla="*/ 2188 h 21600"/>
              <a:gd name="T10" fmla="*/ 18277 w 21600"/>
              <a:gd name="T11" fmla="*/ 928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0825" y="21723"/>
                </a:moveTo>
                <a:lnTo>
                  <a:pt x="11215" y="21723"/>
                </a:lnTo>
                <a:lnTo>
                  <a:pt x="11552" y="21688"/>
                </a:lnTo>
                <a:lnTo>
                  <a:pt x="11916" y="21617"/>
                </a:lnTo>
                <a:lnTo>
                  <a:pt x="12253" y="21547"/>
                </a:lnTo>
                <a:lnTo>
                  <a:pt x="12617" y="21441"/>
                </a:lnTo>
                <a:lnTo>
                  <a:pt x="12902" y="21317"/>
                </a:lnTo>
                <a:lnTo>
                  <a:pt x="13162" y="21176"/>
                </a:lnTo>
                <a:lnTo>
                  <a:pt x="13396" y="21000"/>
                </a:lnTo>
                <a:lnTo>
                  <a:pt x="13655" y="20841"/>
                </a:lnTo>
                <a:lnTo>
                  <a:pt x="13863" y="20629"/>
                </a:lnTo>
                <a:lnTo>
                  <a:pt x="14045" y="20435"/>
                </a:lnTo>
                <a:lnTo>
                  <a:pt x="14200" y="20223"/>
                </a:lnTo>
                <a:lnTo>
                  <a:pt x="14356" y="19994"/>
                </a:lnTo>
                <a:lnTo>
                  <a:pt x="14460" y="19747"/>
                </a:lnTo>
                <a:lnTo>
                  <a:pt x="14512" y="19482"/>
                </a:lnTo>
                <a:lnTo>
                  <a:pt x="14512" y="19235"/>
                </a:lnTo>
                <a:lnTo>
                  <a:pt x="14512" y="19147"/>
                </a:lnTo>
                <a:lnTo>
                  <a:pt x="14512" y="18900"/>
                </a:lnTo>
                <a:lnTo>
                  <a:pt x="14512" y="18529"/>
                </a:lnTo>
                <a:lnTo>
                  <a:pt x="14512" y="18052"/>
                </a:lnTo>
                <a:lnTo>
                  <a:pt x="14512" y="17505"/>
                </a:lnTo>
                <a:lnTo>
                  <a:pt x="14512" y="16976"/>
                </a:lnTo>
                <a:lnTo>
                  <a:pt x="14512" y="16464"/>
                </a:lnTo>
                <a:lnTo>
                  <a:pt x="14512" y="15952"/>
                </a:lnTo>
                <a:lnTo>
                  <a:pt x="14512" y="15758"/>
                </a:lnTo>
                <a:lnTo>
                  <a:pt x="14616" y="15547"/>
                </a:lnTo>
                <a:lnTo>
                  <a:pt x="14694" y="15352"/>
                </a:lnTo>
                <a:lnTo>
                  <a:pt x="14798" y="15141"/>
                </a:lnTo>
                <a:lnTo>
                  <a:pt x="15161" y="14735"/>
                </a:lnTo>
                <a:lnTo>
                  <a:pt x="15602" y="14329"/>
                </a:lnTo>
                <a:lnTo>
                  <a:pt x="16745" y="13552"/>
                </a:lnTo>
                <a:lnTo>
                  <a:pt x="18043" y="12670"/>
                </a:lnTo>
                <a:lnTo>
                  <a:pt x="18744" y="12194"/>
                </a:lnTo>
                <a:lnTo>
                  <a:pt x="19341" y="11647"/>
                </a:lnTo>
                <a:lnTo>
                  <a:pt x="19938" y="11099"/>
                </a:lnTo>
                <a:lnTo>
                  <a:pt x="20483" y="10464"/>
                </a:lnTo>
                <a:lnTo>
                  <a:pt x="20743" y="10164"/>
                </a:lnTo>
                <a:lnTo>
                  <a:pt x="20950" y="9794"/>
                </a:lnTo>
                <a:lnTo>
                  <a:pt x="21132" y="9441"/>
                </a:lnTo>
                <a:lnTo>
                  <a:pt x="21288" y="9035"/>
                </a:lnTo>
                <a:lnTo>
                  <a:pt x="21444" y="8664"/>
                </a:lnTo>
                <a:lnTo>
                  <a:pt x="21548" y="8223"/>
                </a:lnTo>
                <a:lnTo>
                  <a:pt x="21600" y="7782"/>
                </a:lnTo>
                <a:lnTo>
                  <a:pt x="21600" y="7341"/>
                </a:lnTo>
                <a:lnTo>
                  <a:pt x="21600" y="6935"/>
                </a:lnTo>
                <a:lnTo>
                  <a:pt x="21548" y="6564"/>
                </a:lnTo>
                <a:lnTo>
                  <a:pt x="21496" y="6229"/>
                </a:lnTo>
                <a:lnTo>
                  <a:pt x="21392" y="5858"/>
                </a:lnTo>
                <a:lnTo>
                  <a:pt x="21288" y="5523"/>
                </a:lnTo>
                <a:lnTo>
                  <a:pt x="21132" y="5135"/>
                </a:lnTo>
                <a:lnTo>
                  <a:pt x="20950" y="4800"/>
                </a:lnTo>
                <a:lnTo>
                  <a:pt x="20743" y="4464"/>
                </a:lnTo>
                <a:lnTo>
                  <a:pt x="20535" y="4164"/>
                </a:lnTo>
                <a:lnTo>
                  <a:pt x="20301" y="3847"/>
                </a:lnTo>
                <a:lnTo>
                  <a:pt x="20042" y="3547"/>
                </a:lnTo>
                <a:lnTo>
                  <a:pt x="19782" y="3247"/>
                </a:lnTo>
                <a:lnTo>
                  <a:pt x="19133" y="2664"/>
                </a:lnTo>
                <a:lnTo>
                  <a:pt x="18458" y="2152"/>
                </a:lnTo>
                <a:lnTo>
                  <a:pt x="17705" y="1694"/>
                </a:lnTo>
                <a:lnTo>
                  <a:pt x="16849" y="1252"/>
                </a:lnTo>
                <a:lnTo>
                  <a:pt x="16407" y="1076"/>
                </a:lnTo>
                <a:lnTo>
                  <a:pt x="15940" y="900"/>
                </a:lnTo>
                <a:lnTo>
                  <a:pt x="15499" y="741"/>
                </a:lnTo>
                <a:lnTo>
                  <a:pt x="15057" y="600"/>
                </a:lnTo>
                <a:lnTo>
                  <a:pt x="14564" y="458"/>
                </a:lnTo>
                <a:lnTo>
                  <a:pt x="14045" y="335"/>
                </a:lnTo>
                <a:lnTo>
                  <a:pt x="13500" y="229"/>
                </a:lnTo>
                <a:lnTo>
                  <a:pt x="13006" y="158"/>
                </a:lnTo>
                <a:lnTo>
                  <a:pt x="12461" y="88"/>
                </a:lnTo>
                <a:lnTo>
                  <a:pt x="11968" y="52"/>
                </a:lnTo>
                <a:lnTo>
                  <a:pt x="11423" y="17"/>
                </a:lnTo>
                <a:lnTo>
                  <a:pt x="10825" y="17"/>
                </a:lnTo>
                <a:lnTo>
                  <a:pt x="10254" y="17"/>
                </a:lnTo>
                <a:lnTo>
                  <a:pt x="9709" y="52"/>
                </a:lnTo>
                <a:lnTo>
                  <a:pt x="9216" y="88"/>
                </a:lnTo>
                <a:lnTo>
                  <a:pt x="8671" y="158"/>
                </a:lnTo>
                <a:lnTo>
                  <a:pt x="8177" y="229"/>
                </a:lnTo>
                <a:lnTo>
                  <a:pt x="7632" y="335"/>
                </a:lnTo>
                <a:lnTo>
                  <a:pt x="7113" y="458"/>
                </a:lnTo>
                <a:lnTo>
                  <a:pt x="6620" y="600"/>
                </a:lnTo>
                <a:lnTo>
                  <a:pt x="6178" y="741"/>
                </a:lnTo>
                <a:lnTo>
                  <a:pt x="5737" y="900"/>
                </a:lnTo>
                <a:lnTo>
                  <a:pt x="5270" y="1076"/>
                </a:lnTo>
                <a:lnTo>
                  <a:pt x="4828" y="1252"/>
                </a:lnTo>
                <a:lnTo>
                  <a:pt x="3972" y="1694"/>
                </a:lnTo>
                <a:lnTo>
                  <a:pt x="3219" y="2152"/>
                </a:lnTo>
                <a:lnTo>
                  <a:pt x="2544" y="2664"/>
                </a:lnTo>
                <a:lnTo>
                  <a:pt x="1895" y="3247"/>
                </a:lnTo>
                <a:lnTo>
                  <a:pt x="1635" y="3547"/>
                </a:lnTo>
                <a:lnTo>
                  <a:pt x="1375" y="3847"/>
                </a:lnTo>
                <a:lnTo>
                  <a:pt x="1142" y="4164"/>
                </a:lnTo>
                <a:lnTo>
                  <a:pt x="934" y="4464"/>
                </a:lnTo>
                <a:lnTo>
                  <a:pt x="726" y="4800"/>
                </a:lnTo>
                <a:lnTo>
                  <a:pt x="545" y="5135"/>
                </a:lnTo>
                <a:lnTo>
                  <a:pt x="389" y="5523"/>
                </a:lnTo>
                <a:lnTo>
                  <a:pt x="285" y="5858"/>
                </a:lnTo>
                <a:lnTo>
                  <a:pt x="181" y="6229"/>
                </a:lnTo>
                <a:lnTo>
                  <a:pt x="129" y="6564"/>
                </a:lnTo>
                <a:lnTo>
                  <a:pt x="77" y="6935"/>
                </a:lnTo>
                <a:lnTo>
                  <a:pt x="77" y="7341"/>
                </a:lnTo>
                <a:lnTo>
                  <a:pt x="77" y="7782"/>
                </a:lnTo>
                <a:lnTo>
                  <a:pt x="129" y="8223"/>
                </a:lnTo>
                <a:lnTo>
                  <a:pt x="233" y="8664"/>
                </a:lnTo>
                <a:lnTo>
                  <a:pt x="389" y="9035"/>
                </a:lnTo>
                <a:lnTo>
                  <a:pt x="545" y="9441"/>
                </a:lnTo>
                <a:lnTo>
                  <a:pt x="726" y="9794"/>
                </a:lnTo>
                <a:lnTo>
                  <a:pt x="934" y="10164"/>
                </a:lnTo>
                <a:lnTo>
                  <a:pt x="1194" y="10464"/>
                </a:lnTo>
                <a:lnTo>
                  <a:pt x="1739" y="11099"/>
                </a:lnTo>
                <a:lnTo>
                  <a:pt x="2336" y="11647"/>
                </a:lnTo>
                <a:lnTo>
                  <a:pt x="2933" y="12194"/>
                </a:lnTo>
                <a:lnTo>
                  <a:pt x="3634" y="12670"/>
                </a:lnTo>
                <a:lnTo>
                  <a:pt x="4932" y="13552"/>
                </a:lnTo>
                <a:lnTo>
                  <a:pt x="6075" y="14329"/>
                </a:lnTo>
                <a:lnTo>
                  <a:pt x="6516" y="14735"/>
                </a:lnTo>
                <a:lnTo>
                  <a:pt x="6879" y="15141"/>
                </a:lnTo>
                <a:lnTo>
                  <a:pt x="6983" y="15352"/>
                </a:lnTo>
                <a:lnTo>
                  <a:pt x="7061" y="15547"/>
                </a:lnTo>
                <a:lnTo>
                  <a:pt x="7165" y="15758"/>
                </a:lnTo>
                <a:lnTo>
                  <a:pt x="7165" y="15952"/>
                </a:lnTo>
                <a:lnTo>
                  <a:pt x="7165" y="16464"/>
                </a:lnTo>
                <a:lnTo>
                  <a:pt x="7165" y="16976"/>
                </a:lnTo>
                <a:lnTo>
                  <a:pt x="7165" y="17505"/>
                </a:lnTo>
                <a:lnTo>
                  <a:pt x="7165" y="18052"/>
                </a:lnTo>
                <a:lnTo>
                  <a:pt x="7165" y="18529"/>
                </a:lnTo>
                <a:lnTo>
                  <a:pt x="7165" y="18900"/>
                </a:lnTo>
                <a:lnTo>
                  <a:pt x="7165" y="19147"/>
                </a:lnTo>
                <a:lnTo>
                  <a:pt x="7165" y="19235"/>
                </a:lnTo>
                <a:lnTo>
                  <a:pt x="7165" y="19482"/>
                </a:lnTo>
                <a:lnTo>
                  <a:pt x="7217" y="19747"/>
                </a:lnTo>
                <a:lnTo>
                  <a:pt x="7321" y="19994"/>
                </a:lnTo>
                <a:lnTo>
                  <a:pt x="7476" y="20223"/>
                </a:lnTo>
                <a:lnTo>
                  <a:pt x="7632" y="20435"/>
                </a:lnTo>
                <a:lnTo>
                  <a:pt x="7814" y="20629"/>
                </a:lnTo>
                <a:lnTo>
                  <a:pt x="8022" y="20841"/>
                </a:lnTo>
                <a:lnTo>
                  <a:pt x="8281" y="21000"/>
                </a:lnTo>
                <a:lnTo>
                  <a:pt x="8515" y="21176"/>
                </a:lnTo>
                <a:lnTo>
                  <a:pt x="8775" y="21317"/>
                </a:lnTo>
                <a:lnTo>
                  <a:pt x="9060" y="21441"/>
                </a:lnTo>
                <a:lnTo>
                  <a:pt x="9424" y="21547"/>
                </a:lnTo>
                <a:lnTo>
                  <a:pt x="9761" y="21617"/>
                </a:lnTo>
                <a:lnTo>
                  <a:pt x="10125" y="21688"/>
                </a:lnTo>
                <a:lnTo>
                  <a:pt x="10462" y="21723"/>
                </a:lnTo>
                <a:lnTo>
                  <a:pt x="10825" y="21723"/>
                </a:lnTo>
                <a:close/>
              </a:path>
              <a:path w="21600" h="21600" extrusionOk="0">
                <a:moveTo>
                  <a:pt x="9242" y="14417"/>
                </a:moveTo>
                <a:lnTo>
                  <a:pt x="8541" y="12035"/>
                </a:lnTo>
                <a:lnTo>
                  <a:pt x="7295" y="10129"/>
                </a:lnTo>
                <a:lnTo>
                  <a:pt x="6905" y="9652"/>
                </a:lnTo>
                <a:lnTo>
                  <a:pt x="8541" y="10182"/>
                </a:lnTo>
                <a:lnTo>
                  <a:pt x="9787" y="9547"/>
                </a:lnTo>
                <a:lnTo>
                  <a:pt x="11189" y="10129"/>
                </a:lnTo>
                <a:lnTo>
                  <a:pt x="12279" y="9547"/>
                </a:lnTo>
                <a:lnTo>
                  <a:pt x="13370" y="10076"/>
                </a:lnTo>
                <a:lnTo>
                  <a:pt x="14850" y="9652"/>
                </a:lnTo>
                <a:lnTo>
                  <a:pt x="12902" y="12247"/>
                </a:lnTo>
                <a:lnTo>
                  <a:pt x="12357" y="14417"/>
                </a:lnTo>
                <a:moveTo>
                  <a:pt x="7191" y="15952"/>
                </a:moveTo>
                <a:lnTo>
                  <a:pt x="14512" y="15952"/>
                </a:lnTo>
                <a:lnTo>
                  <a:pt x="14512" y="17064"/>
                </a:lnTo>
                <a:lnTo>
                  <a:pt x="7191" y="17047"/>
                </a:lnTo>
                <a:lnTo>
                  <a:pt x="7191" y="18123"/>
                </a:lnTo>
                <a:lnTo>
                  <a:pt x="14512" y="18158"/>
                </a:lnTo>
                <a:lnTo>
                  <a:pt x="14538" y="19182"/>
                </a:lnTo>
                <a:lnTo>
                  <a:pt x="7217" y="19182"/>
                </a:lnTo>
              </a:path>
            </a:pathLst>
          </a:custGeom>
          <a:solidFill>
            <a:srgbClr val="FFFFCC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84"/>
          <p:cNvGrpSpPr>
            <a:grpSpLocks/>
          </p:cNvGrpSpPr>
          <p:nvPr/>
        </p:nvGrpSpPr>
        <p:grpSpPr bwMode="auto">
          <a:xfrm>
            <a:off x="3832225" y="3068638"/>
            <a:ext cx="1460500" cy="1439862"/>
            <a:chOff x="2414" y="1933"/>
            <a:chExt cx="920" cy="907"/>
          </a:xfrm>
        </p:grpSpPr>
        <p:sp>
          <p:nvSpPr>
            <p:cNvPr id="507934" name="Line 30"/>
            <p:cNvSpPr>
              <a:spLocks noChangeShapeType="1"/>
            </p:cNvSpPr>
            <p:nvPr/>
          </p:nvSpPr>
          <p:spPr bwMode="auto">
            <a:xfrm flipH="1">
              <a:off x="3334" y="1933"/>
              <a:ext cx="0" cy="22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507923" name="AutoShape 19"/>
            <p:cNvSpPr>
              <a:spLocks noChangeArrowheads="1"/>
            </p:cNvSpPr>
            <p:nvPr/>
          </p:nvSpPr>
          <p:spPr bwMode="auto">
            <a:xfrm>
              <a:off x="2427" y="1933"/>
              <a:ext cx="907" cy="567"/>
            </a:xfrm>
            <a:prstGeom prst="parallelogram">
              <a:avLst>
                <a:gd name="adj" fmla="val 65274"/>
              </a:avLst>
            </a:prstGeom>
            <a:solidFill>
              <a:schemeClr val="tx1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>
              <a:spAutoFit/>
            </a:bodyPr>
            <a:lstStyle/>
            <a:p>
              <a:endParaRPr lang="en-US"/>
            </a:p>
          </p:txBody>
        </p:sp>
        <p:sp>
          <p:nvSpPr>
            <p:cNvPr id="507943" name="Line 39"/>
            <p:cNvSpPr>
              <a:spLocks noChangeShapeType="1"/>
            </p:cNvSpPr>
            <p:nvPr/>
          </p:nvSpPr>
          <p:spPr bwMode="auto">
            <a:xfrm>
              <a:off x="2965" y="2500"/>
              <a:ext cx="0" cy="3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507960" name="Line 56"/>
            <p:cNvSpPr>
              <a:spLocks noChangeShapeType="1"/>
            </p:cNvSpPr>
            <p:nvPr/>
          </p:nvSpPr>
          <p:spPr bwMode="auto">
            <a:xfrm flipH="1">
              <a:off x="2965" y="2614"/>
              <a:ext cx="142" cy="22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507966" name="AutoShape 62"/>
            <p:cNvSpPr>
              <a:spLocks noChangeArrowheads="1"/>
            </p:cNvSpPr>
            <p:nvPr/>
          </p:nvSpPr>
          <p:spPr bwMode="auto">
            <a:xfrm rot="5400000">
              <a:off x="2357" y="2557"/>
              <a:ext cx="340" cy="226"/>
            </a:xfrm>
            <a:prstGeom prst="rtTriangle">
              <a:avLst/>
            </a:prstGeom>
            <a:solidFill>
              <a:srgbClr val="5F5F5F"/>
            </a:solidFill>
            <a:ln w="28575" algn="ctr">
              <a:noFill/>
              <a:miter lim="800000"/>
              <a:headEnd/>
              <a:tailEnd/>
            </a:ln>
            <a:effectLst/>
          </p:spPr>
          <p:txBody>
            <a:bodyPr lIns="0" tIns="0" rIns="0" bIns="0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3" name="Group 82"/>
          <p:cNvGrpSpPr>
            <a:grpSpLocks/>
          </p:cNvGrpSpPr>
          <p:nvPr/>
        </p:nvGrpSpPr>
        <p:grpSpPr bwMode="auto">
          <a:xfrm>
            <a:off x="3132138" y="4689475"/>
            <a:ext cx="4538662" cy="1079500"/>
            <a:chOff x="1973" y="2954"/>
            <a:chExt cx="2859" cy="680"/>
          </a:xfrm>
        </p:grpSpPr>
        <p:sp>
          <p:nvSpPr>
            <p:cNvPr id="507968" name="Line 64"/>
            <p:cNvSpPr>
              <a:spLocks noChangeShapeType="1"/>
            </p:cNvSpPr>
            <p:nvPr/>
          </p:nvSpPr>
          <p:spPr bwMode="auto">
            <a:xfrm>
              <a:off x="1973" y="2954"/>
              <a:ext cx="818" cy="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507970" name="Line 66"/>
            <p:cNvSpPr>
              <a:spLocks noChangeShapeType="1"/>
            </p:cNvSpPr>
            <p:nvPr/>
          </p:nvSpPr>
          <p:spPr bwMode="auto">
            <a:xfrm>
              <a:off x="1973" y="3181"/>
              <a:ext cx="1498" cy="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507971" name="Line 67"/>
            <p:cNvSpPr>
              <a:spLocks noChangeShapeType="1"/>
            </p:cNvSpPr>
            <p:nvPr/>
          </p:nvSpPr>
          <p:spPr bwMode="auto">
            <a:xfrm flipV="1">
              <a:off x="1973" y="3407"/>
              <a:ext cx="2178" cy="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507972" name="Line 68"/>
            <p:cNvSpPr>
              <a:spLocks noChangeShapeType="1"/>
            </p:cNvSpPr>
            <p:nvPr/>
          </p:nvSpPr>
          <p:spPr bwMode="auto">
            <a:xfrm flipV="1">
              <a:off x="1973" y="3634"/>
              <a:ext cx="2859" cy="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</p:grpSp>
      <p:grpSp>
        <p:nvGrpSpPr>
          <p:cNvPr id="4" name="Group 83"/>
          <p:cNvGrpSpPr>
            <a:grpSpLocks/>
          </p:cNvGrpSpPr>
          <p:nvPr/>
        </p:nvGrpSpPr>
        <p:grpSpPr bwMode="auto">
          <a:xfrm>
            <a:off x="4418013" y="4508500"/>
            <a:ext cx="3252787" cy="1260475"/>
            <a:chOff x="2783" y="2840"/>
            <a:chExt cx="2049" cy="794"/>
          </a:xfrm>
        </p:grpSpPr>
        <p:sp>
          <p:nvSpPr>
            <p:cNvPr id="507969" name="Line 65"/>
            <p:cNvSpPr>
              <a:spLocks noChangeShapeType="1"/>
            </p:cNvSpPr>
            <p:nvPr/>
          </p:nvSpPr>
          <p:spPr bwMode="auto">
            <a:xfrm flipH="1">
              <a:off x="2783" y="2840"/>
              <a:ext cx="0" cy="114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507973" name="Line 69"/>
            <p:cNvSpPr>
              <a:spLocks noChangeShapeType="1"/>
            </p:cNvSpPr>
            <p:nvPr/>
          </p:nvSpPr>
          <p:spPr bwMode="auto">
            <a:xfrm>
              <a:off x="4832" y="2840"/>
              <a:ext cx="0" cy="794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507974" name="Line 70"/>
            <p:cNvSpPr>
              <a:spLocks noChangeShapeType="1"/>
            </p:cNvSpPr>
            <p:nvPr/>
          </p:nvSpPr>
          <p:spPr bwMode="auto">
            <a:xfrm>
              <a:off x="4151" y="2840"/>
              <a:ext cx="0" cy="567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507975" name="Line 71"/>
            <p:cNvSpPr>
              <a:spLocks noChangeShapeType="1"/>
            </p:cNvSpPr>
            <p:nvPr/>
          </p:nvSpPr>
          <p:spPr bwMode="auto">
            <a:xfrm>
              <a:off x="3471" y="2840"/>
              <a:ext cx="0" cy="341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</p:grpSp>
      <p:grpSp>
        <p:nvGrpSpPr>
          <p:cNvPr id="5" name="Group 81"/>
          <p:cNvGrpSpPr>
            <a:grpSpLocks/>
          </p:cNvGrpSpPr>
          <p:nvPr/>
        </p:nvGrpSpPr>
        <p:grpSpPr bwMode="auto">
          <a:xfrm>
            <a:off x="741363" y="4329113"/>
            <a:ext cx="2390775" cy="1800225"/>
            <a:chOff x="467" y="2727"/>
            <a:chExt cx="1506" cy="1134"/>
          </a:xfrm>
        </p:grpSpPr>
        <p:sp>
          <p:nvSpPr>
            <p:cNvPr id="507967" name="AutoShape 63"/>
            <p:cNvSpPr>
              <a:spLocks noChangeArrowheads="1"/>
            </p:cNvSpPr>
            <p:nvPr/>
          </p:nvSpPr>
          <p:spPr bwMode="auto">
            <a:xfrm>
              <a:off x="1066" y="2727"/>
              <a:ext cx="907" cy="1134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28575" algn="ctr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r>
                <a:rPr lang="en-US" sz="2400" b="1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  <a:t>Binary</a:t>
              </a:r>
              <a:br>
                <a:rPr lang="en-US" sz="2400" b="1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</a:br>
              <a:r>
                <a:rPr lang="en-US" sz="2400" b="1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  <a:t>Decoder</a:t>
              </a:r>
            </a:p>
          </p:txBody>
        </p:sp>
        <p:sp>
          <p:nvSpPr>
            <p:cNvPr id="507976" name="Line 72"/>
            <p:cNvSpPr>
              <a:spLocks noChangeShapeType="1"/>
            </p:cNvSpPr>
            <p:nvPr/>
          </p:nvSpPr>
          <p:spPr bwMode="auto">
            <a:xfrm>
              <a:off x="725" y="3067"/>
              <a:ext cx="341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507977" name="Line 73"/>
            <p:cNvSpPr>
              <a:spLocks noChangeShapeType="1"/>
            </p:cNvSpPr>
            <p:nvPr/>
          </p:nvSpPr>
          <p:spPr bwMode="auto">
            <a:xfrm>
              <a:off x="725" y="3521"/>
              <a:ext cx="341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507978" name="Text Box 74"/>
            <p:cNvSpPr txBox="1">
              <a:spLocks noChangeArrowheads="1"/>
            </p:cNvSpPr>
            <p:nvPr/>
          </p:nvSpPr>
          <p:spPr bwMode="auto">
            <a:xfrm>
              <a:off x="467" y="2888"/>
              <a:ext cx="226" cy="690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400" b="1" i="1" baseline="-2500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i="1">
                  <a:latin typeface="Times New Roman" pitchFamily="18" charset="0"/>
                  <a:cs typeface="Times New Roman" pitchFamily="18" charset="0"/>
                </a:rPr>
                <a:t>x</a:t>
              </a:r>
              <a:r>
                <a:rPr lang="en-US" sz="2400" b="1" i="1" baseline="-25000">
                  <a:latin typeface="Times New Roman" pitchFamily="18" charset="0"/>
                  <a:cs typeface="Times New Roman" pitchFamily="18" charset="0"/>
                </a:rPr>
                <a:t>1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</a:pPr>
              <a:endParaRPr lang="en-US" sz="2400" b="1" i="1">
                <a:latin typeface="Times New Roman" pitchFamily="18" charset="0"/>
                <a:cs typeface="Times New Roman" pitchFamily="18" charset="0"/>
              </a:endParaRPr>
            </a:p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400" b="1" i="1">
                  <a:latin typeface="Times New Roman" pitchFamily="18" charset="0"/>
                  <a:cs typeface="Times New Roman" pitchFamily="18" charset="0"/>
                </a:rPr>
                <a:t>x</a:t>
              </a:r>
              <a:r>
                <a:rPr lang="en-US" sz="2400" b="1" i="1" baseline="-25000">
                  <a:latin typeface="Times New Roman" pitchFamily="18" charset="0"/>
                  <a:cs typeface="Times New Roman" pitchFamily="18" charset="0"/>
                </a:rPr>
                <a:t>0</a:t>
              </a:r>
            </a:p>
          </p:txBody>
        </p:sp>
      </p:grpSp>
      <p:sp>
        <p:nvSpPr>
          <p:cNvPr id="507981" name="AutoShape 77"/>
          <p:cNvSpPr>
            <a:spLocks noChangeArrowheads="1"/>
          </p:cNvSpPr>
          <p:nvPr/>
        </p:nvSpPr>
        <p:spPr bwMode="auto">
          <a:xfrm>
            <a:off x="7272338" y="1268413"/>
            <a:ext cx="1439862" cy="1081087"/>
          </a:xfrm>
          <a:prstGeom prst="wedgeRoundRectCallout">
            <a:avLst>
              <a:gd name="adj1" fmla="val -67972"/>
              <a:gd name="adj2" fmla="val 91116"/>
              <a:gd name="adj3" fmla="val 16667"/>
            </a:avLst>
          </a:prstGeom>
          <a:noFill/>
          <a:ln w="28575" algn="ctr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Only </a:t>
            </a:r>
            <a:r>
              <a:rPr lang="en-US" sz="2400" b="1" i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one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lamp will turn on</a:t>
            </a:r>
          </a:p>
        </p:txBody>
      </p:sp>
      <p:sp>
        <p:nvSpPr>
          <p:cNvPr id="507982" name="Text Box 78"/>
          <p:cNvSpPr txBox="1">
            <a:spLocks noChangeArrowheads="1"/>
          </p:cNvSpPr>
          <p:nvPr/>
        </p:nvSpPr>
        <p:spPr bwMode="auto">
          <a:xfrm>
            <a:off x="1214438" y="4470400"/>
            <a:ext cx="360362" cy="109537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2400" b="1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rPr>
              <a:t>0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endParaRPr lang="en-US" sz="2400" b="1">
              <a:solidFill>
                <a:srgbClr val="CC00CC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2400" b="1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507983" name="Text Box 79"/>
          <p:cNvSpPr txBox="1">
            <a:spLocks noChangeArrowheads="1"/>
          </p:cNvSpPr>
          <p:nvPr/>
        </p:nvSpPr>
        <p:spPr bwMode="auto">
          <a:xfrm>
            <a:off x="3132138" y="4329113"/>
            <a:ext cx="360362" cy="14605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2400" b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2400" b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0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2400" b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0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2400" b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grpSp>
        <p:nvGrpSpPr>
          <p:cNvPr id="6" name="Group 85"/>
          <p:cNvGrpSpPr>
            <a:grpSpLocks/>
          </p:cNvGrpSpPr>
          <p:nvPr/>
        </p:nvGrpSpPr>
        <p:grpSpPr bwMode="auto">
          <a:xfrm>
            <a:off x="4911725" y="3068638"/>
            <a:ext cx="1460500" cy="1439862"/>
            <a:chOff x="2414" y="1933"/>
            <a:chExt cx="920" cy="907"/>
          </a:xfrm>
        </p:grpSpPr>
        <p:sp>
          <p:nvSpPr>
            <p:cNvPr id="507990" name="Line 86"/>
            <p:cNvSpPr>
              <a:spLocks noChangeShapeType="1"/>
            </p:cNvSpPr>
            <p:nvPr/>
          </p:nvSpPr>
          <p:spPr bwMode="auto">
            <a:xfrm flipH="1">
              <a:off x="3334" y="1933"/>
              <a:ext cx="0" cy="22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507991" name="AutoShape 87"/>
            <p:cNvSpPr>
              <a:spLocks noChangeArrowheads="1"/>
            </p:cNvSpPr>
            <p:nvPr/>
          </p:nvSpPr>
          <p:spPr bwMode="auto">
            <a:xfrm>
              <a:off x="2427" y="1933"/>
              <a:ext cx="907" cy="567"/>
            </a:xfrm>
            <a:prstGeom prst="parallelogram">
              <a:avLst>
                <a:gd name="adj" fmla="val 65274"/>
              </a:avLst>
            </a:prstGeom>
            <a:solidFill>
              <a:schemeClr val="tx1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>
              <a:spAutoFit/>
            </a:bodyPr>
            <a:lstStyle/>
            <a:p>
              <a:endParaRPr lang="en-US"/>
            </a:p>
          </p:txBody>
        </p:sp>
        <p:sp>
          <p:nvSpPr>
            <p:cNvPr id="507992" name="Line 88"/>
            <p:cNvSpPr>
              <a:spLocks noChangeShapeType="1"/>
            </p:cNvSpPr>
            <p:nvPr/>
          </p:nvSpPr>
          <p:spPr bwMode="auto">
            <a:xfrm>
              <a:off x="2965" y="2500"/>
              <a:ext cx="0" cy="3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507993" name="Line 89"/>
            <p:cNvSpPr>
              <a:spLocks noChangeShapeType="1"/>
            </p:cNvSpPr>
            <p:nvPr/>
          </p:nvSpPr>
          <p:spPr bwMode="auto">
            <a:xfrm flipH="1">
              <a:off x="2965" y="2614"/>
              <a:ext cx="142" cy="22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507994" name="AutoShape 90"/>
            <p:cNvSpPr>
              <a:spLocks noChangeArrowheads="1"/>
            </p:cNvSpPr>
            <p:nvPr/>
          </p:nvSpPr>
          <p:spPr bwMode="auto">
            <a:xfrm rot="5400000">
              <a:off x="2357" y="2557"/>
              <a:ext cx="340" cy="226"/>
            </a:xfrm>
            <a:prstGeom prst="rtTriangle">
              <a:avLst/>
            </a:prstGeom>
            <a:solidFill>
              <a:srgbClr val="5F5F5F"/>
            </a:solidFill>
            <a:ln w="28575" algn="ctr">
              <a:noFill/>
              <a:miter lim="800000"/>
              <a:headEnd/>
              <a:tailEnd/>
            </a:ln>
            <a:effectLst/>
          </p:spPr>
          <p:txBody>
            <a:bodyPr lIns="0" tIns="0" rIns="0" bIns="0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507928" name="WordArt 24"/>
          <p:cNvSpPr>
            <a:spLocks noChangeArrowheads="1" noChangeShapeType="1" noTextEdit="1"/>
          </p:cNvSpPr>
          <p:nvPr/>
        </p:nvSpPr>
        <p:spPr bwMode="auto">
          <a:xfrm>
            <a:off x="5278438" y="3167063"/>
            <a:ext cx="73025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38477"/>
              </a:avLst>
            </a:prstTxWarp>
          </a:bodyPr>
          <a:lstStyle/>
          <a:p>
            <a:r>
              <a:rPr lang="en-US" sz="3600" i="1" kern="10" spc="720"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solidFill>
                  <a:schemeClr val="accent1"/>
                </a:soli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 Black"/>
              </a:rPr>
              <a:t>1</a:t>
            </a:r>
          </a:p>
        </p:txBody>
      </p:sp>
      <p:sp>
        <p:nvSpPr>
          <p:cNvPr id="507925" name="WordArt 21"/>
          <p:cNvSpPr>
            <a:spLocks noChangeArrowheads="1" noChangeShapeType="1" noTextEdit="1"/>
          </p:cNvSpPr>
          <p:nvPr/>
        </p:nvSpPr>
        <p:spPr bwMode="auto">
          <a:xfrm>
            <a:off x="4194175" y="3165475"/>
            <a:ext cx="73025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31958"/>
              </a:avLst>
            </a:prstTxWarp>
          </a:bodyPr>
          <a:lstStyle/>
          <a:p>
            <a:r>
              <a:rPr lang="en-US" sz="3600" i="1" kern="10" spc="720"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solidFill>
                  <a:schemeClr val="accent1"/>
                </a:soli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 Black"/>
              </a:rPr>
              <a:t>0</a:t>
            </a:r>
          </a:p>
        </p:txBody>
      </p:sp>
      <p:grpSp>
        <p:nvGrpSpPr>
          <p:cNvPr id="7" name="Group 91"/>
          <p:cNvGrpSpPr>
            <a:grpSpLocks/>
          </p:cNvGrpSpPr>
          <p:nvPr/>
        </p:nvGrpSpPr>
        <p:grpSpPr bwMode="auto">
          <a:xfrm>
            <a:off x="5991225" y="3068638"/>
            <a:ext cx="1460500" cy="1439862"/>
            <a:chOff x="2414" y="1933"/>
            <a:chExt cx="920" cy="907"/>
          </a:xfrm>
        </p:grpSpPr>
        <p:sp>
          <p:nvSpPr>
            <p:cNvPr id="507996" name="Line 92"/>
            <p:cNvSpPr>
              <a:spLocks noChangeShapeType="1"/>
            </p:cNvSpPr>
            <p:nvPr/>
          </p:nvSpPr>
          <p:spPr bwMode="auto">
            <a:xfrm flipH="1">
              <a:off x="3334" y="1933"/>
              <a:ext cx="0" cy="22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507997" name="AutoShape 93"/>
            <p:cNvSpPr>
              <a:spLocks noChangeArrowheads="1"/>
            </p:cNvSpPr>
            <p:nvPr/>
          </p:nvSpPr>
          <p:spPr bwMode="auto">
            <a:xfrm>
              <a:off x="2427" y="1933"/>
              <a:ext cx="907" cy="567"/>
            </a:xfrm>
            <a:prstGeom prst="parallelogram">
              <a:avLst>
                <a:gd name="adj" fmla="val 65274"/>
              </a:avLst>
            </a:prstGeom>
            <a:solidFill>
              <a:schemeClr val="tx1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>
              <a:spAutoFit/>
            </a:bodyPr>
            <a:lstStyle/>
            <a:p>
              <a:endParaRPr lang="en-US"/>
            </a:p>
          </p:txBody>
        </p:sp>
        <p:sp>
          <p:nvSpPr>
            <p:cNvPr id="507998" name="Line 94"/>
            <p:cNvSpPr>
              <a:spLocks noChangeShapeType="1"/>
            </p:cNvSpPr>
            <p:nvPr/>
          </p:nvSpPr>
          <p:spPr bwMode="auto">
            <a:xfrm>
              <a:off x="2965" y="2500"/>
              <a:ext cx="0" cy="3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507999" name="Line 95"/>
            <p:cNvSpPr>
              <a:spLocks noChangeShapeType="1"/>
            </p:cNvSpPr>
            <p:nvPr/>
          </p:nvSpPr>
          <p:spPr bwMode="auto">
            <a:xfrm flipH="1">
              <a:off x="2965" y="2614"/>
              <a:ext cx="142" cy="22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508000" name="AutoShape 96"/>
            <p:cNvSpPr>
              <a:spLocks noChangeArrowheads="1"/>
            </p:cNvSpPr>
            <p:nvPr/>
          </p:nvSpPr>
          <p:spPr bwMode="auto">
            <a:xfrm rot="5400000">
              <a:off x="2357" y="2557"/>
              <a:ext cx="340" cy="226"/>
            </a:xfrm>
            <a:prstGeom prst="rtTriangle">
              <a:avLst/>
            </a:prstGeom>
            <a:solidFill>
              <a:srgbClr val="5F5F5F"/>
            </a:solidFill>
            <a:ln w="28575" algn="ctr">
              <a:noFill/>
              <a:miter lim="800000"/>
              <a:headEnd/>
              <a:tailEnd/>
            </a:ln>
            <a:effectLst/>
          </p:spPr>
          <p:txBody>
            <a:bodyPr lIns="0" tIns="0" rIns="0" bIns="0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507937" name="WordArt 33"/>
          <p:cNvSpPr>
            <a:spLocks noChangeArrowheads="1" noChangeShapeType="1" noTextEdit="1"/>
          </p:cNvSpPr>
          <p:nvPr/>
        </p:nvSpPr>
        <p:spPr bwMode="auto">
          <a:xfrm>
            <a:off x="6357938" y="3167063"/>
            <a:ext cx="73025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38477"/>
              </a:avLst>
            </a:prstTxWarp>
          </a:bodyPr>
          <a:lstStyle/>
          <a:p>
            <a:r>
              <a:rPr lang="en-US" sz="3600" i="1" kern="10" spc="720"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solidFill>
                  <a:schemeClr val="accent1"/>
                </a:soli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 Black"/>
              </a:rPr>
              <a:t>2</a:t>
            </a:r>
          </a:p>
        </p:txBody>
      </p:sp>
      <p:grpSp>
        <p:nvGrpSpPr>
          <p:cNvPr id="8" name="Group 103"/>
          <p:cNvGrpSpPr>
            <a:grpSpLocks/>
          </p:cNvGrpSpPr>
          <p:nvPr/>
        </p:nvGrpSpPr>
        <p:grpSpPr bwMode="auto">
          <a:xfrm>
            <a:off x="7072313" y="3068638"/>
            <a:ext cx="1460500" cy="1439862"/>
            <a:chOff x="4455" y="1933"/>
            <a:chExt cx="920" cy="907"/>
          </a:xfrm>
        </p:grpSpPr>
        <p:sp>
          <p:nvSpPr>
            <p:cNvPr id="508002" name="Line 98"/>
            <p:cNvSpPr>
              <a:spLocks noChangeShapeType="1"/>
            </p:cNvSpPr>
            <p:nvPr/>
          </p:nvSpPr>
          <p:spPr bwMode="auto">
            <a:xfrm flipH="1">
              <a:off x="5375" y="1933"/>
              <a:ext cx="0" cy="3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508003" name="AutoShape 99"/>
            <p:cNvSpPr>
              <a:spLocks noChangeArrowheads="1"/>
            </p:cNvSpPr>
            <p:nvPr/>
          </p:nvSpPr>
          <p:spPr bwMode="auto">
            <a:xfrm>
              <a:off x="4468" y="1933"/>
              <a:ext cx="907" cy="567"/>
            </a:xfrm>
            <a:prstGeom prst="parallelogram">
              <a:avLst>
                <a:gd name="adj" fmla="val 65274"/>
              </a:avLst>
            </a:prstGeom>
            <a:solidFill>
              <a:schemeClr val="tx1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>
              <a:spAutoFit/>
            </a:bodyPr>
            <a:lstStyle/>
            <a:p>
              <a:endParaRPr lang="en-US"/>
            </a:p>
          </p:txBody>
        </p:sp>
        <p:sp>
          <p:nvSpPr>
            <p:cNvPr id="508004" name="Line 100"/>
            <p:cNvSpPr>
              <a:spLocks noChangeShapeType="1"/>
            </p:cNvSpPr>
            <p:nvPr/>
          </p:nvSpPr>
          <p:spPr bwMode="auto">
            <a:xfrm>
              <a:off x="5006" y="2500"/>
              <a:ext cx="0" cy="3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508005" name="Line 101"/>
            <p:cNvSpPr>
              <a:spLocks noChangeShapeType="1"/>
            </p:cNvSpPr>
            <p:nvPr/>
          </p:nvSpPr>
          <p:spPr bwMode="auto">
            <a:xfrm flipH="1">
              <a:off x="5006" y="2273"/>
              <a:ext cx="369" cy="56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508006" name="AutoShape 102"/>
            <p:cNvSpPr>
              <a:spLocks noChangeArrowheads="1"/>
            </p:cNvSpPr>
            <p:nvPr/>
          </p:nvSpPr>
          <p:spPr bwMode="auto">
            <a:xfrm rot="5400000">
              <a:off x="4398" y="2557"/>
              <a:ext cx="340" cy="226"/>
            </a:xfrm>
            <a:prstGeom prst="rtTriangle">
              <a:avLst/>
            </a:prstGeom>
            <a:solidFill>
              <a:srgbClr val="5F5F5F"/>
            </a:solidFill>
            <a:ln w="28575" algn="ctr">
              <a:noFill/>
              <a:miter lim="800000"/>
              <a:headEnd/>
              <a:tailEnd/>
            </a:ln>
            <a:effectLst/>
          </p:spPr>
          <p:txBody>
            <a:bodyPr lIns="0" tIns="0" rIns="0" bIns="0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507939" name="WordArt 35"/>
          <p:cNvSpPr>
            <a:spLocks noChangeArrowheads="1" noChangeShapeType="1" noTextEdit="1"/>
          </p:cNvSpPr>
          <p:nvPr/>
        </p:nvSpPr>
        <p:spPr bwMode="auto">
          <a:xfrm>
            <a:off x="7439025" y="3167063"/>
            <a:ext cx="73025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38477"/>
              </a:avLst>
            </a:prstTxWarp>
          </a:bodyPr>
          <a:lstStyle/>
          <a:p>
            <a:r>
              <a:rPr lang="en-US" sz="3600" i="1" kern="10" spc="720"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solidFill>
                  <a:schemeClr val="accent1"/>
                </a:soli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 Black"/>
              </a:rPr>
              <a:t>3</a:t>
            </a:r>
          </a:p>
        </p:txBody>
      </p:sp>
      <p:sp>
        <p:nvSpPr>
          <p:cNvPr id="56" name="Date Placeholder 5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0B56-99E1-4372-B2E6-4844C22F2ECA}" type="datetime1">
              <a:rPr lang="en-US" smtClean="0"/>
              <a:t>5/14/2017</a:t>
            </a:fld>
            <a:endParaRPr lang="en-US"/>
          </a:p>
        </p:txBody>
      </p:sp>
      <p:sp>
        <p:nvSpPr>
          <p:cNvPr id="57" name="Footer Placeholder 5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Faisal Yousef Alzyoud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07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07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07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07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507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500"/>
                            </p:stCondLst>
                            <p:childTnLst>
                              <p:par>
                                <p:cTn id="3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507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507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507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507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507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507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5079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507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9" dur="500" fill="hold"/>
                                        <p:tgtEl>
                                          <p:spTgt spid="5079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80" dur="500" fill="hold"/>
                                        <p:tgtEl>
                                          <p:spTgt spid="5079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1" dur="500" fill="hold"/>
                                        <p:tgtEl>
                                          <p:spTgt spid="5079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3" dur="500" fill="hold"/>
                                        <p:tgtEl>
                                          <p:spTgt spid="5079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84" dur="500" fill="hold"/>
                                        <p:tgtEl>
                                          <p:spTgt spid="5079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5" dur="500" fill="hold"/>
                                        <p:tgtEl>
                                          <p:spTgt spid="5079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7" dur="500" fill="hold"/>
                                        <p:tgtEl>
                                          <p:spTgt spid="5079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88" dur="500" fill="hold"/>
                                        <p:tgtEl>
                                          <p:spTgt spid="5079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9" dur="500" fill="hold"/>
                                        <p:tgtEl>
                                          <p:spTgt spid="5079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1" dur="500" fill="hold"/>
                                        <p:tgtEl>
                                          <p:spTgt spid="5079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92" dur="500" fill="hold"/>
                                        <p:tgtEl>
                                          <p:spTgt spid="5079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3" dur="500" fill="hold"/>
                                        <p:tgtEl>
                                          <p:spTgt spid="5079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500"/>
                            </p:stCondLst>
                            <p:childTnLst>
                              <p:par>
                                <p:cTn id="9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5079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5079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5079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500"/>
                            </p:stCondLst>
                            <p:childTnLst>
                              <p:par>
                                <p:cTn id="104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5" dur="1000" fill="hold"/>
                                        <p:tgtEl>
                                          <p:spTgt spid="5079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06" dur="1000" fill="hold"/>
                                        <p:tgtEl>
                                          <p:spTgt spid="5079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7" dur="1000" fill="hold"/>
                                        <p:tgtEl>
                                          <p:spTgt spid="5079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9" dur="1000" fill="hold"/>
                                        <p:tgtEl>
                                          <p:spTgt spid="5079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10" dur="1000" fill="hold"/>
                                        <p:tgtEl>
                                          <p:spTgt spid="5079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1" dur="1000" fill="hold"/>
                                        <p:tgtEl>
                                          <p:spTgt spid="5079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00"/>
                                        <p:tgtEl>
                                          <p:spTgt spid="5079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7942" grpId="0" animBg="1"/>
      <p:bldP spid="507941" grpId="0" animBg="1"/>
      <p:bldP spid="507940" grpId="0" animBg="1"/>
      <p:bldP spid="507914" grpId="0" animBg="1"/>
      <p:bldP spid="507981" grpId="0" animBg="1"/>
      <p:bldP spid="507982" grpId="0"/>
      <p:bldP spid="507983" grpId="0"/>
      <p:bldP spid="507928" grpId="0" animBg="1"/>
      <p:bldP spid="507928" grpId="1" animBg="1"/>
      <p:bldP spid="507925" grpId="0" animBg="1"/>
      <p:bldP spid="507925" grpId="1" animBg="1"/>
      <p:bldP spid="507925" grpId="2" animBg="1"/>
      <p:bldP spid="507937" grpId="0" animBg="1"/>
      <p:bldP spid="507937" grpId="1" animBg="1"/>
      <p:bldP spid="507939" grpId="0" animBg="1"/>
      <p:bldP spid="507939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Dr. Faisal Yousef Alzyoud</a:t>
            </a:r>
            <a:endParaRPr lang="en-US"/>
          </a:p>
        </p:txBody>
      </p:sp>
      <p:sp>
        <p:nvSpPr>
          <p:cNvPr id="4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5E268-A8AA-4778-A731-7ADB68A756B3}" type="slidenum">
              <a:rPr lang="en-US"/>
              <a:pPr/>
              <a:t>6</a:t>
            </a:fld>
            <a:r>
              <a:rPr lang="en-US"/>
              <a:t> / 65</a:t>
            </a:r>
          </a:p>
        </p:txBody>
      </p:sp>
      <p:sp>
        <p:nvSpPr>
          <p:cNvPr id="50995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8686800" cy="4572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rgbClr val="00B050"/>
                </a:solidFill>
              </a:rPr>
              <a:t>Decoders</a:t>
            </a:r>
          </a:p>
        </p:txBody>
      </p:sp>
      <p:sp>
        <p:nvSpPr>
          <p:cNvPr id="509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089025"/>
            <a:ext cx="8280400" cy="477838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en-US" dirty="0"/>
              <a:t>2-to-4 Line Decoder</a:t>
            </a:r>
          </a:p>
        </p:txBody>
      </p:sp>
      <p:graphicFrame>
        <p:nvGraphicFramePr>
          <p:cNvPr id="509988" name="Group 36"/>
          <p:cNvGraphicFramePr>
            <a:graphicFrameLocks noGrp="1"/>
          </p:cNvGraphicFramePr>
          <p:nvPr/>
        </p:nvGraphicFramePr>
        <p:xfrm>
          <a:off x="1150938" y="4149725"/>
          <a:ext cx="2881312" cy="2159000"/>
        </p:xfrm>
        <a:graphic>
          <a:graphicData uri="http://schemas.openxmlformats.org/drawingml/2006/table">
            <a:tbl>
              <a:tblPr/>
              <a:tblGrid>
                <a:gridCol w="1079500"/>
                <a:gridCol w="1801812"/>
              </a:tblGrid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I</a:t>
                      </a:r>
                      <a:r>
                        <a:rPr kumimoji="0" lang="en-US" sz="2400" b="1" i="1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I</a:t>
                      </a:r>
                      <a:r>
                        <a:rPr kumimoji="0" lang="en-US" sz="2400" b="1" i="1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r>
                        <a:rPr kumimoji="0" lang="en-US" sz="2400" b="1" i="1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Y</a:t>
                      </a:r>
                      <a:r>
                        <a:rPr kumimoji="0" lang="en-US" sz="2400" b="1" i="1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Y</a:t>
                      </a:r>
                      <a:r>
                        <a:rPr kumimoji="0" lang="en-US" sz="2400" b="1" i="1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Y</a:t>
                      </a:r>
                      <a:r>
                        <a:rPr kumimoji="0" lang="en-US" sz="2400" b="1" i="1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0  0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0   0   0   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0  1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0   0   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  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1  0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   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  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0   0</a:t>
                      </a:r>
                    </a:p>
                  </a:txBody>
                  <a:tcPr marL="0" marR="0" marT="0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1  1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 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0   0   0</a:t>
                      </a:r>
                    </a:p>
                  </a:txBody>
                  <a:tcPr marL="0" marR="0" marT="0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" name="Group 42"/>
          <p:cNvGrpSpPr>
            <a:grpSpLocks/>
          </p:cNvGrpSpPr>
          <p:nvPr/>
        </p:nvGrpSpPr>
        <p:grpSpPr bwMode="auto">
          <a:xfrm>
            <a:off x="1150938" y="1989138"/>
            <a:ext cx="2882900" cy="1800225"/>
            <a:chOff x="725" y="1253"/>
            <a:chExt cx="1816" cy="1134"/>
          </a:xfrm>
        </p:grpSpPr>
        <p:sp>
          <p:nvSpPr>
            <p:cNvPr id="509957" name="AutoShape 5"/>
            <p:cNvSpPr>
              <a:spLocks noChangeArrowheads="1"/>
            </p:cNvSpPr>
            <p:nvPr/>
          </p:nvSpPr>
          <p:spPr bwMode="auto">
            <a:xfrm flipH="1" flipV="1">
              <a:off x="1066" y="1253"/>
              <a:ext cx="1134" cy="1134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28575" algn="ctr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vert="eaVert" wrap="none" lIns="0" tIns="0" rIns="0" bIns="0" anchor="ctr" anchorCtr="1"/>
            <a:lstStyle/>
            <a:p>
              <a:r>
                <a:rPr lang="en-US" sz="2400" b="1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  <a:t>Binary</a:t>
              </a:r>
              <a:br>
                <a:rPr lang="en-US" sz="2400" b="1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</a:br>
              <a:r>
                <a:rPr lang="en-US" sz="2400" b="1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  <a:t>Decoder</a:t>
              </a:r>
            </a:p>
          </p:txBody>
        </p:sp>
        <p:sp>
          <p:nvSpPr>
            <p:cNvPr id="509958" name="Line 6"/>
            <p:cNvSpPr>
              <a:spLocks noChangeShapeType="1"/>
            </p:cNvSpPr>
            <p:nvPr/>
          </p:nvSpPr>
          <p:spPr bwMode="auto">
            <a:xfrm>
              <a:off x="725" y="1593"/>
              <a:ext cx="341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509959" name="Line 7"/>
            <p:cNvSpPr>
              <a:spLocks noChangeShapeType="1"/>
            </p:cNvSpPr>
            <p:nvPr/>
          </p:nvSpPr>
          <p:spPr bwMode="auto">
            <a:xfrm>
              <a:off x="725" y="2047"/>
              <a:ext cx="341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509960" name="Text Box 8"/>
            <p:cNvSpPr txBox="1">
              <a:spLocks noChangeArrowheads="1"/>
            </p:cNvSpPr>
            <p:nvPr/>
          </p:nvSpPr>
          <p:spPr bwMode="auto">
            <a:xfrm>
              <a:off x="1066" y="1470"/>
              <a:ext cx="226" cy="690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400" b="1" i="1" baseline="-2500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i="1"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sz="2400" b="1" i="1" baseline="-25000">
                  <a:latin typeface="Times New Roman" pitchFamily="18" charset="0"/>
                  <a:cs typeface="Times New Roman" pitchFamily="18" charset="0"/>
                </a:rPr>
                <a:t>1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</a:pPr>
              <a:endParaRPr lang="en-US" sz="2400" b="1" i="1">
                <a:latin typeface="Times New Roman" pitchFamily="18" charset="0"/>
                <a:cs typeface="Times New Roman" pitchFamily="18" charset="0"/>
              </a:endParaRPr>
            </a:p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400" b="1" i="1"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sz="2400" b="1" i="1" baseline="-25000">
                  <a:latin typeface="Times New Roman" pitchFamily="18" charset="0"/>
                  <a:cs typeface="Times New Roman" pitchFamily="18" charset="0"/>
                </a:rPr>
                <a:t>0</a:t>
              </a:r>
            </a:p>
          </p:txBody>
        </p:sp>
        <p:sp>
          <p:nvSpPr>
            <p:cNvPr id="509989" name="Line 37"/>
            <p:cNvSpPr>
              <a:spLocks noChangeShapeType="1"/>
            </p:cNvSpPr>
            <p:nvPr/>
          </p:nvSpPr>
          <p:spPr bwMode="auto">
            <a:xfrm>
              <a:off x="2200" y="1480"/>
              <a:ext cx="341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509990" name="Text Box 38"/>
            <p:cNvSpPr txBox="1">
              <a:spLocks noChangeArrowheads="1"/>
            </p:cNvSpPr>
            <p:nvPr/>
          </p:nvSpPr>
          <p:spPr bwMode="auto">
            <a:xfrm>
              <a:off x="1965" y="1313"/>
              <a:ext cx="226" cy="920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400" b="1" i="1" baseline="-2500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i="1">
                  <a:latin typeface="Times New Roman" pitchFamily="18" charset="0"/>
                  <a:cs typeface="Times New Roman" pitchFamily="18" charset="0"/>
                </a:rPr>
                <a:t>y</a:t>
              </a:r>
              <a:r>
                <a:rPr lang="en-US" sz="2400" b="1" i="1" baseline="-25000">
                  <a:latin typeface="Times New Roman" pitchFamily="18" charset="0"/>
                  <a:cs typeface="Times New Roman" pitchFamily="18" charset="0"/>
                </a:rPr>
                <a:t>3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400" b="1" i="1">
                  <a:latin typeface="Times New Roman" pitchFamily="18" charset="0"/>
                  <a:cs typeface="Times New Roman" pitchFamily="18" charset="0"/>
                </a:rPr>
                <a:t>y</a:t>
              </a:r>
              <a:r>
                <a:rPr lang="en-US" sz="2400" b="1" i="1" baseline="-25000">
                  <a:latin typeface="Times New Roman" pitchFamily="18" charset="0"/>
                  <a:cs typeface="Times New Roman" pitchFamily="18" charset="0"/>
                </a:rPr>
                <a:t>2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400" b="1" i="1" baseline="-2500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i="1">
                  <a:latin typeface="Times New Roman" pitchFamily="18" charset="0"/>
                  <a:cs typeface="Times New Roman" pitchFamily="18" charset="0"/>
                </a:rPr>
                <a:t>y</a:t>
              </a:r>
              <a:r>
                <a:rPr lang="en-US" sz="2400" b="1" i="1" baseline="-25000">
                  <a:latin typeface="Times New Roman" pitchFamily="18" charset="0"/>
                  <a:cs typeface="Times New Roman" pitchFamily="18" charset="0"/>
                </a:rPr>
                <a:t>1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400" b="1" i="1">
                  <a:latin typeface="Times New Roman" pitchFamily="18" charset="0"/>
                  <a:cs typeface="Times New Roman" pitchFamily="18" charset="0"/>
                </a:rPr>
                <a:t>y</a:t>
              </a:r>
              <a:r>
                <a:rPr lang="en-US" sz="2400" b="1" i="1" baseline="-25000">
                  <a:latin typeface="Times New Roman" pitchFamily="18" charset="0"/>
                  <a:cs typeface="Times New Roman" pitchFamily="18" charset="0"/>
                </a:rPr>
                <a:t>0</a:t>
              </a:r>
            </a:p>
          </p:txBody>
        </p:sp>
        <p:sp>
          <p:nvSpPr>
            <p:cNvPr id="509991" name="Line 39"/>
            <p:cNvSpPr>
              <a:spLocks noChangeShapeType="1"/>
            </p:cNvSpPr>
            <p:nvPr/>
          </p:nvSpPr>
          <p:spPr bwMode="auto">
            <a:xfrm>
              <a:off x="2200" y="1706"/>
              <a:ext cx="341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509992" name="Line 40"/>
            <p:cNvSpPr>
              <a:spLocks noChangeShapeType="1"/>
            </p:cNvSpPr>
            <p:nvPr/>
          </p:nvSpPr>
          <p:spPr bwMode="auto">
            <a:xfrm>
              <a:off x="2200" y="1932"/>
              <a:ext cx="341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509993" name="Line 41"/>
            <p:cNvSpPr>
              <a:spLocks noChangeShapeType="1"/>
            </p:cNvSpPr>
            <p:nvPr/>
          </p:nvSpPr>
          <p:spPr bwMode="auto">
            <a:xfrm>
              <a:off x="2200" y="2158"/>
              <a:ext cx="341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</p:grpSp>
      <p:graphicFrame>
        <p:nvGraphicFramePr>
          <p:cNvPr id="509995" name="Object 43"/>
          <p:cNvGraphicFramePr>
            <a:graphicFrameLocks noChangeAspect="1"/>
          </p:cNvGraphicFramePr>
          <p:nvPr/>
        </p:nvGraphicFramePr>
        <p:xfrm>
          <a:off x="4572000" y="1268413"/>
          <a:ext cx="3959225" cy="3894137"/>
        </p:xfrm>
        <a:graphic>
          <a:graphicData uri="http://schemas.openxmlformats.org/presentationml/2006/ole">
            <p:oleObj spid="_x0000_s1026" name="Visio" r:id="rId4" imgW="2026798" imgH="1994367" progId="Visio.Drawing.11">
              <p:embed/>
            </p:oleObj>
          </a:graphicData>
        </a:graphic>
      </p:graphicFrame>
      <p:graphicFrame>
        <p:nvGraphicFramePr>
          <p:cNvPr id="509997" name="Object 45"/>
          <p:cNvGraphicFramePr>
            <a:graphicFrameLocks noChangeAspect="1"/>
          </p:cNvGraphicFramePr>
          <p:nvPr/>
        </p:nvGraphicFramePr>
        <p:xfrm>
          <a:off x="4765675" y="5229225"/>
          <a:ext cx="1284288" cy="514350"/>
        </p:xfrm>
        <a:graphic>
          <a:graphicData uri="http://schemas.openxmlformats.org/presentationml/2006/ole">
            <p:oleObj spid="_x0000_s1027" name="Equation" r:id="rId5" imgW="571320" imgH="228600" progId="Equation.3">
              <p:embed/>
            </p:oleObj>
          </a:graphicData>
        </a:graphic>
      </p:graphicFrame>
      <p:graphicFrame>
        <p:nvGraphicFramePr>
          <p:cNvPr id="509998" name="Object 46"/>
          <p:cNvGraphicFramePr>
            <a:graphicFrameLocks noChangeAspect="1"/>
          </p:cNvGraphicFramePr>
          <p:nvPr/>
        </p:nvGraphicFramePr>
        <p:xfrm>
          <a:off x="7107238" y="5214938"/>
          <a:ext cx="1284287" cy="542925"/>
        </p:xfrm>
        <a:graphic>
          <a:graphicData uri="http://schemas.openxmlformats.org/presentationml/2006/ole">
            <p:oleObj spid="_x0000_s1028" name="Equation" r:id="rId6" imgW="571320" imgH="241200" progId="Equation.3">
              <p:embed/>
            </p:oleObj>
          </a:graphicData>
        </a:graphic>
      </p:graphicFrame>
      <p:graphicFrame>
        <p:nvGraphicFramePr>
          <p:cNvPr id="509999" name="Object 47"/>
          <p:cNvGraphicFramePr>
            <a:graphicFrameLocks noChangeAspect="1"/>
          </p:cNvGraphicFramePr>
          <p:nvPr/>
        </p:nvGraphicFramePr>
        <p:xfrm>
          <a:off x="4779963" y="5754688"/>
          <a:ext cx="1255712" cy="542925"/>
        </p:xfrm>
        <a:graphic>
          <a:graphicData uri="http://schemas.openxmlformats.org/presentationml/2006/ole">
            <p:oleObj spid="_x0000_s1029" name="Equation" r:id="rId7" imgW="558720" imgH="241200" progId="Equation.3">
              <p:embed/>
            </p:oleObj>
          </a:graphicData>
        </a:graphic>
      </p:graphicFrame>
      <p:graphicFrame>
        <p:nvGraphicFramePr>
          <p:cNvPr id="510000" name="Object 48"/>
          <p:cNvGraphicFramePr>
            <a:graphicFrameLocks noChangeAspect="1"/>
          </p:cNvGraphicFramePr>
          <p:nvPr/>
        </p:nvGraphicFramePr>
        <p:xfrm>
          <a:off x="7107238" y="5754688"/>
          <a:ext cx="1284287" cy="542925"/>
        </p:xfrm>
        <a:graphic>
          <a:graphicData uri="http://schemas.openxmlformats.org/presentationml/2006/ole">
            <p:oleObj spid="_x0000_s1030" name="Equation" r:id="rId8" imgW="571320" imgH="241200" progId="Equation.3">
              <p:embed/>
            </p:oleObj>
          </a:graphicData>
        </a:graphic>
      </p:graphicFrame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7F0DC-DBB8-49C6-9113-9A535C6AC4A5}" type="datetime1">
              <a:rPr lang="en-US" smtClean="0"/>
              <a:t>5/14/2017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09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509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09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509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509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100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09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Faisal Yousef Alzyoud</a:t>
            </a:r>
            <a:endParaRPr lang="en-US" dirty="0"/>
          </a:p>
        </p:txBody>
      </p:sp>
      <p:sp>
        <p:nvSpPr>
          <p:cNvPr id="2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D76C9-2239-4930-8324-214D66E919C5}" type="slidenum">
              <a:rPr lang="en-US"/>
              <a:pPr/>
              <a:t>7</a:t>
            </a:fld>
            <a:r>
              <a:rPr lang="en-US"/>
              <a:t> / 65</a:t>
            </a:r>
          </a:p>
        </p:txBody>
      </p:sp>
      <p:sp>
        <p:nvSpPr>
          <p:cNvPr id="51097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686800" cy="5334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rgbClr val="00B050"/>
                </a:solidFill>
              </a:rPr>
              <a:t>Decoders</a:t>
            </a:r>
          </a:p>
        </p:txBody>
      </p:sp>
      <p:sp>
        <p:nvSpPr>
          <p:cNvPr id="510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914401"/>
            <a:ext cx="8280400" cy="45720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en-US" dirty="0"/>
              <a:t>3-to-8 Line Decoder</a:t>
            </a:r>
          </a:p>
        </p:txBody>
      </p:sp>
      <p:grpSp>
        <p:nvGrpSpPr>
          <p:cNvPr id="2" name="Group 45"/>
          <p:cNvGrpSpPr>
            <a:grpSpLocks/>
          </p:cNvGrpSpPr>
          <p:nvPr/>
        </p:nvGrpSpPr>
        <p:grpSpPr bwMode="auto">
          <a:xfrm>
            <a:off x="792163" y="1989138"/>
            <a:ext cx="2882900" cy="3421062"/>
            <a:chOff x="725" y="1026"/>
            <a:chExt cx="1816" cy="2155"/>
          </a:xfrm>
        </p:grpSpPr>
        <p:sp>
          <p:nvSpPr>
            <p:cNvPr id="511005" name="AutoShape 29"/>
            <p:cNvSpPr>
              <a:spLocks noChangeArrowheads="1"/>
            </p:cNvSpPr>
            <p:nvPr/>
          </p:nvSpPr>
          <p:spPr bwMode="auto">
            <a:xfrm flipH="1" flipV="1">
              <a:off x="1066" y="1026"/>
              <a:ext cx="1134" cy="2155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28575" algn="ctr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vert="eaVert" wrap="none" lIns="0" tIns="0" rIns="0" bIns="0" anchor="ctr" anchorCtr="1"/>
            <a:lstStyle/>
            <a:p>
              <a:r>
                <a:rPr lang="en-US" sz="2400" b="1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  <a:t>Binary</a:t>
              </a:r>
              <a:br>
                <a:rPr lang="en-US" sz="2400" b="1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</a:br>
              <a:r>
                <a:rPr lang="en-US" sz="2400" b="1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  <a:t>Decoder</a:t>
              </a:r>
            </a:p>
          </p:txBody>
        </p:sp>
        <p:sp>
          <p:nvSpPr>
            <p:cNvPr id="511006" name="Line 30"/>
            <p:cNvSpPr>
              <a:spLocks noChangeShapeType="1"/>
            </p:cNvSpPr>
            <p:nvPr/>
          </p:nvSpPr>
          <p:spPr bwMode="auto">
            <a:xfrm>
              <a:off x="725" y="1933"/>
              <a:ext cx="341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511007" name="Line 31"/>
            <p:cNvSpPr>
              <a:spLocks noChangeShapeType="1"/>
            </p:cNvSpPr>
            <p:nvPr/>
          </p:nvSpPr>
          <p:spPr bwMode="auto">
            <a:xfrm>
              <a:off x="725" y="2387"/>
              <a:ext cx="341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511008" name="Text Box 32"/>
            <p:cNvSpPr txBox="1">
              <a:spLocks noChangeArrowheads="1"/>
            </p:cNvSpPr>
            <p:nvPr/>
          </p:nvSpPr>
          <p:spPr bwMode="auto">
            <a:xfrm>
              <a:off x="1066" y="1810"/>
              <a:ext cx="226" cy="690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400" b="1" i="1" baseline="-2500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i="1"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sz="2400" b="1" i="1" baseline="-25000">
                  <a:latin typeface="Times New Roman" pitchFamily="18" charset="0"/>
                  <a:cs typeface="Times New Roman" pitchFamily="18" charset="0"/>
                </a:rPr>
                <a:t>2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400" b="1" i="1"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sz="2400" b="1" i="1" baseline="-25000">
                  <a:latin typeface="Times New Roman" pitchFamily="18" charset="0"/>
                  <a:cs typeface="Times New Roman" pitchFamily="18" charset="0"/>
                </a:rPr>
                <a:t>1</a:t>
              </a:r>
              <a:endParaRPr lang="en-US" sz="2400" b="1" i="1">
                <a:latin typeface="Times New Roman" pitchFamily="18" charset="0"/>
                <a:cs typeface="Times New Roman" pitchFamily="18" charset="0"/>
              </a:endParaRPr>
            </a:p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400" b="1" i="1"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sz="2400" b="1" i="1" baseline="-25000">
                  <a:latin typeface="Times New Roman" pitchFamily="18" charset="0"/>
                  <a:cs typeface="Times New Roman" pitchFamily="18" charset="0"/>
                </a:rPr>
                <a:t>0</a:t>
              </a:r>
            </a:p>
          </p:txBody>
        </p:sp>
        <p:sp>
          <p:nvSpPr>
            <p:cNvPr id="511009" name="Line 33"/>
            <p:cNvSpPr>
              <a:spLocks noChangeShapeType="1"/>
            </p:cNvSpPr>
            <p:nvPr/>
          </p:nvSpPr>
          <p:spPr bwMode="auto">
            <a:xfrm>
              <a:off x="2200" y="1366"/>
              <a:ext cx="341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511010" name="Text Box 34"/>
            <p:cNvSpPr txBox="1">
              <a:spLocks noChangeArrowheads="1"/>
            </p:cNvSpPr>
            <p:nvPr/>
          </p:nvSpPr>
          <p:spPr bwMode="auto">
            <a:xfrm>
              <a:off x="1965" y="1139"/>
              <a:ext cx="226" cy="1840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400" b="1" i="1" baseline="-2500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i="1">
                  <a:latin typeface="Times New Roman" pitchFamily="18" charset="0"/>
                  <a:cs typeface="Times New Roman" pitchFamily="18" charset="0"/>
                </a:rPr>
                <a:t>Y</a:t>
              </a:r>
              <a:r>
                <a:rPr lang="en-US" sz="2400" b="1" i="1" baseline="-25000">
                  <a:latin typeface="Times New Roman" pitchFamily="18" charset="0"/>
                  <a:cs typeface="Times New Roman" pitchFamily="18" charset="0"/>
                </a:rPr>
                <a:t>7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400" b="1" i="1">
                  <a:latin typeface="Times New Roman" pitchFamily="18" charset="0"/>
                  <a:cs typeface="Times New Roman" pitchFamily="18" charset="0"/>
                </a:rPr>
                <a:t>Y</a:t>
              </a:r>
              <a:r>
                <a:rPr lang="en-US" sz="2400" b="1" i="1" baseline="-25000">
                  <a:latin typeface="Times New Roman" pitchFamily="18" charset="0"/>
                  <a:cs typeface="Times New Roman" pitchFamily="18" charset="0"/>
                </a:rPr>
                <a:t>6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400" b="1" i="1" baseline="-2500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i="1">
                  <a:latin typeface="Times New Roman" pitchFamily="18" charset="0"/>
                  <a:cs typeface="Times New Roman" pitchFamily="18" charset="0"/>
                </a:rPr>
                <a:t>Y</a:t>
              </a:r>
              <a:r>
                <a:rPr lang="en-US" sz="2400" b="1" i="1" baseline="-25000">
                  <a:latin typeface="Times New Roman" pitchFamily="18" charset="0"/>
                  <a:cs typeface="Times New Roman" pitchFamily="18" charset="0"/>
                </a:rPr>
                <a:t>5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400" b="1" i="1">
                  <a:latin typeface="Times New Roman" pitchFamily="18" charset="0"/>
                  <a:cs typeface="Times New Roman" pitchFamily="18" charset="0"/>
                </a:rPr>
                <a:t>Y</a:t>
              </a:r>
              <a:r>
                <a:rPr lang="en-US" sz="2400" b="1" i="1" baseline="-25000">
                  <a:latin typeface="Times New Roman" pitchFamily="18" charset="0"/>
                  <a:cs typeface="Times New Roman" pitchFamily="18" charset="0"/>
                </a:rPr>
                <a:t>4 </a:t>
              </a:r>
              <a:r>
                <a:rPr lang="en-US" sz="2400" b="1" i="1">
                  <a:latin typeface="Times New Roman" pitchFamily="18" charset="0"/>
                  <a:cs typeface="Times New Roman" pitchFamily="18" charset="0"/>
                </a:rPr>
                <a:t>Y</a:t>
              </a:r>
              <a:r>
                <a:rPr lang="en-US" sz="2400" b="1" i="1" baseline="-25000">
                  <a:latin typeface="Times New Roman" pitchFamily="18" charset="0"/>
                  <a:cs typeface="Times New Roman" pitchFamily="18" charset="0"/>
                </a:rPr>
                <a:t>3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400" b="1" i="1">
                  <a:latin typeface="Times New Roman" pitchFamily="18" charset="0"/>
                  <a:cs typeface="Times New Roman" pitchFamily="18" charset="0"/>
                </a:rPr>
                <a:t>Y</a:t>
              </a:r>
              <a:r>
                <a:rPr lang="en-US" sz="2400" b="1" i="1" baseline="-25000">
                  <a:latin typeface="Times New Roman" pitchFamily="18" charset="0"/>
                  <a:cs typeface="Times New Roman" pitchFamily="18" charset="0"/>
                </a:rPr>
                <a:t>2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400" b="1" i="1" baseline="-2500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i="1">
                  <a:latin typeface="Times New Roman" pitchFamily="18" charset="0"/>
                  <a:cs typeface="Times New Roman" pitchFamily="18" charset="0"/>
                </a:rPr>
                <a:t>Y</a:t>
              </a:r>
              <a:r>
                <a:rPr lang="en-US" sz="2400" b="1" i="1" baseline="-25000">
                  <a:latin typeface="Times New Roman" pitchFamily="18" charset="0"/>
                  <a:cs typeface="Times New Roman" pitchFamily="18" charset="0"/>
                </a:rPr>
                <a:t>1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400" b="1" i="1">
                  <a:latin typeface="Times New Roman" pitchFamily="18" charset="0"/>
                  <a:cs typeface="Times New Roman" pitchFamily="18" charset="0"/>
                </a:rPr>
                <a:t>Y</a:t>
              </a:r>
              <a:r>
                <a:rPr lang="en-US" sz="2400" b="1" i="1" baseline="-25000">
                  <a:latin typeface="Times New Roman" pitchFamily="18" charset="0"/>
                  <a:cs typeface="Times New Roman" pitchFamily="18" charset="0"/>
                </a:rPr>
                <a:t>0</a:t>
              </a:r>
            </a:p>
          </p:txBody>
        </p:sp>
        <p:sp>
          <p:nvSpPr>
            <p:cNvPr id="511011" name="Line 35"/>
            <p:cNvSpPr>
              <a:spLocks noChangeShapeType="1"/>
            </p:cNvSpPr>
            <p:nvPr/>
          </p:nvSpPr>
          <p:spPr bwMode="auto">
            <a:xfrm>
              <a:off x="2200" y="1593"/>
              <a:ext cx="341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511012" name="Line 36"/>
            <p:cNvSpPr>
              <a:spLocks noChangeShapeType="1"/>
            </p:cNvSpPr>
            <p:nvPr/>
          </p:nvSpPr>
          <p:spPr bwMode="auto">
            <a:xfrm>
              <a:off x="2200" y="1820"/>
              <a:ext cx="341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511013" name="Line 37"/>
            <p:cNvSpPr>
              <a:spLocks noChangeShapeType="1"/>
            </p:cNvSpPr>
            <p:nvPr/>
          </p:nvSpPr>
          <p:spPr bwMode="auto">
            <a:xfrm>
              <a:off x="2200" y="2047"/>
              <a:ext cx="341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511016" name="Line 40"/>
            <p:cNvSpPr>
              <a:spLocks noChangeShapeType="1"/>
            </p:cNvSpPr>
            <p:nvPr/>
          </p:nvSpPr>
          <p:spPr bwMode="auto">
            <a:xfrm>
              <a:off x="725" y="2160"/>
              <a:ext cx="341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511017" name="Line 41"/>
            <p:cNvSpPr>
              <a:spLocks noChangeShapeType="1"/>
            </p:cNvSpPr>
            <p:nvPr/>
          </p:nvSpPr>
          <p:spPr bwMode="auto">
            <a:xfrm>
              <a:off x="2200" y="2273"/>
              <a:ext cx="341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511018" name="Line 42"/>
            <p:cNvSpPr>
              <a:spLocks noChangeShapeType="1"/>
            </p:cNvSpPr>
            <p:nvPr/>
          </p:nvSpPr>
          <p:spPr bwMode="auto">
            <a:xfrm>
              <a:off x="2200" y="2499"/>
              <a:ext cx="341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511019" name="Line 43"/>
            <p:cNvSpPr>
              <a:spLocks noChangeShapeType="1"/>
            </p:cNvSpPr>
            <p:nvPr/>
          </p:nvSpPr>
          <p:spPr bwMode="auto">
            <a:xfrm>
              <a:off x="2200" y="2725"/>
              <a:ext cx="341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511020" name="Line 44"/>
            <p:cNvSpPr>
              <a:spLocks noChangeShapeType="1"/>
            </p:cNvSpPr>
            <p:nvPr/>
          </p:nvSpPr>
          <p:spPr bwMode="auto">
            <a:xfrm>
              <a:off x="2200" y="2951"/>
              <a:ext cx="341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</p:grpSp>
      <p:graphicFrame>
        <p:nvGraphicFramePr>
          <p:cNvPr id="511022" name="Object 46"/>
          <p:cNvGraphicFramePr>
            <a:graphicFrameLocks noChangeAspect="1"/>
          </p:cNvGraphicFramePr>
          <p:nvPr/>
        </p:nvGraphicFramePr>
        <p:xfrm>
          <a:off x="4032250" y="1268413"/>
          <a:ext cx="3503613" cy="5307012"/>
        </p:xfrm>
        <a:graphic>
          <a:graphicData uri="http://schemas.openxmlformats.org/presentationml/2006/ole">
            <p:oleObj spid="_x0000_s2050" name="Visio" r:id="rId4" imgW="2350861" imgH="3561527" progId="Visio.Drawing.11">
              <p:embed/>
            </p:oleObj>
          </a:graphicData>
        </a:graphic>
      </p:graphicFrame>
      <p:graphicFrame>
        <p:nvGraphicFramePr>
          <p:cNvPr id="511023" name="Object 47"/>
          <p:cNvGraphicFramePr>
            <a:graphicFrameLocks noChangeAspect="1"/>
          </p:cNvGraphicFramePr>
          <p:nvPr/>
        </p:nvGraphicFramePr>
        <p:xfrm>
          <a:off x="7451725" y="1344613"/>
          <a:ext cx="871538" cy="357187"/>
        </p:xfrm>
        <a:graphic>
          <a:graphicData uri="http://schemas.openxmlformats.org/presentationml/2006/ole">
            <p:oleObj spid="_x0000_s2051" name="Equation" r:id="rId5" imgW="558720" imgH="228600" progId="Equation.3">
              <p:embed/>
            </p:oleObj>
          </a:graphicData>
        </a:graphic>
      </p:graphicFrame>
      <p:graphicFrame>
        <p:nvGraphicFramePr>
          <p:cNvPr id="511024" name="Object 48"/>
          <p:cNvGraphicFramePr>
            <a:graphicFrameLocks noChangeAspect="1"/>
          </p:cNvGraphicFramePr>
          <p:nvPr/>
        </p:nvGraphicFramePr>
        <p:xfrm>
          <a:off x="7451725" y="1830388"/>
          <a:ext cx="871538" cy="377825"/>
        </p:xfrm>
        <a:graphic>
          <a:graphicData uri="http://schemas.openxmlformats.org/presentationml/2006/ole">
            <p:oleObj spid="_x0000_s2052" name="Equation" r:id="rId6" imgW="558720" imgH="241200" progId="Equation.3">
              <p:embed/>
            </p:oleObj>
          </a:graphicData>
        </a:graphic>
      </p:graphicFrame>
      <p:graphicFrame>
        <p:nvGraphicFramePr>
          <p:cNvPr id="511025" name="Object 49"/>
          <p:cNvGraphicFramePr>
            <a:graphicFrameLocks noChangeAspect="1"/>
          </p:cNvGraphicFramePr>
          <p:nvPr/>
        </p:nvGraphicFramePr>
        <p:xfrm>
          <a:off x="7451725" y="2357438"/>
          <a:ext cx="871538" cy="377825"/>
        </p:xfrm>
        <a:graphic>
          <a:graphicData uri="http://schemas.openxmlformats.org/presentationml/2006/ole">
            <p:oleObj spid="_x0000_s2053" name="Equation" r:id="rId7" imgW="558720" imgH="241200" progId="Equation.3">
              <p:embed/>
            </p:oleObj>
          </a:graphicData>
        </a:graphic>
      </p:graphicFrame>
      <p:graphicFrame>
        <p:nvGraphicFramePr>
          <p:cNvPr id="511026" name="Object 50"/>
          <p:cNvGraphicFramePr>
            <a:graphicFrameLocks noChangeAspect="1"/>
          </p:cNvGraphicFramePr>
          <p:nvPr/>
        </p:nvGraphicFramePr>
        <p:xfrm>
          <a:off x="7451725" y="2901950"/>
          <a:ext cx="871538" cy="377825"/>
        </p:xfrm>
        <a:graphic>
          <a:graphicData uri="http://schemas.openxmlformats.org/presentationml/2006/ole">
            <p:oleObj spid="_x0000_s2054" name="Equation" r:id="rId8" imgW="558720" imgH="241200" progId="Equation.3">
              <p:embed/>
            </p:oleObj>
          </a:graphicData>
        </a:graphic>
      </p:graphicFrame>
      <p:graphicFrame>
        <p:nvGraphicFramePr>
          <p:cNvPr id="511027" name="Object 51"/>
          <p:cNvGraphicFramePr>
            <a:graphicFrameLocks noChangeAspect="1"/>
          </p:cNvGraphicFramePr>
          <p:nvPr/>
        </p:nvGraphicFramePr>
        <p:xfrm>
          <a:off x="7451725" y="3446463"/>
          <a:ext cx="871538" cy="377825"/>
        </p:xfrm>
        <a:graphic>
          <a:graphicData uri="http://schemas.openxmlformats.org/presentationml/2006/ole">
            <p:oleObj spid="_x0000_s2055" name="Equation" r:id="rId9" imgW="558720" imgH="241200" progId="Equation.3">
              <p:embed/>
            </p:oleObj>
          </a:graphicData>
        </a:graphic>
      </p:graphicFrame>
      <p:graphicFrame>
        <p:nvGraphicFramePr>
          <p:cNvPr id="511028" name="Object 52"/>
          <p:cNvGraphicFramePr>
            <a:graphicFrameLocks noChangeAspect="1"/>
          </p:cNvGraphicFramePr>
          <p:nvPr/>
        </p:nvGraphicFramePr>
        <p:xfrm>
          <a:off x="7451725" y="3943350"/>
          <a:ext cx="871538" cy="377825"/>
        </p:xfrm>
        <a:graphic>
          <a:graphicData uri="http://schemas.openxmlformats.org/presentationml/2006/ole">
            <p:oleObj spid="_x0000_s2056" name="Equation" r:id="rId10" imgW="558720" imgH="241200" progId="Equation.3">
              <p:embed/>
            </p:oleObj>
          </a:graphicData>
        </a:graphic>
      </p:graphicFrame>
      <p:graphicFrame>
        <p:nvGraphicFramePr>
          <p:cNvPr id="511029" name="Object 53"/>
          <p:cNvGraphicFramePr>
            <a:graphicFrameLocks noChangeAspect="1"/>
          </p:cNvGraphicFramePr>
          <p:nvPr/>
        </p:nvGraphicFramePr>
        <p:xfrm>
          <a:off x="7451725" y="4483100"/>
          <a:ext cx="871538" cy="377825"/>
        </p:xfrm>
        <a:graphic>
          <a:graphicData uri="http://schemas.openxmlformats.org/presentationml/2006/ole">
            <p:oleObj spid="_x0000_s2057" name="Equation" r:id="rId11" imgW="558720" imgH="241200" progId="Equation.3">
              <p:embed/>
            </p:oleObj>
          </a:graphicData>
        </a:graphic>
      </p:graphicFrame>
      <p:graphicFrame>
        <p:nvGraphicFramePr>
          <p:cNvPr id="511030" name="Object 54"/>
          <p:cNvGraphicFramePr>
            <a:graphicFrameLocks noChangeAspect="1"/>
          </p:cNvGraphicFramePr>
          <p:nvPr/>
        </p:nvGraphicFramePr>
        <p:xfrm>
          <a:off x="7451725" y="5010150"/>
          <a:ext cx="871538" cy="377825"/>
        </p:xfrm>
        <a:graphic>
          <a:graphicData uri="http://schemas.openxmlformats.org/presentationml/2006/ole">
            <p:oleObj spid="_x0000_s2058" name="Equation" r:id="rId12" imgW="558720" imgH="241200" progId="Equation.3">
              <p:embed/>
            </p:oleObj>
          </a:graphicData>
        </a:graphic>
      </p:graphicFrame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BCF5F-7E65-4913-920C-4215EC54E6F4}" type="datetime1">
              <a:rPr lang="en-US" smtClean="0"/>
              <a:t>5/14/2017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0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1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11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1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11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1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511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51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1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51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51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500"/>
                            </p:stCondLst>
                            <p:childTnLst>
                              <p:par>
                                <p:cTn id="4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51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000"/>
                            </p:stCondLst>
                            <p:childTnLst>
                              <p:par>
                                <p:cTn id="4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51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31E0F-C31A-4AE5-9BD0-B6EFC47F13AA}" type="slidenum">
              <a:rPr lang="en-US"/>
              <a:pPr/>
              <a:t>8</a:t>
            </a:fld>
            <a:r>
              <a:rPr lang="en-US"/>
              <a:t> / 65</a:t>
            </a:r>
          </a:p>
        </p:txBody>
      </p:sp>
      <p:sp>
        <p:nvSpPr>
          <p:cNvPr id="51200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686800" cy="5334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rgbClr val="00B050"/>
                </a:solidFill>
              </a:rPr>
              <a:t>Decoders</a:t>
            </a:r>
          </a:p>
        </p:txBody>
      </p:sp>
      <p:sp>
        <p:nvSpPr>
          <p:cNvPr id="512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089025"/>
            <a:ext cx="8280400" cy="477838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en-US" dirty="0"/>
              <a:t>“</a:t>
            </a:r>
            <a:r>
              <a:rPr lang="en-US" i="1" dirty="0">
                <a:solidFill>
                  <a:srgbClr val="CC00CC"/>
                </a:solidFill>
              </a:rPr>
              <a:t>Enable</a:t>
            </a:r>
            <a:r>
              <a:rPr lang="en-US" dirty="0"/>
              <a:t>” Control</a:t>
            </a:r>
          </a:p>
        </p:txBody>
      </p:sp>
      <p:grpSp>
        <p:nvGrpSpPr>
          <p:cNvPr id="2" name="Group 67"/>
          <p:cNvGrpSpPr>
            <a:grpSpLocks/>
          </p:cNvGrpSpPr>
          <p:nvPr/>
        </p:nvGrpSpPr>
        <p:grpSpPr bwMode="auto">
          <a:xfrm>
            <a:off x="1150938" y="1706563"/>
            <a:ext cx="2882900" cy="1800225"/>
            <a:chOff x="725" y="1026"/>
            <a:chExt cx="1816" cy="1134"/>
          </a:xfrm>
        </p:grpSpPr>
        <p:sp>
          <p:nvSpPr>
            <p:cNvPr id="512005" name="AutoShape 5"/>
            <p:cNvSpPr>
              <a:spLocks noChangeArrowheads="1"/>
            </p:cNvSpPr>
            <p:nvPr/>
          </p:nvSpPr>
          <p:spPr bwMode="auto">
            <a:xfrm flipH="1" flipV="1">
              <a:off x="1066" y="1026"/>
              <a:ext cx="1134" cy="1134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28575" algn="ctr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vert="eaVert" wrap="none" lIns="0" tIns="0" rIns="0" bIns="0" anchor="ctr" anchorCtr="1"/>
            <a:lstStyle/>
            <a:p>
              <a:r>
                <a:rPr lang="en-US" sz="2400" b="1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  <a:t>Binary</a:t>
              </a:r>
              <a:br>
                <a:rPr lang="en-US" sz="2400" b="1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</a:br>
              <a:r>
                <a:rPr lang="en-US" sz="2400" b="1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  <a:t>Decoder</a:t>
              </a:r>
            </a:p>
          </p:txBody>
        </p:sp>
        <p:sp>
          <p:nvSpPr>
            <p:cNvPr id="512006" name="Line 6"/>
            <p:cNvSpPr>
              <a:spLocks noChangeShapeType="1"/>
            </p:cNvSpPr>
            <p:nvPr/>
          </p:nvSpPr>
          <p:spPr bwMode="auto">
            <a:xfrm>
              <a:off x="725" y="1366"/>
              <a:ext cx="341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512007" name="Line 7"/>
            <p:cNvSpPr>
              <a:spLocks noChangeShapeType="1"/>
            </p:cNvSpPr>
            <p:nvPr/>
          </p:nvSpPr>
          <p:spPr bwMode="auto">
            <a:xfrm>
              <a:off x="725" y="1593"/>
              <a:ext cx="341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512008" name="Text Box 8"/>
            <p:cNvSpPr txBox="1">
              <a:spLocks noChangeArrowheads="1"/>
            </p:cNvSpPr>
            <p:nvPr/>
          </p:nvSpPr>
          <p:spPr bwMode="auto">
            <a:xfrm>
              <a:off x="1066" y="1243"/>
              <a:ext cx="226" cy="690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400" b="1" i="1" baseline="-2500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i="1"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sz="2400" b="1" i="1" baseline="-25000">
                  <a:latin typeface="Times New Roman" pitchFamily="18" charset="0"/>
                  <a:cs typeface="Times New Roman" pitchFamily="18" charset="0"/>
                </a:rPr>
                <a:t>1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400" b="1" i="1"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sz="2400" b="1" i="1" baseline="-25000">
                  <a:latin typeface="Times New Roman" pitchFamily="18" charset="0"/>
                  <a:cs typeface="Times New Roman" pitchFamily="18" charset="0"/>
                </a:rPr>
                <a:t>0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400" b="1" i="1">
                  <a:latin typeface="Times New Roman" pitchFamily="18" charset="0"/>
                  <a:cs typeface="Times New Roman" pitchFamily="18" charset="0"/>
                </a:rPr>
                <a:t>E</a:t>
              </a:r>
            </a:p>
          </p:txBody>
        </p:sp>
        <p:sp>
          <p:nvSpPr>
            <p:cNvPr id="512009" name="Line 9"/>
            <p:cNvSpPr>
              <a:spLocks noChangeShapeType="1"/>
            </p:cNvSpPr>
            <p:nvPr/>
          </p:nvSpPr>
          <p:spPr bwMode="auto">
            <a:xfrm>
              <a:off x="2200" y="1253"/>
              <a:ext cx="341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512010" name="Text Box 10"/>
            <p:cNvSpPr txBox="1">
              <a:spLocks noChangeArrowheads="1"/>
            </p:cNvSpPr>
            <p:nvPr/>
          </p:nvSpPr>
          <p:spPr bwMode="auto">
            <a:xfrm>
              <a:off x="1965" y="1086"/>
              <a:ext cx="226" cy="920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400" b="1" i="1" baseline="-2500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i="1">
                  <a:latin typeface="Times New Roman" pitchFamily="18" charset="0"/>
                  <a:cs typeface="Times New Roman" pitchFamily="18" charset="0"/>
                </a:rPr>
                <a:t>Y</a:t>
              </a:r>
              <a:r>
                <a:rPr lang="en-US" sz="2400" b="1" i="1" baseline="-25000">
                  <a:latin typeface="Times New Roman" pitchFamily="18" charset="0"/>
                  <a:cs typeface="Times New Roman" pitchFamily="18" charset="0"/>
                </a:rPr>
                <a:t>3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400" b="1" i="1">
                  <a:latin typeface="Times New Roman" pitchFamily="18" charset="0"/>
                  <a:cs typeface="Times New Roman" pitchFamily="18" charset="0"/>
                </a:rPr>
                <a:t>Y</a:t>
              </a:r>
              <a:r>
                <a:rPr lang="en-US" sz="2400" b="1" i="1" baseline="-25000">
                  <a:latin typeface="Times New Roman" pitchFamily="18" charset="0"/>
                  <a:cs typeface="Times New Roman" pitchFamily="18" charset="0"/>
                </a:rPr>
                <a:t>2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400" b="1" i="1" baseline="-2500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i="1">
                  <a:latin typeface="Times New Roman" pitchFamily="18" charset="0"/>
                  <a:cs typeface="Times New Roman" pitchFamily="18" charset="0"/>
                </a:rPr>
                <a:t>Y</a:t>
              </a:r>
              <a:r>
                <a:rPr lang="en-US" sz="2400" b="1" i="1" baseline="-25000">
                  <a:latin typeface="Times New Roman" pitchFamily="18" charset="0"/>
                  <a:cs typeface="Times New Roman" pitchFamily="18" charset="0"/>
                </a:rPr>
                <a:t>1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400" b="1" i="1">
                  <a:latin typeface="Times New Roman" pitchFamily="18" charset="0"/>
                  <a:cs typeface="Times New Roman" pitchFamily="18" charset="0"/>
                </a:rPr>
                <a:t>Y</a:t>
              </a:r>
              <a:r>
                <a:rPr lang="en-US" sz="2400" b="1" i="1" baseline="-25000">
                  <a:latin typeface="Times New Roman" pitchFamily="18" charset="0"/>
                  <a:cs typeface="Times New Roman" pitchFamily="18" charset="0"/>
                </a:rPr>
                <a:t>0</a:t>
              </a:r>
            </a:p>
          </p:txBody>
        </p:sp>
        <p:sp>
          <p:nvSpPr>
            <p:cNvPr id="512011" name="Line 11"/>
            <p:cNvSpPr>
              <a:spLocks noChangeShapeType="1"/>
            </p:cNvSpPr>
            <p:nvPr/>
          </p:nvSpPr>
          <p:spPr bwMode="auto">
            <a:xfrm>
              <a:off x="2200" y="1479"/>
              <a:ext cx="341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512012" name="Line 12"/>
            <p:cNvSpPr>
              <a:spLocks noChangeShapeType="1"/>
            </p:cNvSpPr>
            <p:nvPr/>
          </p:nvSpPr>
          <p:spPr bwMode="auto">
            <a:xfrm>
              <a:off x="2200" y="1705"/>
              <a:ext cx="341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512013" name="Line 13"/>
            <p:cNvSpPr>
              <a:spLocks noChangeShapeType="1"/>
            </p:cNvSpPr>
            <p:nvPr/>
          </p:nvSpPr>
          <p:spPr bwMode="auto">
            <a:xfrm>
              <a:off x="2200" y="1931"/>
              <a:ext cx="341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512014" name="Line 14"/>
            <p:cNvSpPr>
              <a:spLocks noChangeShapeType="1"/>
            </p:cNvSpPr>
            <p:nvPr/>
          </p:nvSpPr>
          <p:spPr bwMode="auto">
            <a:xfrm>
              <a:off x="725" y="1820"/>
              <a:ext cx="341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</p:grpSp>
      <p:graphicFrame>
        <p:nvGraphicFramePr>
          <p:cNvPr id="512066" name="Group 66"/>
          <p:cNvGraphicFramePr>
            <a:graphicFrameLocks noGrp="1"/>
          </p:cNvGraphicFramePr>
          <p:nvPr/>
        </p:nvGraphicFramePr>
        <p:xfrm>
          <a:off x="971550" y="3789363"/>
          <a:ext cx="3421063" cy="2590800"/>
        </p:xfrm>
        <a:graphic>
          <a:graphicData uri="http://schemas.openxmlformats.org/drawingml/2006/table">
            <a:tbl>
              <a:tblPr/>
              <a:tblGrid>
                <a:gridCol w="541338"/>
                <a:gridCol w="900112"/>
                <a:gridCol w="1979613"/>
              </a:tblGrid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 </a:t>
                      </a:r>
                      <a:endParaRPr kumimoji="0" lang="en-US" sz="2400" b="1" i="1" u="none" strike="noStrike" cap="none" normalizeH="0" baseline="-2500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en-US" sz="24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I</a:t>
                      </a:r>
                      <a:r>
                        <a:rPr kumimoji="0" lang="en-US" sz="24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r>
                        <a:rPr kumimoji="0" lang="en-US" sz="2400" b="1" i="1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Y</a:t>
                      </a:r>
                      <a:r>
                        <a:rPr kumimoji="0" lang="en-US" sz="2400" b="1" i="1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Y</a:t>
                      </a:r>
                      <a:r>
                        <a:rPr kumimoji="0" lang="en-US" sz="2400" b="1" i="1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Y</a:t>
                      </a:r>
                      <a:r>
                        <a:rPr kumimoji="0" lang="en-US" sz="2400" b="1" i="1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  x</a:t>
                      </a:r>
                    </a:p>
                  </a:txBody>
                  <a:tcPr marL="0" marR="0" marT="0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0   0   0   0 </a:t>
                      </a:r>
                    </a:p>
                  </a:txBody>
                  <a:tcPr marL="0" marR="0" marT="0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0  0</a:t>
                      </a:r>
                    </a:p>
                  </a:txBody>
                  <a:tcPr marL="0" marR="0" marT="0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0   0   0   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0  1</a:t>
                      </a:r>
                    </a:p>
                  </a:txBody>
                  <a:tcPr marL="0" marR="0" marT="0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0   0   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  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1  0</a:t>
                      </a:r>
                    </a:p>
                  </a:txBody>
                  <a:tcPr marL="0" marR="0" marT="0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   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  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0   0</a:t>
                      </a:r>
                    </a:p>
                  </a:txBody>
                  <a:tcPr marL="0" marR="0" marT="0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1  1</a:t>
                      </a:r>
                    </a:p>
                  </a:txBody>
                  <a:tcPr marL="0" marR="0" marT="0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 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0   0   0</a:t>
                      </a:r>
                    </a:p>
                  </a:txBody>
                  <a:tcPr marL="0" marR="0" marT="0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12068" name="Object 68"/>
          <p:cNvGraphicFramePr>
            <a:graphicFrameLocks noChangeAspect="1"/>
          </p:cNvGraphicFramePr>
          <p:nvPr/>
        </p:nvGraphicFramePr>
        <p:xfrm>
          <a:off x="4667250" y="1195388"/>
          <a:ext cx="4303713" cy="4286250"/>
        </p:xfrm>
        <a:graphic>
          <a:graphicData uri="http://schemas.openxmlformats.org/presentationml/2006/ole">
            <p:oleObj spid="_x0000_s3074" name="Visio" r:id="rId4" imgW="2159203" imgH="2149206" progId="Visio.Drawing.11">
              <p:embed/>
            </p:oleObj>
          </a:graphicData>
        </a:graphic>
      </p:graphicFrame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BBEFB-FC4D-432F-B415-51FAD39CF555}" type="datetime1">
              <a:rPr lang="en-US" smtClean="0"/>
              <a:t>5/14/2017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Faisal Yousef Alzyoud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2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512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12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61EB7-1DBC-45CD-A229-2147BD212B05}" type="slidenum">
              <a:rPr lang="en-US"/>
              <a:pPr/>
              <a:t>9</a:t>
            </a:fld>
            <a:r>
              <a:rPr lang="en-US"/>
              <a:t> / 65</a:t>
            </a:r>
          </a:p>
        </p:txBody>
      </p:sp>
      <p:sp>
        <p:nvSpPr>
          <p:cNvPr id="51302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686800" cy="5334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rgbClr val="00B050"/>
                </a:solidFill>
              </a:rPr>
              <a:t>Decoders</a:t>
            </a:r>
          </a:p>
        </p:txBody>
      </p:sp>
      <p:sp>
        <p:nvSpPr>
          <p:cNvPr id="513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089025"/>
            <a:ext cx="8280400" cy="477838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en-US" dirty="0"/>
              <a:t>Expansion</a:t>
            </a:r>
          </a:p>
        </p:txBody>
      </p:sp>
      <p:graphicFrame>
        <p:nvGraphicFramePr>
          <p:cNvPr id="513126" name="Group 102"/>
          <p:cNvGraphicFramePr>
            <a:graphicFrameLocks noGrp="1"/>
          </p:cNvGraphicFramePr>
          <p:nvPr/>
        </p:nvGraphicFramePr>
        <p:xfrm>
          <a:off x="792163" y="1717675"/>
          <a:ext cx="4313237" cy="3422652"/>
        </p:xfrm>
        <a:graphic>
          <a:graphicData uri="http://schemas.openxmlformats.org/drawingml/2006/table">
            <a:tbl>
              <a:tblPr/>
              <a:tblGrid>
                <a:gridCol w="1079500"/>
                <a:gridCol w="3233737"/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I</a:t>
                      </a:r>
                      <a:r>
                        <a:rPr kumimoji="0" lang="en-US" sz="2400" b="1" i="1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I</a:t>
                      </a:r>
                      <a:r>
                        <a:rPr kumimoji="0" lang="en-US" sz="2400" b="1" i="1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I</a:t>
                      </a:r>
                      <a:r>
                        <a:rPr kumimoji="0" lang="en-US" sz="2400" b="1" i="1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r>
                        <a:rPr kumimoji="0" lang="en-US" sz="2400" b="1" i="1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Y</a:t>
                      </a:r>
                      <a:r>
                        <a:rPr kumimoji="0" lang="en-US" sz="2400" b="1" i="1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Y</a:t>
                      </a:r>
                      <a:r>
                        <a:rPr kumimoji="0" lang="en-US" sz="2400" b="1" i="1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Y</a:t>
                      </a:r>
                      <a:r>
                        <a:rPr kumimoji="0" lang="en-US" sz="2400" b="1" i="1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Y</a:t>
                      </a:r>
                      <a:r>
                        <a:rPr kumimoji="0" lang="en-US" sz="2400" b="1" i="1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Y</a:t>
                      </a:r>
                      <a:r>
                        <a:rPr kumimoji="0" lang="en-US" sz="2400" b="1" i="1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Y</a:t>
                      </a:r>
                      <a:r>
                        <a:rPr kumimoji="0" lang="en-US" sz="2400" b="1" i="1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Y</a:t>
                      </a:r>
                      <a:r>
                        <a:rPr kumimoji="0" lang="en-US" sz="2400" b="1" i="1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0  0  0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0   0   0   0   0   0   0   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0  0  1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0   0   0   0   0   0   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0</a:t>
                      </a:r>
                    </a:p>
                  </a:txBody>
                  <a:tcPr marL="0" marR="0" marT="0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0  1  0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0   0   0   0   0   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0   0</a:t>
                      </a:r>
                    </a:p>
                  </a:txBody>
                  <a:tcPr marL="0" marR="0" marT="0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0  1  1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0   0   0   0   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 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0   0   0</a:t>
                      </a:r>
                    </a:p>
                  </a:txBody>
                  <a:tcPr marL="0" marR="0" marT="0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1  0  0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0   0   0   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0   0   0   0</a:t>
                      </a:r>
                    </a:p>
                  </a:txBody>
                  <a:tcPr marL="0" marR="0" marT="0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1  0  1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0   0   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0   0   0   0   0</a:t>
                      </a:r>
                    </a:p>
                  </a:txBody>
                  <a:tcPr marL="0" marR="0" marT="0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1  1  0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   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0   0   0   0   0   0</a:t>
                      </a:r>
                    </a:p>
                  </a:txBody>
                  <a:tcPr marL="0" marR="0" marT="0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1  1  1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0   0   0   0   0   0   0</a:t>
                      </a:r>
                    </a:p>
                  </a:txBody>
                  <a:tcPr marL="0" marR="0" marT="0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13070" name="AutoShape 46"/>
          <p:cNvSpPr>
            <a:spLocks noChangeArrowheads="1"/>
          </p:cNvSpPr>
          <p:nvPr/>
        </p:nvSpPr>
        <p:spPr bwMode="auto">
          <a:xfrm>
            <a:off x="3492500" y="2232025"/>
            <a:ext cx="1503363" cy="1401763"/>
          </a:xfrm>
          <a:prstGeom prst="roundRect">
            <a:avLst>
              <a:gd name="adj" fmla="val 16667"/>
            </a:avLst>
          </a:prstGeom>
          <a:solidFill>
            <a:srgbClr val="FFFF00">
              <a:alpha val="25000"/>
            </a:srgbClr>
          </a:solidFill>
          <a:ln w="28575" algn="ctr">
            <a:solidFill>
              <a:srgbClr val="009900"/>
            </a:solidFill>
            <a:round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endParaRPr lang="en-US"/>
          </a:p>
        </p:txBody>
      </p:sp>
      <p:sp>
        <p:nvSpPr>
          <p:cNvPr id="513071" name="AutoShape 47"/>
          <p:cNvSpPr>
            <a:spLocks noChangeArrowheads="1"/>
          </p:cNvSpPr>
          <p:nvPr/>
        </p:nvSpPr>
        <p:spPr bwMode="auto">
          <a:xfrm>
            <a:off x="1150938" y="3703638"/>
            <a:ext cx="2341562" cy="1401762"/>
          </a:xfrm>
          <a:prstGeom prst="roundRect">
            <a:avLst>
              <a:gd name="adj" fmla="val 16667"/>
            </a:avLst>
          </a:prstGeom>
          <a:solidFill>
            <a:srgbClr val="FFFF00">
              <a:alpha val="25000"/>
            </a:srgbClr>
          </a:solidFill>
          <a:ln w="28575" algn="ctr">
            <a:solidFill>
              <a:srgbClr val="009900"/>
            </a:solidFill>
            <a:round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endParaRPr lang="en-US"/>
          </a:p>
        </p:txBody>
      </p:sp>
      <p:sp>
        <p:nvSpPr>
          <p:cNvPr id="513072" name="AutoShape 48"/>
          <p:cNvSpPr>
            <a:spLocks noChangeArrowheads="1"/>
          </p:cNvSpPr>
          <p:nvPr/>
        </p:nvSpPr>
        <p:spPr bwMode="auto">
          <a:xfrm>
            <a:off x="1174750" y="2225675"/>
            <a:ext cx="625475" cy="1401763"/>
          </a:xfrm>
          <a:prstGeom prst="roundRect">
            <a:avLst>
              <a:gd name="adj" fmla="val 16667"/>
            </a:avLst>
          </a:prstGeom>
          <a:solidFill>
            <a:srgbClr val="FFFF00">
              <a:alpha val="25000"/>
            </a:srgbClr>
          </a:solidFill>
          <a:ln w="28575" algn="ctr">
            <a:solidFill>
              <a:srgbClr val="009900"/>
            </a:solidFill>
            <a:round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endParaRPr lang="en-US"/>
          </a:p>
        </p:txBody>
      </p:sp>
      <p:sp>
        <p:nvSpPr>
          <p:cNvPr id="513088" name="Text Box 64"/>
          <p:cNvSpPr txBox="1">
            <a:spLocks noChangeArrowheads="1"/>
          </p:cNvSpPr>
          <p:nvPr/>
        </p:nvSpPr>
        <p:spPr bwMode="auto">
          <a:xfrm>
            <a:off x="5292725" y="1089025"/>
            <a:ext cx="1258888" cy="36512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2400" b="1" i="1" baseline="-250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b="1" i="1" baseline="-25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="1" i="1">
                <a:latin typeface="Times New Roman" pitchFamily="18" charset="0"/>
                <a:cs typeface="Times New Roman" pitchFamily="18" charset="0"/>
              </a:rPr>
              <a:t>  I</a:t>
            </a:r>
            <a:r>
              <a:rPr lang="en-US" sz="2400" b="1" i="1" baseline="-2500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b="1" i="1">
                <a:latin typeface="Times New Roman" pitchFamily="18" charset="0"/>
                <a:cs typeface="Times New Roman" pitchFamily="18" charset="0"/>
              </a:rPr>
              <a:t> I</a:t>
            </a:r>
            <a:r>
              <a:rPr lang="en-US" sz="2400" b="1" i="1" baseline="-25000"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grpSp>
        <p:nvGrpSpPr>
          <p:cNvPr id="2" name="Group 96"/>
          <p:cNvGrpSpPr>
            <a:grpSpLocks/>
          </p:cNvGrpSpPr>
          <p:nvPr/>
        </p:nvGrpSpPr>
        <p:grpSpPr bwMode="auto">
          <a:xfrm>
            <a:off x="6551613" y="2349500"/>
            <a:ext cx="2211387" cy="3779838"/>
            <a:chOff x="4127" y="1480"/>
            <a:chExt cx="1393" cy="2381"/>
          </a:xfrm>
        </p:grpSpPr>
        <p:sp>
          <p:nvSpPr>
            <p:cNvPr id="513078" name="Line 54"/>
            <p:cNvSpPr>
              <a:spLocks noChangeShapeType="1"/>
            </p:cNvSpPr>
            <p:nvPr/>
          </p:nvSpPr>
          <p:spPr bwMode="auto">
            <a:xfrm>
              <a:off x="5034" y="1707"/>
              <a:ext cx="227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513074" name="AutoShape 50"/>
            <p:cNvSpPr>
              <a:spLocks noChangeArrowheads="1"/>
            </p:cNvSpPr>
            <p:nvPr/>
          </p:nvSpPr>
          <p:spPr bwMode="auto">
            <a:xfrm flipH="1" flipV="1">
              <a:off x="4128" y="1480"/>
              <a:ext cx="906" cy="1134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28575" algn="ctr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vert="eaVert" wrap="none" lIns="0" tIns="0" rIns="0" bIns="0" anchor="ctr" anchorCtr="1"/>
            <a:lstStyle/>
            <a:p>
              <a:r>
                <a:rPr lang="en-US" sz="2400" b="1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  <a:t>Binary</a:t>
              </a:r>
              <a:br>
                <a:rPr lang="en-US" sz="2400" b="1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</a:br>
              <a:r>
                <a:rPr lang="en-US" sz="2400" b="1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  <a:t>Decoder</a:t>
              </a:r>
            </a:p>
          </p:txBody>
        </p:sp>
        <p:sp>
          <p:nvSpPr>
            <p:cNvPr id="513077" name="Text Box 53"/>
            <p:cNvSpPr txBox="1">
              <a:spLocks noChangeArrowheads="1"/>
            </p:cNvSpPr>
            <p:nvPr/>
          </p:nvSpPr>
          <p:spPr bwMode="auto">
            <a:xfrm>
              <a:off x="4128" y="1697"/>
              <a:ext cx="226" cy="690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400" b="1" i="1" baseline="-2500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i="1"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sz="2400" b="1" i="1" baseline="-25000">
                  <a:latin typeface="Times New Roman" pitchFamily="18" charset="0"/>
                  <a:cs typeface="Times New Roman" pitchFamily="18" charset="0"/>
                </a:rPr>
                <a:t>0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400" b="1" i="1"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sz="2400" b="1" i="1" baseline="-25000">
                  <a:latin typeface="Times New Roman" pitchFamily="18" charset="0"/>
                  <a:cs typeface="Times New Roman" pitchFamily="18" charset="0"/>
                </a:rPr>
                <a:t>1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400" b="1" i="1">
                  <a:latin typeface="Times New Roman" pitchFamily="18" charset="0"/>
                  <a:cs typeface="Times New Roman" pitchFamily="18" charset="0"/>
                </a:rPr>
                <a:t>E</a:t>
              </a:r>
            </a:p>
          </p:txBody>
        </p:sp>
        <p:sp>
          <p:nvSpPr>
            <p:cNvPr id="513079" name="Text Box 55"/>
            <p:cNvSpPr txBox="1">
              <a:spLocks noChangeArrowheads="1"/>
            </p:cNvSpPr>
            <p:nvPr/>
          </p:nvSpPr>
          <p:spPr bwMode="auto">
            <a:xfrm>
              <a:off x="4807" y="1540"/>
              <a:ext cx="226" cy="920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400" b="1" i="1" baseline="-2500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i="1">
                  <a:latin typeface="Times New Roman" pitchFamily="18" charset="0"/>
                  <a:cs typeface="Times New Roman" pitchFamily="18" charset="0"/>
                </a:rPr>
                <a:t>Y</a:t>
              </a:r>
              <a:r>
                <a:rPr lang="en-US" sz="2400" b="1" i="1" baseline="-25000">
                  <a:latin typeface="Times New Roman" pitchFamily="18" charset="0"/>
                  <a:cs typeface="Times New Roman" pitchFamily="18" charset="0"/>
                </a:rPr>
                <a:t>3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400" b="1" i="1">
                  <a:latin typeface="Times New Roman" pitchFamily="18" charset="0"/>
                  <a:cs typeface="Times New Roman" pitchFamily="18" charset="0"/>
                </a:rPr>
                <a:t>Y</a:t>
              </a:r>
              <a:r>
                <a:rPr lang="en-US" sz="2400" b="1" i="1" baseline="-25000">
                  <a:latin typeface="Times New Roman" pitchFamily="18" charset="0"/>
                  <a:cs typeface="Times New Roman" pitchFamily="18" charset="0"/>
                </a:rPr>
                <a:t>2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400" b="1" i="1" baseline="-2500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i="1">
                  <a:latin typeface="Times New Roman" pitchFamily="18" charset="0"/>
                  <a:cs typeface="Times New Roman" pitchFamily="18" charset="0"/>
                </a:rPr>
                <a:t>Y</a:t>
              </a:r>
              <a:r>
                <a:rPr lang="en-US" sz="2400" b="1" i="1" baseline="-25000">
                  <a:latin typeface="Times New Roman" pitchFamily="18" charset="0"/>
                  <a:cs typeface="Times New Roman" pitchFamily="18" charset="0"/>
                </a:rPr>
                <a:t>1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400" b="1" i="1">
                  <a:latin typeface="Times New Roman" pitchFamily="18" charset="0"/>
                  <a:cs typeface="Times New Roman" pitchFamily="18" charset="0"/>
                </a:rPr>
                <a:t>Y</a:t>
              </a:r>
              <a:r>
                <a:rPr lang="en-US" sz="2400" b="1" i="1" baseline="-25000">
                  <a:latin typeface="Times New Roman" pitchFamily="18" charset="0"/>
                  <a:cs typeface="Times New Roman" pitchFamily="18" charset="0"/>
                </a:rPr>
                <a:t>0</a:t>
              </a:r>
            </a:p>
          </p:txBody>
        </p:sp>
        <p:sp>
          <p:nvSpPr>
            <p:cNvPr id="513080" name="Line 56"/>
            <p:cNvSpPr>
              <a:spLocks noChangeShapeType="1"/>
            </p:cNvSpPr>
            <p:nvPr/>
          </p:nvSpPr>
          <p:spPr bwMode="auto">
            <a:xfrm>
              <a:off x="5034" y="1933"/>
              <a:ext cx="227" cy="1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513081" name="Line 57"/>
            <p:cNvSpPr>
              <a:spLocks noChangeShapeType="1"/>
            </p:cNvSpPr>
            <p:nvPr/>
          </p:nvSpPr>
          <p:spPr bwMode="auto">
            <a:xfrm>
              <a:off x="5034" y="2159"/>
              <a:ext cx="227" cy="1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513082" name="Line 58"/>
            <p:cNvSpPr>
              <a:spLocks noChangeShapeType="1"/>
            </p:cNvSpPr>
            <p:nvPr/>
          </p:nvSpPr>
          <p:spPr bwMode="auto">
            <a:xfrm>
              <a:off x="5034" y="2385"/>
              <a:ext cx="227" cy="2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513090" name="Text Box 66"/>
            <p:cNvSpPr txBox="1">
              <a:spLocks noChangeArrowheads="1"/>
            </p:cNvSpPr>
            <p:nvPr/>
          </p:nvSpPr>
          <p:spPr bwMode="auto">
            <a:xfrm>
              <a:off x="5294" y="1537"/>
              <a:ext cx="226" cy="2148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400" b="1" i="1" baseline="-2500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i="1">
                  <a:latin typeface="Times New Roman" pitchFamily="18" charset="0"/>
                  <a:cs typeface="Times New Roman" pitchFamily="18" charset="0"/>
                </a:rPr>
                <a:t>Y</a:t>
              </a:r>
              <a:r>
                <a:rPr lang="en-US" sz="2400" b="1" i="1" baseline="-25000">
                  <a:latin typeface="Times New Roman" pitchFamily="18" charset="0"/>
                  <a:cs typeface="Times New Roman" pitchFamily="18" charset="0"/>
                </a:rPr>
                <a:t>7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400" b="1" i="1">
                  <a:latin typeface="Times New Roman" pitchFamily="18" charset="0"/>
                  <a:cs typeface="Times New Roman" pitchFamily="18" charset="0"/>
                </a:rPr>
                <a:t>Y</a:t>
              </a:r>
              <a:r>
                <a:rPr lang="en-US" sz="2400" b="1" i="1" baseline="-25000">
                  <a:latin typeface="Times New Roman" pitchFamily="18" charset="0"/>
                  <a:cs typeface="Times New Roman" pitchFamily="18" charset="0"/>
                </a:rPr>
                <a:t>6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400" b="1" i="1" baseline="-2500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i="1">
                  <a:latin typeface="Times New Roman" pitchFamily="18" charset="0"/>
                  <a:cs typeface="Times New Roman" pitchFamily="18" charset="0"/>
                </a:rPr>
                <a:t>Y</a:t>
              </a:r>
              <a:r>
                <a:rPr lang="en-US" sz="2400" b="1" i="1" baseline="-25000">
                  <a:latin typeface="Times New Roman" pitchFamily="18" charset="0"/>
                  <a:cs typeface="Times New Roman" pitchFamily="18" charset="0"/>
                </a:rPr>
                <a:t>5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400" b="1" i="1">
                  <a:latin typeface="Times New Roman" pitchFamily="18" charset="0"/>
                  <a:cs typeface="Times New Roman" pitchFamily="18" charset="0"/>
                </a:rPr>
                <a:t>Y</a:t>
              </a:r>
              <a:r>
                <a:rPr lang="en-US" sz="2400" b="1" i="1" baseline="-25000">
                  <a:latin typeface="Times New Roman" pitchFamily="18" charset="0"/>
                  <a:cs typeface="Times New Roman" pitchFamily="18" charset="0"/>
                </a:rPr>
                <a:t>4 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</a:pPr>
              <a:endParaRPr lang="en-US" sz="2400" b="1" i="1" baseline="-25000">
                <a:latin typeface="Times New Roman" pitchFamily="18" charset="0"/>
                <a:cs typeface="Times New Roman" pitchFamily="18" charset="0"/>
              </a:endParaRPr>
            </a:p>
            <a:p>
              <a:pPr>
                <a:lnSpc>
                  <a:spcPct val="100000"/>
                </a:lnSpc>
                <a:spcBef>
                  <a:spcPct val="0"/>
                </a:spcBef>
              </a:pPr>
              <a:endParaRPr lang="en-US" sz="2400" b="1" i="1" baseline="-25000">
                <a:latin typeface="Times New Roman" pitchFamily="18" charset="0"/>
                <a:cs typeface="Times New Roman" pitchFamily="18" charset="0"/>
              </a:endParaRPr>
            </a:p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400" b="1" i="1">
                  <a:latin typeface="Times New Roman" pitchFamily="18" charset="0"/>
                  <a:cs typeface="Times New Roman" pitchFamily="18" charset="0"/>
                </a:rPr>
                <a:t>Y</a:t>
              </a:r>
              <a:r>
                <a:rPr lang="en-US" sz="2400" b="1" i="1" baseline="-25000">
                  <a:latin typeface="Times New Roman" pitchFamily="18" charset="0"/>
                  <a:cs typeface="Times New Roman" pitchFamily="18" charset="0"/>
                </a:rPr>
                <a:t>3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400" b="1" i="1">
                  <a:latin typeface="Times New Roman" pitchFamily="18" charset="0"/>
                  <a:cs typeface="Times New Roman" pitchFamily="18" charset="0"/>
                </a:rPr>
                <a:t>Y</a:t>
              </a:r>
              <a:r>
                <a:rPr lang="en-US" sz="2400" b="1" i="1" baseline="-25000">
                  <a:latin typeface="Times New Roman" pitchFamily="18" charset="0"/>
                  <a:cs typeface="Times New Roman" pitchFamily="18" charset="0"/>
                </a:rPr>
                <a:t>2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400" b="1" i="1" baseline="-2500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i="1">
                  <a:latin typeface="Times New Roman" pitchFamily="18" charset="0"/>
                  <a:cs typeface="Times New Roman" pitchFamily="18" charset="0"/>
                </a:rPr>
                <a:t>Y</a:t>
              </a:r>
              <a:r>
                <a:rPr lang="en-US" sz="2400" b="1" i="1" baseline="-25000">
                  <a:latin typeface="Times New Roman" pitchFamily="18" charset="0"/>
                  <a:cs typeface="Times New Roman" pitchFamily="18" charset="0"/>
                </a:rPr>
                <a:t>1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400" b="1" i="1">
                  <a:latin typeface="Times New Roman" pitchFamily="18" charset="0"/>
                  <a:cs typeface="Times New Roman" pitchFamily="18" charset="0"/>
                </a:rPr>
                <a:t>Y</a:t>
              </a:r>
              <a:r>
                <a:rPr lang="en-US" sz="2400" b="1" i="1" baseline="-25000">
                  <a:latin typeface="Times New Roman" pitchFamily="18" charset="0"/>
                  <a:cs typeface="Times New Roman" pitchFamily="18" charset="0"/>
                </a:rPr>
                <a:t>0</a:t>
              </a:r>
            </a:p>
          </p:txBody>
        </p:sp>
        <p:sp>
          <p:nvSpPr>
            <p:cNvPr id="513102" name="AutoShape 78"/>
            <p:cNvSpPr>
              <a:spLocks noChangeArrowheads="1"/>
            </p:cNvSpPr>
            <p:nvPr/>
          </p:nvSpPr>
          <p:spPr bwMode="auto">
            <a:xfrm flipH="1" flipV="1">
              <a:off x="4127" y="2727"/>
              <a:ext cx="906" cy="1134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28575" algn="ctr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vert="eaVert" wrap="none" lIns="0" tIns="0" rIns="0" bIns="0" anchor="ctr" anchorCtr="1"/>
            <a:lstStyle/>
            <a:p>
              <a:r>
                <a:rPr lang="en-US" sz="2400" b="1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  <a:t>Binary</a:t>
              </a:r>
              <a:br>
                <a:rPr lang="en-US" sz="2400" b="1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</a:br>
              <a:r>
                <a:rPr lang="en-US" sz="2400" b="1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  <a:t>Decoder</a:t>
              </a:r>
            </a:p>
          </p:txBody>
        </p:sp>
        <p:sp>
          <p:nvSpPr>
            <p:cNvPr id="513103" name="Text Box 79"/>
            <p:cNvSpPr txBox="1">
              <a:spLocks noChangeArrowheads="1"/>
            </p:cNvSpPr>
            <p:nvPr/>
          </p:nvSpPr>
          <p:spPr bwMode="auto">
            <a:xfrm>
              <a:off x="4127" y="2944"/>
              <a:ext cx="226" cy="690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400" b="1" i="1" baseline="-2500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i="1"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sz="2400" b="1" i="1" baseline="-25000">
                  <a:latin typeface="Times New Roman" pitchFamily="18" charset="0"/>
                  <a:cs typeface="Times New Roman" pitchFamily="18" charset="0"/>
                </a:rPr>
                <a:t>0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400" b="1" i="1"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sz="2400" b="1" i="1" baseline="-25000">
                  <a:latin typeface="Times New Roman" pitchFamily="18" charset="0"/>
                  <a:cs typeface="Times New Roman" pitchFamily="18" charset="0"/>
                </a:rPr>
                <a:t>1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400" b="1" i="1">
                  <a:latin typeface="Times New Roman" pitchFamily="18" charset="0"/>
                  <a:cs typeface="Times New Roman" pitchFamily="18" charset="0"/>
                </a:rPr>
                <a:t>E</a:t>
              </a:r>
            </a:p>
          </p:txBody>
        </p:sp>
        <p:sp>
          <p:nvSpPr>
            <p:cNvPr id="513104" name="Text Box 80"/>
            <p:cNvSpPr txBox="1">
              <a:spLocks noChangeArrowheads="1"/>
            </p:cNvSpPr>
            <p:nvPr/>
          </p:nvSpPr>
          <p:spPr bwMode="auto">
            <a:xfrm>
              <a:off x="4806" y="2787"/>
              <a:ext cx="226" cy="920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400" b="1" i="1" baseline="-2500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i="1">
                  <a:latin typeface="Times New Roman" pitchFamily="18" charset="0"/>
                  <a:cs typeface="Times New Roman" pitchFamily="18" charset="0"/>
                </a:rPr>
                <a:t>Y</a:t>
              </a:r>
              <a:r>
                <a:rPr lang="en-US" sz="2400" b="1" i="1" baseline="-25000">
                  <a:latin typeface="Times New Roman" pitchFamily="18" charset="0"/>
                  <a:cs typeface="Times New Roman" pitchFamily="18" charset="0"/>
                </a:rPr>
                <a:t>3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400" b="1" i="1">
                  <a:latin typeface="Times New Roman" pitchFamily="18" charset="0"/>
                  <a:cs typeface="Times New Roman" pitchFamily="18" charset="0"/>
                </a:rPr>
                <a:t>Y</a:t>
              </a:r>
              <a:r>
                <a:rPr lang="en-US" sz="2400" b="1" i="1" baseline="-25000">
                  <a:latin typeface="Times New Roman" pitchFamily="18" charset="0"/>
                  <a:cs typeface="Times New Roman" pitchFamily="18" charset="0"/>
                </a:rPr>
                <a:t>2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400" b="1" i="1" baseline="-2500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i="1">
                  <a:latin typeface="Times New Roman" pitchFamily="18" charset="0"/>
                  <a:cs typeface="Times New Roman" pitchFamily="18" charset="0"/>
                </a:rPr>
                <a:t>Y</a:t>
              </a:r>
              <a:r>
                <a:rPr lang="en-US" sz="2400" b="1" i="1" baseline="-25000">
                  <a:latin typeface="Times New Roman" pitchFamily="18" charset="0"/>
                  <a:cs typeface="Times New Roman" pitchFamily="18" charset="0"/>
                </a:rPr>
                <a:t>1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400" b="1" i="1">
                  <a:latin typeface="Times New Roman" pitchFamily="18" charset="0"/>
                  <a:cs typeface="Times New Roman" pitchFamily="18" charset="0"/>
                </a:rPr>
                <a:t>Y</a:t>
              </a:r>
              <a:r>
                <a:rPr lang="en-US" sz="2400" b="1" i="1" baseline="-25000">
                  <a:latin typeface="Times New Roman" pitchFamily="18" charset="0"/>
                  <a:cs typeface="Times New Roman" pitchFamily="18" charset="0"/>
                </a:rPr>
                <a:t>0</a:t>
              </a:r>
            </a:p>
          </p:txBody>
        </p:sp>
        <p:sp>
          <p:nvSpPr>
            <p:cNvPr id="513105" name="Line 81"/>
            <p:cNvSpPr>
              <a:spLocks noChangeShapeType="1"/>
            </p:cNvSpPr>
            <p:nvPr/>
          </p:nvSpPr>
          <p:spPr bwMode="auto">
            <a:xfrm>
              <a:off x="5034" y="2955"/>
              <a:ext cx="227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513106" name="Line 82"/>
            <p:cNvSpPr>
              <a:spLocks noChangeShapeType="1"/>
            </p:cNvSpPr>
            <p:nvPr/>
          </p:nvSpPr>
          <p:spPr bwMode="auto">
            <a:xfrm>
              <a:off x="5034" y="3181"/>
              <a:ext cx="227" cy="1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513107" name="Line 83"/>
            <p:cNvSpPr>
              <a:spLocks noChangeShapeType="1"/>
            </p:cNvSpPr>
            <p:nvPr/>
          </p:nvSpPr>
          <p:spPr bwMode="auto">
            <a:xfrm>
              <a:off x="5034" y="3407"/>
              <a:ext cx="227" cy="1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513108" name="Line 84"/>
            <p:cNvSpPr>
              <a:spLocks noChangeShapeType="1"/>
            </p:cNvSpPr>
            <p:nvPr/>
          </p:nvSpPr>
          <p:spPr bwMode="auto">
            <a:xfrm>
              <a:off x="5034" y="3633"/>
              <a:ext cx="227" cy="2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</p:grpSp>
      <p:grpSp>
        <p:nvGrpSpPr>
          <p:cNvPr id="3" name="Group 98"/>
          <p:cNvGrpSpPr>
            <a:grpSpLocks/>
          </p:cNvGrpSpPr>
          <p:nvPr/>
        </p:nvGrpSpPr>
        <p:grpSpPr bwMode="auto">
          <a:xfrm>
            <a:off x="5292725" y="1628775"/>
            <a:ext cx="1258888" cy="3960813"/>
            <a:chOff x="3334" y="1026"/>
            <a:chExt cx="793" cy="2495"/>
          </a:xfrm>
        </p:grpSpPr>
        <p:sp>
          <p:nvSpPr>
            <p:cNvPr id="513086" name="Line 62"/>
            <p:cNvSpPr>
              <a:spLocks noChangeShapeType="1"/>
            </p:cNvSpPr>
            <p:nvPr/>
          </p:nvSpPr>
          <p:spPr bwMode="auto">
            <a:xfrm>
              <a:off x="3520" y="2954"/>
              <a:ext cx="1" cy="56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513087" name="Line 63"/>
            <p:cNvSpPr>
              <a:spLocks noChangeShapeType="1"/>
            </p:cNvSpPr>
            <p:nvPr/>
          </p:nvSpPr>
          <p:spPr bwMode="auto">
            <a:xfrm flipV="1">
              <a:off x="3512" y="3521"/>
              <a:ext cx="615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513094" name="Line 70"/>
            <p:cNvSpPr>
              <a:spLocks noChangeShapeType="1"/>
            </p:cNvSpPr>
            <p:nvPr/>
          </p:nvSpPr>
          <p:spPr bwMode="auto">
            <a:xfrm flipH="1" flipV="1">
              <a:off x="3519" y="1026"/>
              <a:ext cx="0" cy="1588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  <p:graphicFrame>
          <p:nvGraphicFramePr>
            <p:cNvPr id="513110" name="Object 86"/>
            <p:cNvGraphicFramePr>
              <a:graphicFrameLocks noChangeAspect="1"/>
            </p:cNvGraphicFramePr>
            <p:nvPr/>
          </p:nvGraphicFramePr>
          <p:xfrm>
            <a:off x="3334" y="2582"/>
            <a:ext cx="374" cy="419"/>
          </p:xfrm>
          <a:graphic>
            <a:graphicData uri="http://schemas.openxmlformats.org/presentationml/2006/ole">
              <p:oleObj spid="_x0000_s4098" name="Visio" r:id="rId4" imgW="223845" imgH="250911" progId="Visio.Drawing.11">
                <p:embed/>
              </p:oleObj>
            </a:graphicData>
          </a:graphic>
        </p:graphicFrame>
      </p:grpSp>
      <p:grpSp>
        <p:nvGrpSpPr>
          <p:cNvPr id="4" name="Group 99"/>
          <p:cNvGrpSpPr>
            <a:grpSpLocks/>
          </p:cNvGrpSpPr>
          <p:nvPr/>
        </p:nvGrpSpPr>
        <p:grpSpPr bwMode="auto">
          <a:xfrm>
            <a:off x="5521325" y="3548063"/>
            <a:ext cx="1030288" cy="122237"/>
            <a:chOff x="3478" y="2235"/>
            <a:chExt cx="649" cy="77"/>
          </a:xfrm>
        </p:grpSpPr>
        <p:sp>
          <p:nvSpPr>
            <p:cNvPr id="513083" name="Line 59"/>
            <p:cNvSpPr>
              <a:spLocks noChangeShapeType="1"/>
            </p:cNvSpPr>
            <p:nvPr/>
          </p:nvSpPr>
          <p:spPr bwMode="auto">
            <a:xfrm>
              <a:off x="3504" y="2273"/>
              <a:ext cx="623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513115" name="Oval 91"/>
            <p:cNvSpPr>
              <a:spLocks noChangeArrowheads="1"/>
            </p:cNvSpPr>
            <p:nvPr/>
          </p:nvSpPr>
          <p:spPr bwMode="auto">
            <a:xfrm>
              <a:off x="3478" y="2235"/>
              <a:ext cx="79" cy="77"/>
            </a:xfrm>
            <a:prstGeom prst="ellipse">
              <a:avLst/>
            </a:prstGeom>
            <a:solidFill>
              <a:schemeClr val="accent2"/>
            </a:solidFill>
            <a:ln w="28575" algn="ctr">
              <a:noFill/>
              <a:round/>
              <a:headEnd/>
              <a:tailEnd/>
            </a:ln>
            <a:effectLst/>
          </p:spPr>
          <p:txBody>
            <a:bodyPr lIns="0" tIns="0" rIns="0" bIns="0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5" name="Group 97"/>
          <p:cNvGrpSpPr>
            <a:grpSpLocks/>
          </p:cNvGrpSpPr>
          <p:nvPr/>
        </p:nvGrpSpPr>
        <p:grpSpPr bwMode="auto">
          <a:xfrm>
            <a:off x="5945188" y="1628775"/>
            <a:ext cx="608012" cy="3600450"/>
            <a:chOff x="3745" y="1026"/>
            <a:chExt cx="383" cy="2268"/>
          </a:xfrm>
        </p:grpSpPr>
        <p:sp>
          <p:nvSpPr>
            <p:cNvPr id="513075" name="Line 51"/>
            <p:cNvSpPr>
              <a:spLocks noChangeShapeType="1"/>
            </p:cNvSpPr>
            <p:nvPr/>
          </p:nvSpPr>
          <p:spPr bwMode="auto">
            <a:xfrm>
              <a:off x="3901" y="1820"/>
              <a:ext cx="227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513076" name="Line 52"/>
            <p:cNvSpPr>
              <a:spLocks noChangeShapeType="1"/>
            </p:cNvSpPr>
            <p:nvPr/>
          </p:nvSpPr>
          <p:spPr bwMode="auto">
            <a:xfrm>
              <a:off x="3787" y="2047"/>
              <a:ext cx="341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513111" name="Line 87"/>
            <p:cNvSpPr>
              <a:spLocks noChangeShapeType="1"/>
            </p:cNvSpPr>
            <p:nvPr/>
          </p:nvSpPr>
          <p:spPr bwMode="auto">
            <a:xfrm flipV="1">
              <a:off x="3787" y="1026"/>
              <a:ext cx="0" cy="2268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513112" name="Line 88"/>
            <p:cNvSpPr>
              <a:spLocks noChangeShapeType="1"/>
            </p:cNvSpPr>
            <p:nvPr/>
          </p:nvSpPr>
          <p:spPr bwMode="auto">
            <a:xfrm>
              <a:off x="3901" y="3067"/>
              <a:ext cx="227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513113" name="Line 89"/>
            <p:cNvSpPr>
              <a:spLocks noChangeShapeType="1"/>
            </p:cNvSpPr>
            <p:nvPr/>
          </p:nvSpPr>
          <p:spPr bwMode="auto">
            <a:xfrm>
              <a:off x="3787" y="3294"/>
              <a:ext cx="341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513114" name="Line 90"/>
            <p:cNvSpPr>
              <a:spLocks noChangeShapeType="1"/>
            </p:cNvSpPr>
            <p:nvPr/>
          </p:nvSpPr>
          <p:spPr bwMode="auto">
            <a:xfrm flipV="1">
              <a:off x="3901" y="1026"/>
              <a:ext cx="0" cy="2041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513118" name="Oval 94"/>
            <p:cNvSpPr>
              <a:spLocks noChangeArrowheads="1"/>
            </p:cNvSpPr>
            <p:nvPr/>
          </p:nvSpPr>
          <p:spPr bwMode="auto">
            <a:xfrm>
              <a:off x="3745" y="2006"/>
              <a:ext cx="79" cy="77"/>
            </a:xfrm>
            <a:prstGeom prst="ellipse">
              <a:avLst/>
            </a:prstGeom>
            <a:solidFill>
              <a:schemeClr val="accent2"/>
            </a:solidFill>
            <a:ln w="28575" algn="ctr">
              <a:noFill/>
              <a:round/>
              <a:headEnd/>
              <a:tailEnd/>
            </a:ln>
            <a:effectLst/>
          </p:spPr>
          <p:txBody>
            <a:bodyPr lIns="0" tIns="0" rIns="0" bIns="0" anchor="ctr">
              <a:spAutoFit/>
            </a:bodyPr>
            <a:lstStyle/>
            <a:p>
              <a:endParaRPr lang="en-US"/>
            </a:p>
          </p:txBody>
        </p:sp>
        <p:sp>
          <p:nvSpPr>
            <p:cNvPr id="513119" name="Oval 95"/>
            <p:cNvSpPr>
              <a:spLocks noChangeArrowheads="1"/>
            </p:cNvSpPr>
            <p:nvPr/>
          </p:nvSpPr>
          <p:spPr bwMode="auto">
            <a:xfrm>
              <a:off x="3860" y="1779"/>
              <a:ext cx="79" cy="77"/>
            </a:xfrm>
            <a:prstGeom prst="ellipse">
              <a:avLst/>
            </a:prstGeom>
            <a:solidFill>
              <a:schemeClr val="accent2"/>
            </a:solidFill>
            <a:ln w="28575" algn="ctr">
              <a:noFill/>
              <a:round/>
              <a:headEnd/>
              <a:tailEnd/>
            </a:ln>
            <a:effectLst/>
          </p:spPr>
          <p:txBody>
            <a:bodyPr lIns="0" tIns="0" rIns="0" bIns="0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44" name="Date Placeholder 4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8C664-7369-4ED5-BA3B-B44C5959E987}" type="datetime1">
              <a:rPr lang="en-US" smtClean="0"/>
              <a:t>5/14/2017</a:t>
            </a:fld>
            <a:endParaRPr lang="en-US"/>
          </a:p>
        </p:txBody>
      </p:sp>
      <p:sp>
        <p:nvSpPr>
          <p:cNvPr id="45" name="Footer Placeholder 4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Faisal Yousef Alzyoud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3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513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13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13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513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513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070" grpId="0" animBg="1"/>
      <p:bldP spid="513071" grpId="0" animBg="1"/>
      <p:bldP spid="513072" grpId="0" animBg="1"/>
      <p:bldP spid="513088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129</TotalTime>
  <Words>1668</Words>
  <Application>Microsoft Office PowerPoint</Application>
  <PresentationFormat>On-screen Show (4:3)</PresentationFormat>
  <Paragraphs>667</Paragraphs>
  <Slides>20</Slides>
  <Notes>17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Trek</vt:lpstr>
      <vt:lpstr>Visio</vt:lpstr>
      <vt:lpstr>Equation</vt:lpstr>
      <vt:lpstr> Combinational Logic Functions </vt:lpstr>
      <vt:lpstr>Combinational Circuits</vt:lpstr>
      <vt:lpstr>Vector Components and Functions </vt:lpstr>
      <vt:lpstr>Slide 4</vt:lpstr>
      <vt:lpstr>Decoders</vt:lpstr>
      <vt:lpstr>Decoders</vt:lpstr>
      <vt:lpstr>Decoders</vt:lpstr>
      <vt:lpstr>Decoders</vt:lpstr>
      <vt:lpstr>Decoders</vt:lpstr>
      <vt:lpstr>Decoders</vt:lpstr>
      <vt:lpstr>Implementation Using Decoders</vt:lpstr>
      <vt:lpstr>Implementation Using Decoders</vt:lpstr>
      <vt:lpstr>Encoders</vt:lpstr>
      <vt:lpstr>Encoders</vt:lpstr>
      <vt:lpstr>Priority Encoders</vt:lpstr>
      <vt:lpstr>Encoder / Decoder Pairs</vt:lpstr>
      <vt:lpstr>Multiplexers</vt:lpstr>
      <vt:lpstr>Implementation Using Multiplexers</vt:lpstr>
      <vt:lpstr>Implementation Using Multiplexers</vt:lpstr>
      <vt:lpstr>Multiplexer / DeMultiplexer Pairs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Combinational Logic Functions</dc:title>
  <dc:creator>use</dc:creator>
  <cp:lastModifiedBy>use</cp:lastModifiedBy>
  <cp:revision>8</cp:revision>
  <dcterms:created xsi:type="dcterms:W3CDTF">2017-05-14T16:08:24Z</dcterms:created>
  <dcterms:modified xsi:type="dcterms:W3CDTF">2017-05-14T20:32:34Z</dcterms:modified>
</cp:coreProperties>
</file>