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9DD737A-7101-4CEE-A80C-236D692304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8915D7E-1E79-415E-BF58-DC644C4777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50320-747F-4AA6-9E38-FF3C7B36434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A9000-6EE4-4447-9306-9AFB9B7EC024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E1DAE-6CE5-433C-A3F7-7EF6E6B757A8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3D76D-4A16-4EE7-AD46-BAB17EA72D18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3C6D6-A5EE-4190-B449-AF7278C1E83A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093C7-7D61-48B3-B1BD-692468F9A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936C3-308C-405A-A56A-6D7967730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E4993-D06F-43B3-896F-5C10F072F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C0EA-8C44-45F9-927E-EFA7E233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C0AEC-0CDA-42E4-97F6-287DD61EF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2F0C6-99B0-4E52-9ED8-AA0449A13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97241-5CAD-4361-924B-0370A8B67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5767A-D882-49AE-A6F0-03C92135A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5F565-ED4D-482B-A75E-A4E68D594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21B9-30C2-4F5C-87A2-F13CEAAE9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4BDF5-8177-4517-9DB7-A0A2EE3E2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JO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 smtClean="0"/>
              <a:t>انقر لتحرير أنماط النص الرئيسي</a:t>
            </a:r>
          </a:p>
          <a:p>
            <a:pPr lvl="1"/>
            <a:r>
              <a:rPr lang="ar-JO" smtClean="0"/>
              <a:t>المستوى الثاني</a:t>
            </a:r>
          </a:p>
          <a:p>
            <a:pPr lvl="2"/>
            <a:r>
              <a:rPr lang="ar-JO" smtClean="0"/>
              <a:t>المستوى الثالث</a:t>
            </a:r>
          </a:p>
          <a:p>
            <a:pPr lvl="3"/>
            <a:r>
              <a:rPr lang="ar-JO" smtClean="0"/>
              <a:t>المستوى الرابع</a:t>
            </a:r>
          </a:p>
          <a:p>
            <a:pPr lvl="4"/>
            <a:r>
              <a:rPr lang="ar-JO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33AC9DDC-AE11-4F70-A210-B235E07670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/>
              <a:t>Basic rules of binary addition are performed by a </a:t>
            </a:r>
            <a:r>
              <a:rPr lang="en-US" sz="2000" b="1"/>
              <a:t>half adder</a:t>
            </a:r>
            <a:r>
              <a:rPr lang="en-US" sz="2000"/>
              <a:t>, which has two binary inputs (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) and two binary outputs (Carry out and Sum). </a:t>
            </a:r>
          </a:p>
        </p:txBody>
      </p:sp>
      <p:pic>
        <p:nvPicPr>
          <p:cNvPr id="8195" name="Picture 3" descr="SH2507-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"/>
            <a:ext cx="2209800" cy="685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81400" y="228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Summary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14400" y="1143000"/>
            <a:ext cx="15986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400">
                <a:solidFill>
                  <a:srgbClr val="FFFF99"/>
                </a:solidFill>
              </a:rPr>
              <a:t>Half-Adder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14400" y="28194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/>
              <a:t>The inputs and outputs can be summarized on a truth table.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399213" y="1828800"/>
          <a:ext cx="1982787" cy="1951038"/>
        </p:xfrm>
        <a:graphic>
          <a:graphicData uri="http://schemas.openxmlformats.org/presentationml/2006/ole">
            <p:oleObj spid="_x0000_s8199" name="CorelDRAW" r:id="rId5" imgW="1070971" imgH="1054689" progId="CorelDRAW.Graphic.13">
              <p:embed/>
            </p:oleObj>
          </a:graphicData>
        </a:graphic>
      </p:graphicFrame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3581400" y="4159250"/>
            <a:ext cx="2286000" cy="1250950"/>
            <a:chOff x="2256" y="2620"/>
            <a:chExt cx="1440" cy="788"/>
          </a:xfrm>
        </p:grpSpPr>
        <p:graphicFrame>
          <p:nvGraphicFramePr>
            <p:cNvPr id="8201" name="Object 9"/>
            <p:cNvGraphicFramePr>
              <a:graphicFrameLocks noChangeAspect="1"/>
            </p:cNvGraphicFramePr>
            <p:nvPr/>
          </p:nvGraphicFramePr>
          <p:xfrm>
            <a:off x="2448" y="2640"/>
            <a:ext cx="816" cy="698"/>
          </p:xfrm>
          <a:graphic>
            <a:graphicData uri="http://schemas.openxmlformats.org/presentationml/2006/ole">
              <p:oleObj spid="_x0000_s8201" name="CorelDRAW" r:id="rId6" imgW="744354" imgH="636910" progId="CorelDRAW.Graphic.13">
                <p:embed/>
              </p:oleObj>
            </a:graphicData>
          </a:graphic>
        </p:graphicFrame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2256" y="30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256" y="319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3216" y="262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216" y="307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charset="0"/>
                </a:rPr>
                <a:t>out</a:t>
              </a:r>
            </a:p>
          </p:txBody>
        </p: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14400" y="36576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000"/>
              <a:t>The logic symbol and equivalent circuit are:</a:t>
            </a:r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1219200" y="4246563"/>
            <a:ext cx="1600200" cy="1239837"/>
            <a:chOff x="768" y="2675"/>
            <a:chExt cx="1008" cy="781"/>
          </a:xfrm>
        </p:grpSpPr>
        <p:graphicFrame>
          <p:nvGraphicFramePr>
            <p:cNvPr id="8208" name="Object 16"/>
            <p:cNvGraphicFramePr>
              <a:graphicFrameLocks noChangeAspect="1"/>
            </p:cNvGraphicFramePr>
            <p:nvPr/>
          </p:nvGraphicFramePr>
          <p:xfrm>
            <a:off x="768" y="2675"/>
            <a:ext cx="1008" cy="781"/>
          </p:xfrm>
          <a:graphic>
            <a:graphicData uri="http://schemas.openxmlformats.org/presentationml/2006/ole">
              <p:oleObj spid="_x0000_s8208" name="CorelDRAW" r:id="rId7" imgW="932688" imgH="724367" progId="CorelDRAW.Graphic.13">
                <p:embed/>
              </p:oleObj>
            </a:graphicData>
          </a:graphic>
        </p:graphicFrame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980" y="277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A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980" y="314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B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1144" y="268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1220" y="314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C</a:t>
              </a:r>
              <a:r>
                <a:rPr lang="en-US" sz="1600" baseline="-25000">
                  <a:latin typeface="Arial" charset="0"/>
                </a:rPr>
                <a:t>out</a:t>
              </a: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316" y="275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631950" y="3962400"/>
          <a:ext cx="3581400" cy="2190750"/>
        </p:xfrm>
        <a:graphic>
          <a:graphicData uri="http://schemas.openxmlformats.org/presentationml/2006/ole">
            <p:oleObj spid="_x0000_s10242" name="CorelDRAW" r:id="rId4" imgW="2134242" imgH="1305357" progId="CorelDRAW.Graphic.13">
              <p:embed/>
            </p:oleObj>
          </a:graphicData>
        </a:graphic>
      </p:graphicFrame>
      <p:pic>
        <p:nvPicPr>
          <p:cNvPr id="10243" name="Picture 3" descr="SH2507-cr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8600"/>
            <a:ext cx="2209800" cy="685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81400" y="228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Summary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1143000"/>
            <a:ext cx="15478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400">
                <a:solidFill>
                  <a:srgbClr val="FFFF99"/>
                </a:solidFill>
              </a:rPr>
              <a:t>Full-Adder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1828800"/>
            <a:ext cx="487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/>
              <a:t>By contrast, a </a:t>
            </a:r>
            <a:r>
              <a:rPr lang="en-US" sz="2000" b="1"/>
              <a:t>full adder</a:t>
            </a:r>
            <a:r>
              <a:rPr lang="en-US" sz="2000"/>
              <a:t> has three binary inputs (</a:t>
            </a:r>
            <a:r>
              <a:rPr lang="en-US" sz="2000" i="1"/>
              <a:t>A</a:t>
            </a:r>
            <a:r>
              <a:rPr lang="en-US" sz="2000"/>
              <a:t>, </a:t>
            </a:r>
            <a:r>
              <a:rPr lang="en-US" sz="2000" i="1"/>
              <a:t>B, </a:t>
            </a:r>
            <a:r>
              <a:rPr lang="en-US" sz="2000"/>
              <a:t>and Carry in) and two binary outputs (Carry out and Sum). The truth table summarizes the operation.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867400" y="1295400"/>
          <a:ext cx="2428875" cy="2895600"/>
        </p:xfrm>
        <a:graphic>
          <a:graphicData uri="http://schemas.openxmlformats.org/presentationml/2006/ole">
            <p:oleObj spid="_x0000_s10247" name="CorelDRAW" r:id="rId6" imgW="1258664" imgH="1499453" progId="CorelDRAW.Graphic.13">
              <p:embed/>
            </p:oleObj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14400" y="31242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000"/>
              <a:t>A full-adder can be constructed from two half adders as shown: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49450" y="4114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A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949450" y="46926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B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09800" y="3962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30450" y="46926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C</a:t>
            </a:r>
            <a:r>
              <a:rPr lang="en-US" sz="1600" baseline="-25000">
                <a:latin typeface="Arial" charset="0"/>
              </a:rPr>
              <a:t>out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482850" y="40830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S</a:t>
            </a: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3289300" y="3962400"/>
            <a:ext cx="1066800" cy="1066800"/>
            <a:chOff x="2112" y="2496"/>
            <a:chExt cx="672" cy="672"/>
          </a:xfrm>
        </p:grpSpPr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112" y="259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A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112" y="29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B</a:t>
              </a: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2276" y="249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2352" y="29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C</a:t>
              </a:r>
              <a:r>
                <a:rPr lang="en-US" sz="1600" baseline="-25000">
                  <a:latin typeface="Arial" charset="0"/>
                </a:rPr>
                <a:t>out</a:t>
              </a: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448" y="257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</p:grp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371600" y="4114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371600" y="4724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105400" y="4114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1816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out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905000" y="5257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6172200" y="4419600"/>
          <a:ext cx="1600200" cy="1257300"/>
        </p:xfrm>
        <a:graphic>
          <a:graphicData uri="http://schemas.openxmlformats.org/presentationml/2006/ole">
            <p:oleObj spid="_x0000_s10265" name="CorelDRAW" r:id="rId7" imgW="921138" imgH="724367" progId="CorelDRAW.Graphic.13">
              <p:embed/>
            </p:oleObj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553200" y="464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A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553200" y="4953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B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813550" y="4419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S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34200" y="5105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C</a:t>
            </a:r>
            <a:r>
              <a:rPr lang="en-US" sz="1600" baseline="-25000">
                <a:latin typeface="Arial" charset="0"/>
              </a:rPr>
              <a:t>out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7086600" y="4724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S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553200" y="5257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C</a:t>
            </a:r>
            <a:r>
              <a:rPr lang="en-US" sz="1600" baseline="-25000">
                <a:latin typeface="Arial" charset="0"/>
              </a:rPr>
              <a:t>in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6553200" y="579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/>
              <a:t>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0252" grpId="0"/>
      <p:bldP spid="10253" grpId="0"/>
      <p:bldP spid="10260" grpId="0"/>
      <p:bldP spid="10261" grpId="0"/>
      <p:bldP spid="10262" grpId="0"/>
      <p:bldP spid="10263" grpId="0"/>
      <p:bldP spid="10264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H2507-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"/>
            <a:ext cx="2209800" cy="685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81400" y="228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Summary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1143000"/>
            <a:ext cx="15478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400">
                <a:solidFill>
                  <a:srgbClr val="FFFF99"/>
                </a:solidFill>
              </a:rPr>
              <a:t>Full-Adder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800600" y="1295400"/>
            <a:ext cx="3581400" cy="2190750"/>
            <a:chOff x="1028" y="2496"/>
            <a:chExt cx="2256" cy="1380"/>
          </a:xfrm>
        </p:grpSpPr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1028" y="2496"/>
            <a:ext cx="2256" cy="1380"/>
          </p:xfrm>
          <a:graphic>
            <a:graphicData uri="http://schemas.openxmlformats.org/presentationml/2006/ole">
              <p:oleObj spid="_x0000_s12294" name="CorelDRAW" r:id="rId5" imgW="2134242" imgH="1305357" progId="CorelDRAW.Graphic.13">
                <p:embed/>
              </p:oleObj>
            </a:graphicData>
          </a:graphic>
        </p:graphicFrame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228" y="259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A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228" y="29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B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1392" y="249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468" y="29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latin typeface="Arial" charset="0"/>
                </a:rPr>
                <a:t>C</a:t>
              </a:r>
              <a:r>
                <a:rPr lang="en-US" sz="1600" baseline="-25000">
                  <a:latin typeface="Arial" charset="0"/>
                </a:rPr>
                <a:t>out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1564" y="257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2072" y="2496"/>
              <a:ext cx="672" cy="672"/>
              <a:chOff x="2112" y="2496"/>
              <a:chExt cx="672" cy="672"/>
            </a:xfrm>
          </p:grpSpPr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 i="1">
                    <a:latin typeface="Arial" charset="0"/>
                  </a:rPr>
                  <a:t>A</a:t>
                </a:r>
              </a:p>
            </p:txBody>
          </p:sp>
          <p:sp>
            <p:nvSpPr>
              <p:cNvPr id="12302" name="Text Box 14"/>
              <p:cNvSpPr txBox="1">
                <a:spLocks noChangeArrowheads="1"/>
              </p:cNvSpPr>
              <p:nvPr/>
            </p:nvSpPr>
            <p:spPr bwMode="auto">
              <a:xfrm>
                <a:off x="2112" y="2956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 i="1">
                    <a:latin typeface="Arial" charset="0"/>
                  </a:rPr>
                  <a:t>B</a:t>
                </a:r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2276" y="249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2304" name="Text Box 16"/>
              <p:cNvSpPr txBox="1">
                <a:spLocks noChangeArrowheads="1"/>
              </p:cNvSpPr>
              <p:nvPr/>
            </p:nvSpPr>
            <p:spPr bwMode="auto">
              <a:xfrm>
                <a:off x="2352" y="2956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 i="1">
                    <a:latin typeface="Arial" charset="0"/>
                  </a:rPr>
                  <a:t>C</a:t>
                </a:r>
                <a:r>
                  <a:rPr lang="en-US" sz="1600" baseline="-25000">
                    <a:latin typeface="Arial" charset="0"/>
                  </a:rPr>
                  <a:t>out</a:t>
                </a:r>
              </a:p>
            </p:txBody>
          </p:sp>
          <p:sp>
            <p:nvSpPr>
              <p:cNvPr id="12305" name="Text Box 17"/>
              <p:cNvSpPr txBox="1">
                <a:spLocks noChangeArrowheads="1"/>
              </p:cNvSpPr>
              <p:nvPr/>
            </p:nvSpPr>
            <p:spPr bwMode="auto">
              <a:xfrm>
                <a:off x="2448" y="2572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</p:grpSp>
      </p:grp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121920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8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Example</a:t>
            </a:r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121920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8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Solution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990600" y="2362200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400"/>
              <a:t>For the given inputs, determine the intermediate and final outputs of the full adder.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572000" y="1447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181600" y="25717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572000" y="2057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943600" y="13525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943600" y="1930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362200" y="35814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400"/>
              <a:t>The first half-adder has inputs of 1 and 0; therefore the Sum =1 and the Carry out = 0.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990600" y="44196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400"/>
              <a:t>The second half-adder has inputs of 1 and 1; therefore the Sum = 0 and the Carry out = 1.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990600" y="5273675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400"/>
              <a:t>The OR gate has inputs of 1 and 0, therefore the final carry out = 1.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7315200" y="1925638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7315200" y="1316038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8153400" y="2967038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7924800" y="1295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8001000" y="2667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2" grpId="0"/>
      <p:bldP spid="12313" grpId="0"/>
      <p:bldP spid="12314" grpId="0"/>
      <p:bldP spid="12315" grpId="0"/>
      <p:bldP spid="12316" grpId="0"/>
      <p:bldP spid="12317" grpId="0"/>
      <p:bldP spid="12318" grpId="0"/>
      <p:bldP spid="123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H2507-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"/>
            <a:ext cx="2209800" cy="685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81400" y="228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Summary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14400" y="1143000"/>
            <a:ext cx="15478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400">
                <a:solidFill>
                  <a:srgbClr val="FFFF99"/>
                </a:solidFill>
              </a:rPr>
              <a:t>Full-Adder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371600" y="2971800"/>
          <a:ext cx="2428875" cy="2895600"/>
        </p:xfrm>
        <a:graphic>
          <a:graphicData uri="http://schemas.openxmlformats.org/presentationml/2006/ole">
            <p:oleObj spid="_x0000_s14341" name="CorelDRAW" r:id="rId5" imgW="1258664" imgH="1499453" progId="CorelDRAW.Graphic.13">
              <p:embed/>
            </p:oleObj>
          </a:graphicData>
        </a:graphic>
      </p:graphicFrame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447800" y="4886325"/>
            <a:ext cx="2133600" cy="277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4114800" y="3581400"/>
            <a:ext cx="4114800" cy="2190750"/>
            <a:chOff x="2592" y="2256"/>
            <a:chExt cx="2592" cy="1380"/>
          </a:xfrm>
        </p:grpSpPr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2736" y="2256"/>
              <a:ext cx="2256" cy="1380"/>
              <a:chOff x="1028" y="2496"/>
              <a:chExt cx="2256" cy="1380"/>
            </a:xfrm>
          </p:grpSpPr>
          <p:graphicFrame>
            <p:nvGraphicFramePr>
              <p:cNvPr id="14345" name="Object 9"/>
              <p:cNvGraphicFramePr>
                <a:graphicFrameLocks noChangeAspect="1"/>
              </p:cNvGraphicFramePr>
              <p:nvPr/>
            </p:nvGraphicFramePr>
            <p:xfrm>
              <a:off x="1028" y="2496"/>
              <a:ext cx="2256" cy="1380"/>
            </p:xfrm>
            <a:graphic>
              <a:graphicData uri="http://schemas.openxmlformats.org/presentationml/2006/ole">
                <p:oleObj spid="_x0000_s14345" name="CorelDRAW" r:id="rId6" imgW="2134242" imgH="1305357" progId="CorelDRAW.Graphic.13">
                  <p:embed/>
                </p:oleObj>
              </a:graphicData>
            </a:graphic>
          </p:graphicFrame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1228" y="259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 i="1">
                    <a:latin typeface="Arial" charset="0"/>
                  </a:rPr>
                  <a:t>A</a:t>
                </a:r>
              </a:p>
            </p:txBody>
          </p:sp>
          <p:sp>
            <p:nvSpPr>
              <p:cNvPr id="14347" name="Text Box 11"/>
              <p:cNvSpPr txBox="1">
                <a:spLocks noChangeArrowheads="1"/>
              </p:cNvSpPr>
              <p:nvPr/>
            </p:nvSpPr>
            <p:spPr bwMode="auto">
              <a:xfrm>
                <a:off x="1228" y="2956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 i="1">
                    <a:latin typeface="Arial" charset="0"/>
                  </a:rPr>
                  <a:t>B</a:t>
                </a:r>
              </a:p>
            </p:txBody>
          </p:sp>
          <p:sp>
            <p:nvSpPr>
              <p:cNvPr id="14348" name="Text Box 12"/>
              <p:cNvSpPr txBox="1">
                <a:spLocks noChangeArrowheads="1"/>
              </p:cNvSpPr>
              <p:nvPr/>
            </p:nvSpPr>
            <p:spPr bwMode="auto">
              <a:xfrm>
                <a:off x="1392" y="249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sp>
            <p:nvSpPr>
              <p:cNvPr id="14349" name="Text Box 13"/>
              <p:cNvSpPr txBox="1">
                <a:spLocks noChangeArrowheads="1"/>
              </p:cNvSpPr>
              <p:nvPr/>
            </p:nvSpPr>
            <p:spPr bwMode="auto">
              <a:xfrm>
                <a:off x="1468" y="2956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 i="1">
                    <a:latin typeface="Arial" charset="0"/>
                  </a:rPr>
                  <a:t>C</a:t>
                </a:r>
                <a:r>
                  <a:rPr lang="en-US" sz="1600" baseline="-25000">
                    <a:latin typeface="Arial" charset="0"/>
                  </a:rPr>
                  <a:t>out</a:t>
                </a:r>
              </a:p>
            </p:txBody>
          </p:sp>
          <p:sp>
            <p:nvSpPr>
              <p:cNvPr id="14350" name="Text Box 14"/>
              <p:cNvSpPr txBox="1">
                <a:spLocks noChangeArrowheads="1"/>
              </p:cNvSpPr>
              <p:nvPr/>
            </p:nvSpPr>
            <p:spPr bwMode="auto">
              <a:xfrm>
                <a:off x="1564" y="2572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rtl="0" eaLnBrk="0" hangingPunct="0">
                  <a:spcBef>
                    <a:spcPct val="50000"/>
                  </a:spcBef>
                </a:pPr>
                <a:r>
                  <a:rPr lang="en-US" sz="1600">
                    <a:latin typeface="Symbol" pitchFamily="18" charset="2"/>
                  </a:rPr>
                  <a:t>S</a:t>
                </a:r>
              </a:p>
            </p:txBody>
          </p:sp>
          <p:grpSp>
            <p:nvGrpSpPr>
              <p:cNvPr id="14351" name="Group 15"/>
              <p:cNvGrpSpPr>
                <a:grpSpLocks/>
              </p:cNvGrpSpPr>
              <p:nvPr/>
            </p:nvGrpSpPr>
            <p:grpSpPr bwMode="auto">
              <a:xfrm>
                <a:off x="2072" y="2496"/>
                <a:ext cx="672" cy="672"/>
                <a:chOff x="2112" y="2496"/>
                <a:chExt cx="672" cy="672"/>
              </a:xfrm>
            </p:grpSpPr>
            <p:sp>
              <p:nvSpPr>
                <p:cNvPr id="143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12" y="2592"/>
                  <a:ext cx="19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rtl="0" eaLnBrk="0" hangingPunct="0">
                    <a:spcBef>
                      <a:spcPct val="50000"/>
                    </a:spcBef>
                  </a:pPr>
                  <a:r>
                    <a:rPr lang="en-US" sz="1600" i="1"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43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12" y="2956"/>
                  <a:ext cx="19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rtl="0" eaLnBrk="0" hangingPunct="0">
                    <a:spcBef>
                      <a:spcPct val="50000"/>
                    </a:spcBef>
                  </a:pPr>
                  <a:r>
                    <a:rPr lang="en-US" sz="1600" i="1"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143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276" y="2496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rtl="0" eaLnBrk="0" hangingPunct="0">
                    <a:spcBef>
                      <a:spcPct val="50000"/>
                    </a:spcBef>
                  </a:pPr>
                  <a:r>
                    <a:rPr lang="en-US" sz="1600">
                      <a:latin typeface="Symbol" pitchFamily="18" charset="2"/>
                    </a:rPr>
                    <a:t>S</a:t>
                  </a:r>
                </a:p>
              </p:txBody>
            </p:sp>
            <p:sp>
              <p:nvSpPr>
                <p:cNvPr id="1435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352" y="2956"/>
                  <a:ext cx="43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rtl="0" eaLnBrk="0" hangingPunct="0">
                    <a:spcBef>
                      <a:spcPct val="50000"/>
                    </a:spcBef>
                  </a:pPr>
                  <a:r>
                    <a:rPr lang="en-US" sz="1600" i="1">
                      <a:latin typeface="Arial" charset="0"/>
                    </a:rPr>
                    <a:t>C</a:t>
                  </a:r>
                  <a:r>
                    <a:rPr lang="en-US" sz="1600" baseline="-25000">
                      <a:latin typeface="Arial" charset="0"/>
                    </a:rPr>
                    <a:t>out</a:t>
                  </a:r>
                </a:p>
              </p:txBody>
            </p:sp>
            <p:sp>
              <p:nvSpPr>
                <p:cNvPr id="1435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48" y="2572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rtl="0" eaLnBrk="0" hangingPunct="0">
                    <a:spcBef>
                      <a:spcPct val="50000"/>
                    </a:spcBef>
                  </a:pPr>
                  <a:r>
                    <a:rPr lang="en-US" sz="1600">
                      <a:latin typeface="Symbol" pitchFamily="18" charset="2"/>
                    </a:rPr>
                    <a:t>S</a:t>
                  </a:r>
                </a:p>
              </p:txBody>
            </p:sp>
          </p:grpSp>
        </p:grp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2592" y="235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2976" y="3060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2592" y="273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3456" y="229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3456" y="26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4320" y="2653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320" y="2269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4848" y="3309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4704" y="2256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Sum</a:t>
              </a:r>
            </a:p>
          </p:txBody>
        </p:sp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4752" y="312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sz="1600" baseline="-25000">
                  <a:solidFill>
                    <a:srgbClr val="FF0000"/>
                  </a:solidFill>
                  <a:latin typeface="Arial" charset="0"/>
                </a:rPr>
                <a:t>out</a:t>
              </a:r>
            </a:p>
          </p:txBody>
        </p:sp>
      </p:grp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219200" y="17526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400"/>
              <a:t>Notice that the result from the previous example can be read directly on the truth table for a full adder.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442913"/>
          </a:xfrm>
        </p:spPr>
        <p:txBody>
          <a:bodyPr/>
          <a:lstStyle/>
          <a:p>
            <a:r>
              <a:rPr lang="en-US" sz="4000"/>
              <a:t>Parallel Binary Adders</a:t>
            </a:r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485062" cy="503237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/>
              <a:t>Two-bit parallel binary adder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924175"/>
            <a:ext cx="6480175" cy="22336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11188" y="1916113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000"/>
              <a:t>Full adders are combined into parallel adders that can add binary numbers with multiple bits. A 2-bit adder is shown.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042988" y="573405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000"/>
              <a:t>The output carry (</a:t>
            </a:r>
            <a:r>
              <a:rPr lang="en-US" sz="2000" i="1"/>
              <a:t>C</a:t>
            </a:r>
            <a:r>
              <a:rPr lang="en-US" sz="2000" baseline="-25000"/>
              <a:t>out</a:t>
            </a:r>
            <a:r>
              <a:rPr lang="en-US" sz="2000"/>
              <a:t>) is not ready until it propagates through the two full adders. This is called </a:t>
            </a:r>
            <a:r>
              <a:rPr lang="en-US" sz="2000" i="1"/>
              <a:t>ripple carry</a:t>
            </a:r>
            <a:r>
              <a:rPr lang="en-US" sz="2000"/>
              <a:t>, delaying the addition process.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2507-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"/>
            <a:ext cx="2209800" cy="685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81400" y="228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Summary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14400" y="1143000"/>
            <a:ext cx="207962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2400">
                <a:solidFill>
                  <a:srgbClr val="FFFF99"/>
                </a:solidFill>
              </a:rPr>
              <a:t>Parallel Adders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19200" y="17526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000"/>
              <a:t>Full adders are combined into parallel adders that can add binary numbers with multiple bits. A 4-bit adder is shown.</a:t>
            </a:r>
          </a:p>
        </p:txBody>
      </p:sp>
      <p:pic>
        <p:nvPicPr>
          <p:cNvPr id="16430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636838"/>
            <a:ext cx="8153400" cy="30241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539750" y="5876925"/>
            <a:ext cx="7970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2000"/>
              <a:t>The output carry (</a:t>
            </a:r>
            <a:r>
              <a:rPr lang="en-US" sz="2000" i="1"/>
              <a:t>C</a:t>
            </a:r>
            <a:r>
              <a:rPr lang="en-US" sz="2000" baseline="-25000"/>
              <a:t>4</a:t>
            </a:r>
            <a:r>
              <a:rPr lang="en-US" sz="2000"/>
              <a:t>) is not ready until it propagates through the two full adders. This is called </a:t>
            </a:r>
            <a:r>
              <a:rPr lang="en-US" sz="2000" i="1"/>
              <a:t>ripple carry</a:t>
            </a:r>
            <a:r>
              <a:rPr lang="en-US" sz="2000"/>
              <a:t>, delaying the addition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PowerPoint</Application>
  <PresentationFormat>On-screen Show (4:3)</PresentationFormat>
  <Paragraphs>104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Symbol</vt:lpstr>
      <vt:lpstr>Default Design</vt:lpstr>
      <vt:lpstr>CorelDRAW X3 Graphic</vt:lpstr>
      <vt:lpstr>Slide 1</vt:lpstr>
      <vt:lpstr>Slide 2</vt:lpstr>
      <vt:lpstr>Slide 3</vt:lpstr>
      <vt:lpstr>Slide 4</vt:lpstr>
      <vt:lpstr>Parallel Binary Adders 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2</cp:revision>
  <cp:lastPrinted>1601-01-01T00:00:00Z</cp:lastPrinted>
  <dcterms:created xsi:type="dcterms:W3CDTF">1601-01-01T00:00:00Z</dcterms:created>
  <dcterms:modified xsi:type="dcterms:W3CDTF">2017-03-06T08:49:05Z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