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22C1-028B-4A61-977A-9F9CA190C0E8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10A20-76A3-4982-A8BC-28084A9A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0A20-76A3-4982-A8BC-28084A9AE9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0E1-A140-4B1E-AF1D-FEB9F3080F58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2461-A2B3-4B7C-8F09-068DB5AB5D26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ACA8-56DB-4780-BBED-1A112AA1C475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8E07-B4FC-47EB-87CD-2F6D7C520555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FE8E-F88C-4D01-A037-865BC744FB07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05FA-B54F-4428-B83D-B86CC10E03D3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1336-31EE-4236-9D10-9886A99904D4}" type="datetime1">
              <a:rPr lang="en-US" smtClean="0"/>
              <a:t>5/16/2022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6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4028-9774-48C4-8A76-1D1FC6B7E47B}" type="datetime1">
              <a:rPr lang="en-US" smtClean="0"/>
              <a:t>5/16/2022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B759-3853-4454-A7A7-E500172376B2}" type="datetime1">
              <a:rPr lang="en-US" smtClean="0"/>
              <a:t>5/16/2022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3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E647-022C-4EE6-842B-A87834264C67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3242-EC81-4E55-859B-7CF4D1DAF867}" type="datetime1">
              <a:rPr lang="en-US" smtClean="0"/>
              <a:t>5/16/2022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63BA-B740-4FDF-93A8-E8BAA30C2C7F}" type="datetime1">
              <a:rPr lang="en-US" smtClean="0"/>
              <a:t>5/16/2022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172418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en-US" sz="3200" dirty="0"/>
              <a:t>Arrow Diagram for a Function on an Infinite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عنصر نائب للمحتوى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05526398"/>
                  </p:ext>
                </p:extLst>
              </p:nvPr>
            </p:nvGraphicFramePr>
            <p:xfrm>
              <a:off x="395536" y="944840"/>
              <a:ext cx="8424936" cy="54700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1246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2124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256584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①         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𝒁</m:t>
                              </m:r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→"/>
                                  <m:vertJc m:val="bot"/>
                                  <m:ctrlPr>
                                    <a:rPr lang="en-US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2"/>
                                    </m:rPr>
                                    <a:rPr lang="en-US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</m:groupChr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𝒁</m:t>
                              </m:r>
                            </m:oMath>
                          </a14:m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    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⋮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⋮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a typeface="Cambria Math"/>
                          </a:endParaRPr>
                        </a:p>
                        <a:p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          </a:t>
                          </a:r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           • 6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                                 • 5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2 •                                 • 4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                                 • 3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1 •                                 • 2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                                 • 1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0 •                                • 0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                                 • -1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-1 •                                • -2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                                 • -3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-2 •                               • -4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                                 • -5</a:t>
                          </a:r>
                        </a:p>
                        <a:p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-3 </a:t>
                          </a:r>
                          <a:r>
                            <a:rPr lang="en-US" sz="200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          </a:t>
                          </a:r>
                          <a:r>
                            <a:rPr lang="en-US" sz="2000" b="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-6</a:t>
                          </a:r>
                        </a:p>
                        <a:p>
                          <a:r>
                            <a:rPr lang="en-US" sz="2000" baseline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baseline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⋮</m:t>
                              </m:r>
                              <m:r>
                                <a:rPr lang="en-US" sz="2400" b="1" i="1" baseline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                          ⋮</m:t>
                              </m:r>
                            </m:oMath>
                          </a14:m>
                          <a:endParaRPr lang="en-US" sz="2400" b="1" baseline="0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endParaRPr>
                        </a:p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②</a:t>
                          </a:r>
                        </a:p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oMath>
                          </a14:m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6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عنصر نائب للمحتوى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05526398"/>
                  </p:ext>
                </p:extLst>
              </p:nvPr>
            </p:nvGraphicFramePr>
            <p:xfrm>
              <a:off x="395536" y="944840"/>
              <a:ext cx="8424936" cy="54700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12468"/>
                    <a:gridCol w="4212468"/>
                  </a:tblGrid>
                  <a:tr h="5470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45" t="-669" r="-100000" b="-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45" t="-669" b="-1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10</a:t>
            </a:fld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754858" y="1340768"/>
            <a:ext cx="1152128" cy="4896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2699792" y="1340768"/>
            <a:ext cx="1152128" cy="4896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1392893" y="3774418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1435502" y="1916832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1435502" y="2492896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435502" y="3140968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1398099" y="4365104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1494690" y="4941168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1494690" y="5589240"/>
            <a:ext cx="18009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573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Identity on a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0529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a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, define a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by the rule: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in X.</a:t>
                </a:r>
              </a:p>
              <a:p>
                <a:pPr marL="0" indent="0">
                  <a:buNone/>
                </a:pPr>
                <a:r>
                  <a:rPr lang="en-US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dirty="0"/>
                  <a:t> is called the identity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because it sends each element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to the element that is identical to it.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052936"/>
              </a:xfrm>
              <a:blipFill rotWithShape="1">
                <a:blip r:embed="rId2"/>
                <a:stretch>
                  <a:fillRect l="-1852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47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052736"/>
                <a:ext cx="8568952" cy="53285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①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sz="2400" dirty="0"/>
                  <a:t>, the set of all real numbers. Find: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② let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be any set and suppose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baseline="-50000" smtClean="0">
                            <a:latin typeface="Cambria Math"/>
                          </a:rPr>
                          <m:t>𝑖𝑗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∅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𝑗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are all elements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. Find :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400" b="0" i="1" baseline="-50000" smtClean="0">
                                <a:latin typeface="Cambria Math"/>
                              </a:rPr>
                              <m:t>𝑖𝑗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  <a:ea typeface="Cambria Math"/>
                          </a:rPr>
                          <m:t>∅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and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𝑗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400" b="0" i="1" baseline="-50000" smtClean="0">
                                <a:latin typeface="Cambria Math"/>
                              </a:rPr>
                              <m:t>𝑖𝑗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baseline="-50000" smtClean="0">
                            <a:latin typeface="Cambria Math"/>
                            <a:ea typeface="Cambria Math"/>
                          </a:rPr>
                          <m:t>𝑖𝑗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∅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</m:d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∅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𝑗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052736"/>
                <a:ext cx="8568952" cy="5328592"/>
              </a:xfrm>
              <a:blipFill rotWithShape="1">
                <a:blip r:embed="rId2"/>
                <a:stretch>
                  <a:fillRect l="-1067"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2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Sequences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عنصر نائب للمحتوى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3140259"/>
                  </p:ext>
                </p:extLst>
              </p:nvPr>
            </p:nvGraphicFramePr>
            <p:xfrm>
              <a:off x="611560" y="1124744"/>
              <a:ext cx="8229600" cy="5058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644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7651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040560">
                    <a:tc>
                      <a:txBody>
                        <a:bodyPr/>
                        <a:lstStyle/>
                        <a:p>
                          <a:r>
                            <a:rPr lang="en-US" sz="2400" u="sng" dirty="0">
                              <a:solidFill>
                                <a:schemeClr val="tx1"/>
                              </a:solidFill>
                            </a:rPr>
                            <a:t>Example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  <a:p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①</m:t>
                              </m:r>
                              <m:r>
                                <a:rPr lang="en-US" sz="2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  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:</m:t>
                              </m:r>
                              <m:sSup>
                                <m:sSup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𝑛𝑜𝑛𝑛𝑒𝑔</m:t>
                                  </m:r>
                                </m:sup>
                              </m:sSup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oMath>
                          </a14:m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endParaRPr lang="en-US" sz="22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ea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  <a:ea typeface="Cambria Math"/>
                                              </a:rPr>
                                              <m:t>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den>
                                </m:f>
                                <m:r>
                                  <a:rPr 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200" b="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          =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2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2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2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22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⋯, </m:t>
                              </m:r>
                              <m:f>
                                <m:fPr>
                                  <m:ctrlP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2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2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2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2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2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2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sz="22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⋯</m:t>
                              </m:r>
                            </m:oMath>
                          </a14:m>
                          <a:endParaRPr lang="en-US" sz="22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22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457200" indent="-457200">
                            <a:buAutoNum type="circleNumDbPlain" startAt="2"/>
                          </a:pPr>
                          <a:r>
                            <a:rPr lang="en-US" sz="2200" b="1" dirty="0">
                              <a:solidFill>
                                <a:schemeClr val="tx1"/>
                              </a:solidFill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  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: </m:t>
                              </m:r>
                              <m:sSup>
                                <m:sSup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oMath>
                          </a14:m>
                          <a:endParaRPr lang="en-US" sz="22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endParaRPr lang="en-US" sz="22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     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⋯, 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, ⋯</m:t>
                              </m:r>
                            </m:oMath>
                          </a14:m>
                          <a:endParaRPr lang="en-US" sz="22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US" sz="2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𝑛𝑜𝑛𝑛𝑒𝑔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0 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• 1</a:t>
                          </a: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          1 •                     •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2 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•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3 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•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4 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•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5 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a:t>•                     •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</a:rPr>
                            <a:t>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⋮</m:t>
                              </m:r>
                            </m:oMath>
                          </a14:m>
                          <a:r>
                            <a:rPr lang="en-US" sz="3600" b="0" dirty="0">
                              <a:solidFill>
                                <a:schemeClr val="tx1"/>
                              </a:solidFill>
                            </a:rPr>
                            <a:t>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36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⋮</m:t>
                              </m:r>
                            </m:oMath>
                          </a14:m>
                          <a:endParaRPr lang="en-US" sz="3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عنصر نائب للمحتوى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3140259"/>
                  </p:ext>
                </p:extLst>
              </p:nvPr>
            </p:nvGraphicFramePr>
            <p:xfrm>
              <a:off x="611560" y="1124744"/>
              <a:ext cx="8229600" cy="5058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64496"/>
                    <a:gridCol w="3765104"/>
                  </a:tblGrid>
                  <a:tr h="50588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965" r="-84563" b="-1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8447" t="-965" r="-162" b="-12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13</a:t>
            </a:fld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 flipV="1">
            <a:off x="5436096" y="1844824"/>
            <a:ext cx="1080120" cy="3888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 flipV="1">
            <a:off x="7236296" y="1844824"/>
            <a:ext cx="1080120" cy="3888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6156176" y="206084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6203473" y="2564904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6198096" y="3068960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6198096" y="363244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6198096" y="4149080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6205694" y="4653136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90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51638"/>
                <a:ext cx="8229600" cy="55016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𝑐𝑎𝑟𝑡𝑒𝑠𝑖𝑎𝑛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𝑝𝑟𝑜𝑑𝑢𝑐𝑡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 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     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Draw arrow diagrams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groupCh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groupCh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      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groupCh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     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  • 3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•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1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 •  3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•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2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  •  1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•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2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•  4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   •  0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         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•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latin typeface="Cambria Math"/>
                    <a:ea typeface="Cambria Math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51638"/>
                <a:ext cx="8229600" cy="5501698"/>
              </a:xfrm>
              <a:blipFill rotWithShape="1">
                <a:blip r:embed="rId2"/>
                <a:stretch>
                  <a:fillRect l="-815" t="-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14</a:t>
            </a:fld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611560" y="3789040"/>
            <a:ext cx="1152128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2123728" y="3789040"/>
            <a:ext cx="648072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3347864" y="3717032"/>
            <a:ext cx="1224136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شكل بيضاوي 8"/>
          <p:cNvSpPr/>
          <p:nvPr/>
        </p:nvSpPr>
        <p:spPr>
          <a:xfrm>
            <a:off x="4932040" y="3693357"/>
            <a:ext cx="648072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شكل بيضاوي 9"/>
          <p:cNvSpPr/>
          <p:nvPr/>
        </p:nvSpPr>
        <p:spPr>
          <a:xfrm>
            <a:off x="6228184" y="3717032"/>
            <a:ext cx="1080120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7668344" y="3789040"/>
            <a:ext cx="648072" cy="2304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1475656" y="4221088"/>
            <a:ext cx="972108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V="1">
            <a:off x="1529662" y="4243379"/>
            <a:ext cx="86409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1583668" y="5013176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1529662" y="4725144"/>
            <a:ext cx="864096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4355976" y="4243379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V="1">
            <a:off x="4355976" y="4243379"/>
            <a:ext cx="792088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4355976" y="5013176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V="1">
            <a:off x="4355976" y="5049180"/>
            <a:ext cx="792088" cy="3240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7136331" y="4275366"/>
            <a:ext cx="7200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7136331" y="4675427"/>
            <a:ext cx="720080" cy="3377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flipV="1">
            <a:off x="7092280" y="4243379"/>
            <a:ext cx="720080" cy="7697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V="1">
            <a:off x="7092280" y="5049180"/>
            <a:ext cx="720080" cy="3240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88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39248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A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from a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to a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is a rule of correspondence by which each element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is associated with a unique element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The notation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r>
                      <a:rPr lang="en-US" sz="2400" b="0" i="1" smtClean="0">
                        <a:latin typeface="Cambria Math"/>
                      </a:rPr>
                      <m:t>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means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is a function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.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is called the domain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is called the co-domain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Given an element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, there is a unique element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that corresponds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. We say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"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𝑠𝑒𝑛𝑑𝑠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𝑡𝑜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400" dirty="0"/>
                  <a:t> and 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</m:groupCh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 or, simply,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. The unique element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 to which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sends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is denoted: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 and is called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𝑜𝑓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, or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𝑎𝑡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, or the image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392488"/>
              </a:xfrm>
              <a:blipFill rotWithShape="1">
                <a:blip r:embed="rId2"/>
                <a:stretch>
                  <a:fillRect l="-1037" t="-1110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The set of all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taken together is called the range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or the image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under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Symbolically: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𝑅𝑎𝑛𝑔𝑒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𝑜𝑓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𝑓𝑜𝑟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𝑠𝑜𝑚𝑒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/>
                  <a:t>Given an element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, there may exist elements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 as their image. The set of all such elements is called the inverse image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Symbolically: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𝐼𝑛𝑣𝑒𝑟𝑠𝑒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𝑖𝑚𝑎𝑔𝑒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𝑜𝑓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3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en-US" dirty="0"/>
              <a:t>Arrow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24744"/>
                <a:ext cx="8229600" cy="52565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</m:groupChr>
                  </m:oMath>
                </a14:m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𝑌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latin typeface="Cambria Math"/>
                    <a:ea typeface="Cambria Math"/>
                  </a:rPr>
                  <a:t>•                                   •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400" dirty="0"/>
                  <a:t>        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i="1" dirty="0">
                            <a:latin typeface="Cambria Math"/>
                          </a:rPr>
                          <m:t>𝑓</m:t>
                        </m:r>
                      </m:e>
                    </m:groupChr>
                  </m:oMath>
                </a14:m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𝑌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/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•</m:t>
                    </m:r>
                  </m:oMath>
                </a14:m>
                <a:r>
                  <a:rPr lang="en-US" sz="2000" dirty="0"/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</a:rPr>
                          <m:t>•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000" dirty="0"/>
                  <a:t>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•</m:t>
                    </m:r>
                  </m:oMath>
                </a14:m>
                <a:r>
                  <a:rPr lang="en-US" sz="2000" dirty="0"/>
                  <a:t>                                    </a:t>
                </a:r>
                <a:r>
                  <a:rPr lang="en-US" sz="2000" dirty="0">
                    <a:latin typeface="Cambria Math"/>
                    <a:ea typeface="Cambria Math"/>
                  </a:rPr>
                  <a:t>•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000" dirty="0"/>
                  <a:t>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•</m:t>
                    </m:r>
                  </m:oMath>
                </a14:m>
                <a:r>
                  <a:rPr lang="en-US" sz="2000" dirty="0"/>
                  <a:t>                                    </a:t>
                </a:r>
                <a:r>
                  <a:rPr lang="en-US" sz="2000" dirty="0">
                    <a:latin typeface="Cambria Math"/>
                    <a:ea typeface="Cambria Math"/>
                  </a:rPr>
                  <a:t>•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000" dirty="0"/>
                  <a:t>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•</m:t>
                    </m:r>
                  </m:oMath>
                </a14:m>
                <a:r>
                  <a:rPr lang="en-US" sz="2000" dirty="0"/>
                  <a:t>                                    </a:t>
                </a:r>
                <a:r>
                  <a:rPr lang="en-US" sz="2000" dirty="0">
                    <a:latin typeface="Cambria Math"/>
                    <a:ea typeface="Cambria Math"/>
                  </a:rPr>
                  <a:t>•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000" dirty="0"/>
                  <a:t>                                                                                       </a:t>
                </a:r>
                <a:r>
                  <a:rPr lang="en-US" sz="2000" dirty="0">
                    <a:latin typeface="Cambria Math"/>
                    <a:ea typeface="Cambria Math"/>
                  </a:rPr>
                  <a:t>•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000" dirty="0"/>
                  <a:t>       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24744"/>
                <a:ext cx="8229600" cy="52565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4</a:t>
            </a:fld>
            <a:endParaRPr lang="en-US"/>
          </a:p>
        </p:txBody>
      </p:sp>
      <p:sp>
        <p:nvSpPr>
          <p:cNvPr id="5" name="شكل بيضاوي 4"/>
          <p:cNvSpPr/>
          <p:nvPr/>
        </p:nvSpPr>
        <p:spPr>
          <a:xfrm>
            <a:off x="2771800" y="1888954"/>
            <a:ext cx="864096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5220072" y="1873955"/>
            <a:ext cx="792088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شكل بيضاوي 8"/>
          <p:cNvSpPr/>
          <p:nvPr/>
        </p:nvSpPr>
        <p:spPr>
          <a:xfrm>
            <a:off x="2843808" y="4293096"/>
            <a:ext cx="792088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شكل بيضاوي 9"/>
          <p:cNvSpPr/>
          <p:nvPr/>
        </p:nvSpPr>
        <p:spPr>
          <a:xfrm>
            <a:off x="5184068" y="4303720"/>
            <a:ext cx="864096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3347864" y="4581128"/>
            <a:ext cx="2088232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V="1">
            <a:off x="3347864" y="4581128"/>
            <a:ext cx="2088232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3347864" y="5265204"/>
            <a:ext cx="2088232" cy="1800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3347864" y="5445224"/>
            <a:ext cx="2088232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9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definition of function implies that the arrow diagram for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has the following two properties: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latin typeface="Cambria Math"/>
                    <a:ea typeface="Cambria Math"/>
                  </a:rPr>
                  <a:t>① every element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r>
                  <a:rPr lang="en-US" dirty="0"/>
                  <a:t> has an arrow coming</a:t>
                </a:r>
              </a:p>
              <a:p>
                <a:pPr marL="0" indent="0">
                  <a:buNone/>
                </a:pPr>
                <a:r>
                  <a:rPr lang="en-US" dirty="0"/>
                  <a:t>           out of it.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latin typeface="Cambria Math"/>
                    <a:ea typeface="Cambria Math"/>
                  </a:rPr>
                  <a:t>② no element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r>
                  <a:rPr lang="en-US" dirty="0"/>
                  <a:t> has two arrows coming </a:t>
                </a:r>
              </a:p>
              <a:p>
                <a:pPr marL="0" indent="0">
                  <a:buNone/>
                </a:pPr>
                <a:r>
                  <a:rPr lang="en-US" dirty="0"/>
                  <a:t>          out of that point to two different elements</a:t>
                </a:r>
              </a:p>
              <a:p>
                <a:pPr marL="0" indent="0">
                  <a:buNone/>
                </a:pPr>
                <a:r>
                  <a:rPr lang="en-US" dirty="0"/>
                  <a:t>         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741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2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51845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Y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400" dirty="0"/>
                  <a:t>. Define a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by the arrow diagram in the following figure.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    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</m:e>
                    </m:groupChr>
                  </m:oMath>
                </a14:m>
                <a:r>
                  <a:rPr lang="en-US" sz="2400" dirty="0"/>
                  <a:t>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                     </a:t>
                </a:r>
                <a:r>
                  <a:rPr lang="en-US" sz="2000" dirty="0"/>
                  <a:t>a </a:t>
                </a:r>
                <a:r>
                  <a:rPr lang="en-US" sz="2000" dirty="0">
                    <a:latin typeface="Cambria Math"/>
                    <a:ea typeface="Cambria Math"/>
                  </a:rPr>
                  <a:t>•                          • 1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                                                     b •                          • 2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                                                      c •                          • 3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                                                                                      • 4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① write the domain and co-domain of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② find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③ what is the range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④ find the inverse images of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5184576"/>
              </a:xfrm>
              <a:blipFill rotWithShape="1">
                <a:blip r:embed="rId2"/>
                <a:stretch>
                  <a:fillRect l="-1185"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6</a:t>
            </a:fld>
            <a:endParaRPr lang="en-US"/>
          </a:p>
        </p:txBody>
      </p:sp>
      <p:sp>
        <p:nvSpPr>
          <p:cNvPr id="5" name="شكل بيضاوي 4"/>
          <p:cNvSpPr/>
          <p:nvPr/>
        </p:nvSpPr>
        <p:spPr>
          <a:xfrm>
            <a:off x="3275856" y="2492896"/>
            <a:ext cx="79208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004048" y="2492896"/>
            <a:ext cx="79208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3671900" y="2780928"/>
            <a:ext cx="1548172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3779912" y="3140968"/>
            <a:ext cx="162018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3779912" y="3140968"/>
            <a:ext cx="144016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36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① Domain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Co-domain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③ Range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④</m:t>
                    </m:r>
                  </m:oMath>
                </a14:m>
                <a:r>
                  <a:rPr lang="en-US" dirty="0"/>
                  <a:t> Inverse image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Inverse image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Inverse image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229600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Which of the following arrow diagrams in the figure below define functions from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dirty="0"/>
                  <a:t> to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𝑌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/>
                  <a:t> ?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</m:e>
                    </m:groupChr>
                  </m:oMath>
                </a14:m>
                <a:r>
                  <a:rPr lang="en-US" sz="2400" dirty="0"/>
                  <a:t>     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    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𝑋</m:t>
                    </m:r>
                    <m:r>
                      <a:rPr lang="en-US" sz="2400" b="0" i="1" dirty="0" smtClean="0">
                        <a:latin typeface="Cambria Math"/>
                      </a:rPr>
                      <m:t>  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</m:e>
                    </m:groupChr>
                    <m:r>
                      <a:rPr lang="en-US" sz="2400" b="0" i="1" dirty="0" smtClean="0">
                        <a:latin typeface="Cambria Math"/>
                      </a:rPr>
                      <m:t>     </m:t>
                    </m:r>
                    <m:r>
                      <a:rPr lang="en-US" sz="2400" b="0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𝑋</m:t>
                    </m:r>
                    <m:r>
                      <a:rPr lang="en-US" sz="2400" b="0" i="1" dirty="0" smtClean="0">
                        <a:latin typeface="Cambria Math"/>
                      </a:rPr>
                      <m:t>  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</m:e>
                    </m:groupChr>
                    <m:r>
                      <a:rPr lang="en-US" sz="2400" b="0" i="1" dirty="0" smtClean="0">
                        <a:latin typeface="Cambria Math"/>
                      </a:rPr>
                      <m:t>     </m:t>
                    </m:r>
                    <m:r>
                      <a:rPr lang="en-US" sz="2400" b="0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2400" dirty="0"/>
                  <a:t>    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Cambria Math"/>
                    <a:ea typeface="Cambria Math"/>
                  </a:rPr>
                  <a:t>•             • 1                </a:t>
                </a:r>
                <a:r>
                  <a:rPr lang="en-US" sz="2400" i="1" dirty="0">
                    <a:latin typeface="Cambria Math"/>
                    <a:ea typeface="Cambria Math"/>
                  </a:rPr>
                  <a:t>a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  • 1             </a:t>
                </a:r>
                <a:r>
                  <a:rPr lang="en-US" sz="2400" i="1" dirty="0">
                    <a:latin typeface="Cambria Math"/>
                    <a:ea typeface="Cambria Math"/>
                  </a:rPr>
                  <a:t>a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 • 1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</a:t>
                </a:r>
                <a:r>
                  <a:rPr lang="en-US" sz="2400" i="1" dirty="0">
                    <a:latin typeface="Cambria Math"/>
                    <a:ea typeface="Cambria Math"/>
                  </a:rPr>
                  <a:t>b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   • 2                </a:t>
                </a:r>
                <a:r>
                  <a:rPr lang="en-US" sz="2400" i="1" dirty="0">
                    <a:latin typeface="Cambria Math"/>
                    <a:ea typeface="Cambria Math"/>
                  </a:rPr>
                  <a:t>b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  • 2             </a:t>
                </a:r>
                <a:r>
                  <a:rPr lang="en-US" sz="2400" i="1" dirty="0">
                    <a:latin typeface="Cambria Math"/>
                    <a:ea typeface="Cambria Math"/>
                  </a:rPr>
                  <a:t>b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• 2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</a:t>
                </a:r>
                <a:r>
                  <a:rPr lang="en-US" sz="2400" i="1" dirty="0">
                    <a:latin typeface="Cambria Math"/>
                    <a:ea typeface="Cambria Math"/>
                  </a:rPr>
                  <a:t>c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    • 3                </a:t>
                </a:r>
                <a:r>
                  <a:rPr lang="en-US" sz="2400" i="1" dirty="0">
                    <a:latin typeface="Cambria Math"/>
                    <a:ea typeface="Cambria Math"/>
                  </a:rPr>
                  <a:t>c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  • 3             </a:t>
                </a:r>
                <a:r>
                  <a:rPr lang="en-US" sz="2400" i="1" dirty="0">
                    <a:latin typeface="Cambria Math"/>
                    <a:ea typeface="Cambria Math"/>
                  </a:rPr>
                  <a:t>c</a:t>
                </a:r>
                <a:r>
                  <a:rPr lang="en-US" sz="2400" dirty="0">
                    <a:latin typeface="Cambria Math"/>
                    <a:ea typeface="Cambria Math"/>
                  </a:rPr>
                  <a:t> •          • 3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                  • 4                                 • 4                             • 4</a:t>
                </a:r>
              </a:p>
              <a:p>
                <a:pPr marL="0" indent="0">
                  <a:buNone/>
                </a:pP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 </a:t>
                </a:r>
                <a:r>
                  <a:rPr lang="en-US" sz="2000" dirty="0">
                    <a:latin typeface="Cambria Math"/>
                    <a:ea typeface="Cambria Math"/>
                  </a:rPr>
                  <a:t>not function                       not function                       function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  There is no arrow           there are two arrows     there is one arrow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/>
                    <a:ea typeface="Cambria Math"/>
                  </a:rPr>
                  <a:t>          out from  b                          out from c               out of each element</a:t>
                </a:r>
              </a:p>
              <a:p>
                <a:pPr marL="0" indent="0">
                  <a:buNone/>
                </a:pP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229600" cy="5328592"/>
              </a:xfrm>
              <a:blipFill rotWithShape="1">
                <a:blip r:embed="rId2"/>
                <a:stretch>
                  <a:fillRect l="-1185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8</a:t>
            </a:fld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755576" y="2384884"/>
            <a:ext cx="720080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1907704" y="2384884"/>
            <a:ext cx="720080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3360100" y="2384884"/>
            <a:ext cx="720080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شكل بيضاوي 8"/>
          <p:cNvSpPr/>
          <p:nvPr/>
        </p:nvSpPr>
        <p:spPr>
          <a:xfrm>
            <a:off x="4492378" y="2405111"/>
            <a:ext cx="720080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شكل بيضاوي 9"/>
          <p:cNvSpPr/>
          <p:nvPr/>
        </p:nvSpPr>
        <p:spPr>
          <a:xfrm>
            <a:off x="6884392" y="2451133"/>
            <a:ext cx="720080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5724128" y="2436456"/>
            <a:ext cx="720080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1279407" y="2636912"/>
            <a:ext cx="9361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1187624" y="3501008"/>
            <a:ext cx="9361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3851920" y="2636912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3872981" y="3056044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V="1">
            <a:off x="3872981" y="3067483"/>
            <a:ext cx="864096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3872981" y="3501008"/>
            <a:ext cx="86409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6264188" y="2599110"/>
            <a:ext cx="720080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V="1">
            <a:off x="6300192" y="2654110"/>
            <a:ext cx="792088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6300192" y="3501008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31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/>
              <a:t>Arrow Diagram for a Function on an Infinite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2132856"/>
                <a:ext cx="8229600" cy="41764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/>
                  <a:t>Example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Define a function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from the set of all integers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US" dirty="0"/>
                  <a:t> to itself by the rule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/>
                  <a:t>; that is,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① draw an arrow diagram for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②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132856"/>
                <a:ext cx="8229600" cy="4176464"/>
              </a:xfrm>
              <a:blipFill rotWithShape="1">
                <a:blip r:embed="rId2"/>
                <a:stretch>
                  <a:fillRect l="-1926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190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8675</TotalTime>
  <Words>1167</Words>
  <Application>Microsoft Office PowerPoint</Application>
  <PresentationFormat>On-screen Show (4:3)</PresentationFormat>
  <Paragraphs>155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نسق Office</vt:lpstr>
      <vt:lpstr>Discrete Mathematics</vt:lpstr>
      <vt:lpstr>Functions</vt:lpstr>
      <vt:lpstr>Functions</vt:lpstr>
      <vt:lpstr>Arrow Diagrams</vt:lpstr>
      <vt:lpstr>Arrow Diagrams</vt:lpstr>
      <vt:lpstr>Example</vt:lpstr>
      <vt:lpstr>Example</vt:lpstr>
      <vt:lpstr>Example </vt:lpstr>
      <vt:lpstr>Arrow Diagram for a Function on an Infinite Set</vt:lpstr>
      <vt:lpstr>Arrow Diagram for a Function on an Infinite Set</vt:lpstr>
      <vt:lpstr>The Identity on a Set</vt:lpstr>
      <vt:lpstr>Example </vt:lpstr>
      <vt:lpstr>Sequences </vt:lpstr>
      <vt:lpstr>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</dc:title>
  <dc:creator>DELL</dc:creator>
  <cp:lastModifiedBy>ديمه الفريحات</cp:lastModifiedBy>
  <cp:revision>652</cp:revision>
  <dcterms:created xsi:type="dcterms:W3CDTF">2020-03-23T08:44:01Z</dcterms:created>
  <dcterms:modified xsi:type="dcterms:W3CDTF">2022-05-16T04:15:42Z</dcterms:modified>
</cp:coreProperties>
</file>