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5"/>
  </p:notesMasterIdLst>
  <p:sldIdLst>
    <p:sldId id="256" r:id="rId2"/>
    <p:sldId id="371" r:id="rId3"/>
    <p:sldId id="361" r:id="rId4"/>
    <p:sldId id="362" r:id="rId5"/>
    <p:sldId id="373" r:id="rId6"/>
    <p:sldId id="363" r:id="rId7"/>
    <p:sldId id="369" r:id="rId8"/>
    <p:sldId id="370" r:id="rId9"/>
    <p:sldId id="364" r:id="rId10"/>
    <p:sldId id="365" r:id="rId11"/>
    <p:sldId id="366" r:id="rId12"/>
    <p:sldId id="367" r:id="rId13"/>
    <p:sldId id="3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النمط المتوسط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2150" y="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826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39.7093" units="1/cm"/>
          <inkml:channelProperty channel="Y" name="resolution" value="39.79275" units="1/cm"/>
        </inkml:channelProperties>
      </inkml:inkSource>
      <inkml:timestamp xml:id="ts0" timeString="2020-11-25T05:16:43.045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F2C77FC7-CF7F-4B18-961B-AC6DDF4C857A}" emma:medium="tactile" emma:mode="ink">
          <msink:context xmlns:msink="http://schemas.microsoft.com/ink/2010/main" type="inkDrawing" rotatedBoundingBox="-8985,1289 -8970,1289 -8970,1304 -8985,1304" shapeName="Other"/>
        </emma:interpretation>
      </emma:emma>
    </inkml:annotationXML>
    <inkml:trace contextRef="#ctx0" brushRef="#br0">0 0</inkml:trace>
  </inkml:traceGroup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39.7093" units="1/cm"/>
          <inkml:channelProperty channel="Y" name="resolution" value="39.79275" units="1/cm"/>
        </inkml:channelProperties>
      </inkml:inkSource>
      <inkml:timestamp xml:id="ts0" timeString="2020-11-30T04:48:19.523"/>
    </inkml:context>
    <inkml:brush xml:id="br0">
      <inkml:brushProperty name="width" value="0.09333" units="cm"/>
      <inkml:brushProperty name="height" value="0.09333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8AE9CBF5-6A5C-451D-8EB5-A365EC6B75B6}" emma:medium="tactile" emma:mode="ink">
          <msink:context xmlns:msink="http://schemas.microsoft.com/ink/2010/main" type="writingRegion" rotatedBoundingBox="-9440,1137 -9425,1137 -9425,1152 -9440,1152"/>
        </emma:interpretation>
      </emma:emma>
    </inkml:annotationXML>
    <inkml:traceGroup>
      <inkml:annotationXML>
        <emma:emma xmlns:emma="http://www.w3.org/2003/04/emma" version="1.0">
          <emma:interpretation id="{5E177F0E-5889-4F9D-89A9-10E9A687215B}" emma:medium="tactile" emma:mode="ink">
            <msink:context xmlns:msink="http://schemas.microsoft.com/ink/2010/main" type="paragraph" rotatedBoundingBox="-9440,1137 -9425,1137 -9425,1152 -9440,1152" alignmentLevel="1"/>
          </emma:interpretation>
        </emma:emma>
      </inkml:annotationXML>
      <inkml:traceGroup>
        <inkml:annotationXML>
          <emma:emma xmlns:emma="http://www.w3.org/2003/04/emma" version="1.0">
            <emma:interpretation id="{37A78869-0003-46DF-A855-050558A69583}" emma:medium="tactile" emma:mode="ink">
              <msink:context xmlns:msink="http://schemas.microsoft.com/ink/2010/main" type="line" rotatedBoundingBox="-9440,1137 -9425,1137 -9425,1152 -9440,1152"/>
            </emma:interpretation>
          </emma:emma>
        </inkml:annotationXML>
        <inkml:traceGroup>
          <inkml:annotationXML>
            <emma:emma xmlns:emma="http://www.w3.org/2003/04/emma" version="1.0">
              <emma:interpretation id="{B689FBD6-7252-4D71-9469-662727D2FDEA}" emma:medium="tactile" emma:mode="ink">
                <msink:context xmlns:msink="http://schemas.microsoft.com/ink/2010/main" type="inkWord" rotatedBoundingBox="-9440,1137 -9425,1137 -9425,1152 -9440,1152"/>
              </emma:interpretation>
              <emma:one-of disjunction-type="recognition" id="oneOf0">
                <emma:interpretation id="interp0" emma:lang="en-US" emma:confidence="0">
                  <emma:literal>.</emma:literal>
                </emma:interpretation>
                <emma:interpretation id="interp1" emma:lang="en-US" emma:confidence="0">
                  <emma:literal>,</emma:literal>
                </emma:interpretation>
                <emma:interpretation id="interp2" emma:lang="en-US" emma:confidence="0">
                  <emma:literal>\</emma:literal>
                </emma:interpretation>
                <emma:interpretation id="interp3" emma:lang="en-US" emma:confidence="0">
                  <emma:literal>`</emma:literal>
                </emma:interpretation>
                <emma:interpretation id="interp4" emma:lang="en-US" emma:confidence="0">
                  <emma:literal>'</emma:literal>
                </emma:interpretation>
              </emma:one-of>
            </emma:emma>
          </inkml:annotationXML>
          <inkml:trace contextRef="#ctx0" brushRef="#br0">0 0</inkml:trace>
        </inkml:traceGroup>
      </inkml:traceGroup>
    </inkml:traceGroup>
  </inkml:traceGroup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39.7093" units="1/cm"/>
          <inkml:channelProperty channel="Y" name="resolution" value="39.79275" units="1/cm"/>
        </inkml:channelProperties>
      </inkml:inkSource>
      <inkml:timestamp xml:id="ts0" timeString="2020-11-30T04:39:48.411"/>
    </inkml:context>
    <inkml:brush xml:id="br0">
      <inkml:brushProperty name="width" value="0.09333" units="cm"/>
      <inkml:brushProperty name="height" value="0.09333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A1298274-3AD7-46B8-9301-6414174771F2}" emma:medium="tactile" emma:mode="ink">
          <msink:context xmlns:msink="http://schemas.microsoft.com/ink/2010/main" type="inkDrawing" rotatedBoundingBox="1590,18197 2673,16752 3165,17120 2082,18565" hotPoints="2744,16911 2902,17544 2193,18369 1637,18199" semanticType="enclosure" shapeName="Trapezoid"/>
        </emma:interpretation>
      </emma:emma>
    </inkml:annotationXML>
    <inkml:trace contextRef="#ctx0" brushRef="#br0">1138 0,'0'38,"0"0,0 0,0 0,-38-38,38 37,-38 1,38 0,-38-38,38 38,-38-38,38 38,-38-38,38 38,-38 0,0-38,38 38,-38-38,38 38,-38-38,38 38,0 0,-37-38,-1 0,38 37,-38-37,38 38,-38-38,38 38,-38 0,0 0,0 0,38 0,-38 0,0-38,38 38,-38 0,38 0,-38-1,1 1,-1 0,0 0,0 0,38 0,-38-38,38 38,-38-38,38 38,0 0,-38-38,0 38,0-38,38 38,-38-38</inkml:trace>
    <inkml:trace contextRef="#ctx0" brushRef="#br0" timeOffset="2177.46">1289 569,'0'37,"0"1,0 0,-38-38,38 38,0 0,-37-38,37 38,-38-38,38 38,-38-38,38 38,-38 0,38 0,-38-38,38 38,-38-38,38 37,-38 1,38 0,-38-38,0 38,0 0,38 0,-38-38,0 38,38 0,-37-38,-1 38,38 0,-38-38,38 38,-38-38,38 37,0 1,-38-38,38 38,-38-38,38 38,-38-38</inkml:trace>
  </inkml:traceGroup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</inkml:traceFormat>
        <inkml:channelProperties>
          <inkml:channelProperty channel="X" name="resolution" value="39.7093" units="1/cm"/>
          <inkml:channelProperty channel="Y" name="resolution" value="39.79275" units="1/cm"/>
        </inkml:channelProperties>
      </inkml:inkSource>
      <inkml:timestamp xml:id="ts0" timeString="2020-11-30T07:03:46.135"/>
    </inkml:context>
    <inkml:brush xml:id="br0">
      <inkml:brushProperty name="width" value="0.06667" units="cm"/>
      <inkml:brushProperty name="height" value="0.06667" units="cm"/>
      <inkml:brushProperty name="color" value="#ED1C24"/>
      <inkml:brushProperty name="fitToCurve" value="1"/>
    </inkml:brush>
    <inkml:brush xml:id="br1">
      <inkml:brushProperty name="width" value="0.09333" units="cm"/>
      <inkml:brushProperty name="height" value="0.09333" units="cm"/>
      <inkml:brushProperty name="color" value="#ED1C24"/>
      <inkml:brushProperty name="fitToCurve" value="1"/>
    </inkml:brush>
  </inkml:definitions>
  <inkml:traceGroup>
    <inkml:annotationXML>
      <emma:emma xmlns:emma="http://www.w3.org/2003/04/emma" version="1.0">
        <emma:interpretation id="{39BA01B5-C901-4297-8044-C3C9324ABAC7}" emma:medium="tactile" emma:mode="ink">
          <msink:context xmlns:msink="http://schemas.microsoft.com/ink/2010/main" type="writingRegion" rotatedBoundingBox="7764,13136 9105,16931 1658,19562 317,15767"/>
        </emma:interpretation>
      </emma:emma>
    </inkml:annotationXML>
    <inkml:traceGroup>
      <inkml:annotationXML>
        <emma:emma xmlns:emma="http://www.w3.org/2003/04/emma" version="1.0">
          <emma:interpretation id="{74113BDF-D4E0-4472-8982-10776BAA3CD6}" emma:medium="tactile" emma:mode="ink">
            <msink:context xmlns:msink="http://schemas.microsoft.com/ink/2010/main" type="paragraph" rotatedBoundingBox="7764,13136 9105,16931 7258,17584 5917,13789" alignmentLevel="1"/>
          </emma:interpretation>
        </emma:emma>
      </inkml:annotationXML>
      <inkml:traceGroup>
        <inkml:annotationXML>
          <emma:emma xmlns:emma="http://www.w3.org/2003/04/emma" version="1.0">
            <emma:interpretation id="{041106F3-C663-4A6F-9FF3-097F6EAD655D}" emma:medium="tactile" emma:mode="ink">
              <msink:context xmlns:msink="http://schemas.microsoft.com/ink/2010/main" type="line" rotatedBoundingBox="7764,13136 9105,16931 7258,17584 5917,13789"/>
            </emma:interpretation>
          </emma:emma>
        </inkml:annotationXML>
        <inkml:traceGroup>
          <inkml:annotationXML>
            <emma:emma xmlns:emma="http://www.w3.org/2003/04/emma" version="1.0">
              <emma:interpretation id="{8450E5A2-4CBD-4D80-B619-53BF355B74CA}" emma:medium="tactile" emma:mode="ink">
                <msink:context xmlns:msink="http://schemas.microsoft.com/ink/2010/main" type="inkWord" rotatedBoundingBox="7764,13136 9105,16931 7258,17584 5917,13789"/>
              </emma:interpretation>
              <emma:one-of disjunction-type="recognition" id="oneOf0">
                <emma:interpretation id="interp0" emma:lang="en-US" emma:confidence="0">
                  <emma:literal>w</emma:literal>
                </emma:interpretation>
                <emma:interpretation id="interp1" emma:lang="en-US" emma:confidence="0">
                  <emma:literal>W</emma:literal>
                </emma:interpretation>
                <emma:interpretation id="interp2" emma:lang="en-US" emma:confidence="0">
                  <emma:literal>u</emma:literal>
                </emma:interpretation>
                <emma:interpretation id="interp3" emma:lang="en-US" emma:confidence="0">
                  <emma:literal>.</emma:literal>
                </emma:interpretation>
                <emma:interpretation id="interp4" emma:lang="en-US" emma:confidence="0">
                  <emma:literal>U</emma:literal>
                </emma:interpretation>
              </emma:one-of>
            </emma:emma>
          </inkml:annotationXML>
          <inkml:trace contextRef="#ctx0" brushRef="#br0">6712-3223,'-38'0,"-38"38,38-38,0 38,-38-38,38 38,-37-38,-1 38,38 0,0-38,0 0,38 38,-38-38,38 38,-38-38,0 0,38 38,-38-38,1 38,-1 0,0 0,38-1,-38-37,38 38,-38 0,38 0,-38 0,0 0,38 0,0 0,0 0,0 0,-38 0,38-1,0 1,0 38,0-38,0 0,0 0,0 0,0 0,0 0,0 0,0-1,0 1,0 0,0 0,0 0,0 0,0 0,-38 0,38 38,0-38,-38-1,38 1,0 114,0-76,0 0,0-1,0-37,0 0,0 38,0-38,0 0,0 0,0 0,0 0,0 0,0-1,0 39,0-38,0 0,0 0,0 0,38 0,-38 0,38-38,-38 38,0 0,0 0,38-38,-38 37,0 1,0 0,38-38,-38 38,0 0,0 0,38-38,-38 38,38-38,-38 38,0 0,0 0,38-38,-38 38,0-1,38 1,0 0,-1-38,-37 38,38-38,-38 38,38-38,-38 38,38-38,0 0,-38 38,38-38,0 0,0 38,0-38,0 0,0 0,-1 0,1 0,0 0,0 0,0 0,0 0,0 0,0 0,0 0,0 0,0 0,0 0,-1 0,1 0,0 0,0 0,0 0,0 0,0 0,0 0,0 0,0 0,0 0,-1 0,1 0,0 0,0 0,-38 38,38-38,0 0,-38 38,38-38,-38-38,0 0,0 0,0 0,-38 0,38 0,-38 38,38-38,0 0,0 0,0 76,0 0,0 0,0 0,0 0,0 0,0 0,0 0,0 0,38-38,-38 38,0-1,0 1,0 0,0 0,0 0,-38-38,0 0,0 0,0 0,0 0,1 0</inkml:trace>
        </inkml:traceGroup>
      </inkml:traceGroup>
    </inkml:traceGroup>
    <inkml:traceGroup>
      <inkml:annotationXML>
        <emma:emma xmlns:emma="http://www.w3.org/2003/04/emma" version="1.0">
          <emma:interpretation id="{9D61EF47-E5AE-466A-AC90-2FEDB165ECD0}" emma:medium="tactile" emma:mode="ink">
            <msink:context xmlns:msink="http://schemas.microsoft.com/ink/2010/main" type="paragraph" rotatedBoundingBox="2558,16751 1136,18083 462,17363 1884,16031" alignmentLevel="2"/>
          </emma:interpretation>
        </emma:emma>
      </inkml:annotationXML>
      <inkml:traceGroup>
        <inkml:annotationXML>
          <emma:emma xmlns:emma="http://www.w3.org/2003/04/emma" version="1.0">
            <emma:interpretation id="{284566F0-0708-43D7-A22A-F8CE8A11DC1F}" emma:medium="tactile" emma:mode="ink">
              <msink:context xmlns:msink="http://schemas.microsoft.com/ink/2010/main" type="line" rotatedBoundingBox="2558,16751 1135,18082 462,17363 1884,16031"/>
            </emma:interpretation>
          </emma:emma>
        </inkml:annotationXML>
        <inkml:traceGroup>
          <inkml:annotationXML>
            <emma:emma xmlns:emma="http://www.w3.org/2003/04/emma" version="1.0">
              <emma:interpretation id="{5B498C2D-B4AD-42DB-82F7-6B872DE573E2}" emma:medium="tactile" emma:mode="ink">
                <msink:context xmlns:msink="http://schemas.microsoft.com/ink/2010/main" type="inkWord" rotatedBoundingBox="2558,16751 1135,18082 462,17363 1884,16031"/>
              </emma:interpretation>
              <emma:one-of disjunction-type="recognition" id="oneOf1">
                <emma:interpretation id="interp5" emma:lang="en-US" emma:confidence="0">
                  <emma:literal>=</emma:literal>
                </emma:interpretation>
                <emma:interpretation id="interp6" emma:lang="en-US" emma:confidence="0">
                  <emma:literal>-</emma:literal>
                </emma:interpretation>
                <emma:interpretation id="interp7" emma:lang="en-US" emma:confidence="0">
                  <emma:literal>b</emma:literal>
                </emma:interpretation>
                <emma:interpretation id="interp8" emma:lang="en-US" emma:confidence="0">
                  <emma:literal>o</emma:literal>
                </emma:interpretation>
                <emma:interpretation id="interp9" emma:lang="en-US" emma:confidence="0">
                  <emma:literal>I</emma:literal>
                </emma:interpretation>
              </emma:one-of>
            </emma:emma>
          </inkml:annotationXML>
          <inkml:trace contextRef="#ctx0" brushRef="#br1" timeOffset="-42755.41">532 0,'-38'0,"1"0,-1 38,38 0,-38-38,38 38,-38 0,0-1,38 1,-38 0,0-38,38 38,-38 0,0 0,38 0,0 0,-38-38,38 38,-38 0,1 0,37-1,0 1,-38-38,38 38,0 0</inkml:trace>
          <inkml:trace contextRef="#ctx0" brushRef="#br1" timeOffset="-36545.42">1291 152,'-38'0,"0"0,0 37,38 1,-38 0,38 0,-38 0,0 0,0 38,0-38,0 0,0 0,1-1,37 1,-38-38,38 38,-38-38,38 38,0 0</inkml:trace>
          <inkml:trace contextRef="#ctx0" brushRef="#br1" timeOffset="-50925.41">911-76,'-37'0,"37"38,-38-38,38 38,-38-38,38 38,0 0,-38-38,38 38,-38-38,0 38,38-1,-38 1,0 0,38 0,-38-38,0 38,38 0,-38-38,1 38,-1-38,38 38,-38-38,0 38,38 0,-38 0,0-38,38 37,-38 1,0 0,0 0,0 0,38 0,-38-38,38 38,-37-38,37 38,-38-38,38 38,-38 0,38 0,0-1</inkml:trace>
          <inkml:trace contextRef="#ctx0" brushRef="#br1" timeOffset="-34785.42">305 1403,'-190'265,"380"-530,-418 568</inkml:trace>
        </inkml:traceGroup>
      </inkml:traceGroup>
    </inkml:traceGroup>
  </inkml:traceGroup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1622C1-028B-4A61-977A-9F9CA190C0E8}" type="datetimeFigureOut">
              <a:rPr lang="en-US" smtClean="0"/>
              <a:t>5/8/2023</a:t>
            </a:fld>
            <a:endParaRPr lang="en-US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B10A20-76A3-4982-A8BC-28084A9AE9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6981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B10A20-76A3-4982-A8BC-28084A9AE90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4062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/>
              <a:t>انقر لتحرير نمط العنوان الثانوي الرئيسي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00F0E1-A140-4B1E-AF1D-FEB9F3080F58}" type="datetime1">
              <a:rPr lang="en-US" smtClean="0"/>
              <a:t>5/8/2023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Abdallah Altahan Alnuaimi</a:t>
            </a: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CA95D-8EC2-4E1A-B5BD-BCF8AA6369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968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22461-A2B3-4B7C-8F09-068DB5AB5D26}" type="datetime1">
              <a:rPr lang="en-US" smtClean="0"/>
              <a:t>5/8/2023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Abdallah Altahan Alnuaimi</a:t>
            </a: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CA95D-8EC2-4E1A-B5BD-BCF8AA6369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0034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DACA8-56DB-4780-BBED-1A112AA1C475}" type="datetime1">
              <a:rPr lang="en-US" smtClean="0"/>
              <a:t>5/8/2023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Abdallah Altahan Alnuaimi</a:t>
            </a: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CA95D-8EC2-4E1A-B5BD-BCF8AA6369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0860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B78E07-B4FC-47EB-87CD-2F6D7C520555}" type="datetime1">
              <a:rPr lang="en-US" smtClean="0"/>
              <a:t>5/8/2023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Abdallah Altahan Alnuaimi</a:t>
            </a: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CA95D-8EC2-4E1A-B5BD-BCF8AA6369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7770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59FE8E-F88C-4D01-A037-865BC744FB07}" type="datetime1">
              <a:rPr lang="en-US" smtClean="0"/>
              <a:t>5/8/2023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Abdallah Altahan Alnuaimi</a:t>
            </a: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CA95D-8EC2-4E1A-B5BD-BCF8AA6369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9613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D05FA-B54F-4428-B83D-B86CC10E03D3}" type="datetime1">
              <a:rPr lang="en-US" smtClean="0"/>
              <a:t>5/8/2023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Abdallah Altahan Alnuaimi</a:t>
            </a: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CA95D-8EC2-4E1A-B5BD-BCF8AA6369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3060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71336-31EE-4236-9D10-9886A99904D4}" type="datetime1">
              <a:rPr lang="en-US" smtClean="0"/>
              <a:t>5/8/2023</a:t>
            </a:fld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Abdallah Altahan Alnuaimi</a:t>
            </a:r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CA95D-8EC2-4E1A-B5BD-BCF8AA6369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65692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0C4028-9774-48C4-8A76-1D1FC6B7E47B}" type="datetime1">
              <a:rPr lang="en-US" smtClean="0"/>
              <a:t>5/8/2023</a:t>
            </a:fld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Abdallah Altahan Alnuaimi</a:t>
            </a:r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CA95D-8EC2-4E1A-B5BD-BCF8AA6369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3466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6B759-3853-4454-A7A7-E500172376B2}" type="datetime1">
              <a:rPr lang="en-US" smtClean="0"/>
              <a:t>5/8/2023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Abdallah Altahan Alnuaimi</a:t>
            </a: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CA95D-8EC2-4E1A-B5BD-BCF8AA6369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338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43E647-022C-4EE6-842B-A87834264C67}" type="datetime1">
              <a:rPr lang="en-US" smtClean="0"/>
              <a:t>5/8/2023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Abdallah Altahan Alnuaimi</a:t>
            </a: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CA95D-8EC2-4E1A-B5BD-BCF8AA6369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6200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03242-EC81-4E55-859B-7CF4D1DAF867}" type="datetime1">
              <a:rPr lang="en-US" smtClean="0"/>
              <a:t>5/8/2023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Dr. Abdallah Altahan Alnuaimi</a:t>
            </a:r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CA95D-8EC2-4E1A-B5BD-BCF8AA6369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01342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/>
              <a:t>انقر لتحرير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4663BA-B740-4FDF-93A8-E8BAA30C2C7F}" type="datetime1">
              <a:rPr lang="en-US" smtClean="0"/>
              <a:t>5/8/2023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Dr. Abdallah Altahan Alnuaimi</a:t>
            </a:r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9CA95D-8EC2-4E1A-B5BD-BCF8AA6369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94785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5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23.emf"/><Relationship Id="rId4" Type="http://schemas.openxmlformats.org/officeDocument/2006/relationships/customXml" Target="../ink/ink2.xml"/></Relationships>
</file>

<file path=ppt/slides/_rels/slide13.xml.rels><?xml version="1.0" encoding="UTF-8" standalone="yes"?>
<Relationships xmlns="http://schemas.openxmlformats.org/package/2006/relationships"><Relationship Id="rId13" Type="http://schemas.openxmlformats.org/officeDocument/2006/relationships/customXml" Target="../ink/ink4.xml"/><Relationship Id="rId3" Type="http://schemas.openxmlformats.org/officeDocument/2006/relationships/image" Target="../media/image6.png"/><Relationship Id="rId7" Type="http://schemas.openxmlformats.org/officeDocument/2006/relationships/customXml" Target="../ink/ink3.xml"/><Relationship Id="rId12" Type="http://schemas.openxmlformats.org/officeDocument/2006/relationships/image" Target="../media/image37.emf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Relationship Id="rId14" Type="http://schemas.openxmlformats.org/officeDocument/2006/relationships/image" Target="../media/image38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0.e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Discrete Mathematics</a:t>
            </a:r>
          </a:p>
        </p:txBody>
      </p:sp>
    </p:spTree>
    <p:extLst>
      <p:ext uri="{BB962C8B-B14F-4D97-AF65-F5344CB8AC3E}">
        <p14:creationId xmlns:p14="http://schemas.microsoft.com/office/powerpoint/2010/main" val="17241887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عنصر نائب للمحتوى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/>
              </a:bodyPr>
              <a:lstStyle/>
              <a:p>
                <a:pPr marL="0" indent="0">
                  <a:buNone/>
                </a:pPr>
                <a:r>
                  <a:rPr lang="en-US" dirty="0"/>
                  <a:t>Prove that: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/>
                            </a:rPr>
                            <m:t>𝐴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∪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𝐵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∩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𝐶</m:t>
                              </m:r>
                            </m:e>
                          </m:d>
                        </m:e>
                      </m:acc>
                      <m:r>
                        <a:rPr lang="en-US" i="1" smtClean="0">
                          <a:latin typeface="Cambria Math"/>
                          <a:ea typeface="Cambria Math"/>
                        </a:rPr>
                        <m:t>=</m:t>
                      </m:r>
                      <m:d>
                        <m:dPr>
                          <m:ctrlPr>
                            <a:rPr lang="en-US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dPr>
                        <m:e>
                          <m:acc>
                            <m:accPr>
                              <m:chr m:val="̅"/>
                              <m:ctrlPr>
                                <a:rPr lang="en-US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accPr>
                            <m:e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𝐵</m:t>
                              </m:r>
                            </m:e>
                          </m:acc>
                          <m:r>
                            <a:rPr lang="en-US" i="1" smtClean="0">
                              <a:latin typeface="Cambria Math"/>
                              <a:ea typeface="Cambria Math"/>
                            </a:rPr>
                            <m:t>∪</m:t>
                          </m:r>
                          <m:acc>
                            <m:accPr>
                              <m:chr m:val="̅"/>
                              <m:ctrlPr>
                                <a:rPr lang="en-US" i="1" smtClean="0">
                                  <a:latin typeface="Cambria Math" panose="02040503050406030204" pitchFamily="18" charset="0"/>
                                  <a:ea typeface="Cambria Math"/>
                                </a:rPr>
                              </m:ctrlPr>
                            </m:accPr>
                            <m:e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𝐶</m:t>
                              </m:r>
                            </m:e>
                          </m:acc>
                        </m:e>
                      </m:d>
                      <m:r>
                        <a:rPr lang="en-US" i="1">
                          <a:latin typeface="Cambria Math"/>
                          <a:ea typeface="Cambria Math"/>
                        </a:rPr>
                        <m:t>∩</m:t>
                      </m:r>
                      <m:acc>
                        <m:accPr>
                          <m:chr m:val="̅"/>
                          <m:ctrlPr>
                            <a:rPr lang="en-US" i="1" smtClean="0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𝐴</m:t>
                          </m:r>
                        </m:e>
                      </m:acc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𝐴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∪</m:t>
                        </m:r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𝐵</m:t>
                            </m:r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∩</m:t>
                            </m:r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𝐶</m:t>
                            </m:r>
                          </m:e>
                        </m:d>
                      </m:e>
                    </m:acc>
                    <m:r>
                      <a:rPr lang="en-US" i="1" smtClean="0">
                        <a:latin typeface="Cambria Math"/>
                        <a:ea typeface="Cambria Math"/>
                      </a:rPr>
                      <m:t>=</m:t>
                    </m:r>
                    <m:acc>
                      <m:accPr>
                        <m:chr m:val="̅"/>
                        <m:ctrlPr>
                          <a:rPr lang="en-US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𝐴</m:t>
                        </m:r>
                      </m:e>
                    </m:acc>
                    <m:r>
                      <a:rPr lang="en-US" i="1" smtClean="0">
                        <a:latin typeface="Cambria Math"/>
                        <a:ea typeface="Cambria Math"/>
                      </a:rPr>
                      <m:t>∩</m:t>
                    </m:r>
                    <m:d>
                      <m:dPr>
                        <m:ctrlPr>
                          <a:rPr lang="en-US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dPr>
                      <m:e>
                        <m:acc>
                          <m:accPr>
                            <m:chr m:val="̅"/>
                            <m:ctrlPr>
                              <a:rPr lang="en-US" i="1" smtClean="0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𝐵</m:t>
                            </m:r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∩</m:t>
                            </m:r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𝐶</m:t>
                            </m:r>
                          </m:e>
                        </m:acc>
                      </m:e>
                    </m:d>
                    <m:r>
                      <a:rPr lang="en-US" b="0" i="0" smtClean="0">
                        <a:latin typeface="Cambria Math"/>
                        <a:ea typeface="Cambria Math"/>
                      </a:rPr>
                      <m:t>;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/>
                        <a:ea typeface="Cambria Math"/>
                      </a:rPr>
                      <m:t>by</m:t>
                    </m:r>
                    <m:r>
                      <a:rPr lang="en-US" b="0" i="0" smtClean="0">
                        <a:latin typeface="Cambria Math"/>
                        <a:ea typeface="Cambria Math"/>
                      </a:rPr>
                      <m:t> 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/>
                            <a:ea typeface="Cambria Math"/>
                          </a:rPr>
                          <m:t>DeMorgan</m:t>
                        </m:r>
                      </m:e>
                      <m:sup>
                        <m:r>
                          <a:rPr lang="en-US" b="0" i="0" smtClean="0">
                            <a:latin typeface="Cambria Math"/>
                            <a:ea typeface="Cambria Math"/>
                          </a:rPr>
                          <m:t>′</m:t>
                        </m:r>
                      </m:sup>
                    </m:sSup>
                    <m:r>
                      <m:rPr>
                        <m:sty m:val="p"/>
                      </m:rPr>
                      <a:rPr lang="en-US" b="0" i="0" smtClean="0">
                        <a:latin typeface="Cambria Math"/>
                        <a:ea typeface="Cambria Math"/>
                      </a:rPr>
                      <m:t>s</m:t>
                    </m:r>
                    <m:r>
                      <a:rPr lang="en-US" b="0" i="0" smtClean="0">
                        <a:latin typeface="Cambria Math"/>
                        <a:ea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US" b="0" i="0" smtClean="0">
                        <a:latin typeface="Cambria Math"/>
                        <a:ea typeface="Cambria Math"/>
                      </a:rPr>
                      <m:t>Laws</m:t>
                    </m:r>
                  </m:oMath>
                </a14:m>
                <a:r>
                  <a:rPr lang="en-US" dirty="0"/>
                  <a:t> </a:t>
                </a:r>
              </a:p>
              <a:p>
                <a:pPr marL="0" indent="0">
                  <a:buNone/>
                </a:pPr>
                <a:r>
                  <a:rPr lang="en-US" dirty="0"/>
                  <a:t>                       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=</m:t>
                    </m:r>
                    <m:acc>
                      <m:accPr>
                        <m:chr m:val="̅"/>
                        <m:ctrlPr>
                          <a:rPr lang="en-US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𝐴</m:t>
                        </m:r>
                      </m:e>
                    </m:acc>
                    <m:r>
                      <a:rPr lang="en-US" i="1" smtClean="0">
                        <a:latin typeface="Cambria Math"/>
                        <a:ea typeface="Cambria Math"/>
                      </a:rPr>
                      <m:t>∩</m:t>
                    </m:r>
                    <m:d>
                      <m:dPr>
                        <m:ctrlPr>
                          <a:rPr lang="en-US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dPr>
                      <m:e>
                        <m:acc>
                          <m:accPr>
                            <m:chr m:val="̅"/>
                            <m:ctrlPr>
                              <a:rPr lang="en-US" i="1" smtClean="0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𝐵</m:t>
                            </m:r>
                          </m:e>
                        </m:acc>
                        <m:r>
                          <a:rPr lang="en-US" i="1" smtClean="0">
                            <a:latin typeface="Cambria Math"/>
                            <a:ea typeface="Cambria Math"/>
                          </a:rPr>
                          <m:t>∪</m:t>
                        </m:r>
                        <m:acc>
                          <m:accPr>
                            <m:chr m:val="̅"/>
                            <m:ctrlPr>
                              <a:rPr lang="en-US" i="1" smtClean="0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𝐶</m:t>
                            </m:r>
                          </m:e>
                        </m:acc>
                      </m:e>
                    </m:d>
                  </m:oMath>
                </a14:m>
                <a:r>
                  <a:rPr lang="en-US" dirty="0"/>
                  <a:t>;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>
                        <a:latin typeface="Cambria Math"/>
                        <a:ea typeface="Cambria Math"/>
                      </a:rPr>
                      <m:t>by</m:t>
                    </m:r>
                    <m:r>
                      <a:rPr lang="en-US">
                        <a:latin typeface="Cambria Math"/>
                        <a:ea typeface="Cambria Math"/>
                      </a:rPr>
                      <m:t> 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>
                            <a:latin typeface="Cambria Math"/>
                            <a:ea typeface="Cambria Math"/>
                          </a:rPr>
                          <m:t>DeMorgan</m:t>
                        </m:r>
                      </m:e>
                      <m:sup>
                        <m:r>
                          <a:rPr lang="en-US">
                            <a:latin typeface="Cambria Math"/>
                            <a:ea typeface="Cambria Math"/>
                          </a:rPr>
                          <m:t>′</m:t>
                        </m:r>
                      </m:sup>
                    </m:sSup>
                    <m:r>
                      <m:rPr>
                        <m:sty m:val="p"/>
                      </m:rPr>
                      <a:rPr lang="en-US">
                        <a:latin typeface="Cambria Math"/>
                        <a:ea typeface="Cambria Math"/>
                      </a:rPr>
                      <m:t>s</m:t>
                    </m:r>
                    <m:r>
                      <a:rPr lang="en-US">
                        <a:latin typeface="Cambria Math"/>
                        <a:ea typeface="Cambria Math"/>
                      </a:rPr>
                      <m:t> </m:t>
                    </m:r>
                    <m:r>
                      <m:rPr>
                        <m:sty m:val="p"/>
                      </m:rPr>
                      <a:rPr lang="en-US">
                        <a:latin typeface="Cambria Math"/>
                        <a:ea typeface="Cambria Math"/>
                      </a:rPr>
                      <m:t>Laws</m:t>
                    </m:r>
                  </m:oMath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                       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/>
                        <a:ea typeface="Cambria Math"/>
                      </a:rPr>
                      <m:t>=</m:t>
                    </m:r>
                    <m:d>
                      <m:d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̅"/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𝐵</m:t>
                            </m:r>
                          </m:e>
                        </m:acc>
                        <m:r>
                          <a:rPr lang="en-US" i="1" smtClean="0">
                            <a:latin typeface="Cambria Math"/>
                            <a:ea typeface="Cambria Math"/>
                          </a:rPr>
                          <m:t>∪</m:t>
                        </m:r>
                        <m:acc>
                          <m:accPr>
                            <m:chr m:val="̅"/>
                            <m:ctrlPr>
                              <a:rPr lang="en-US" i="1" smtClean="0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𝐶</m:t>
                            </m:r>
                          </m:e>
                        </m:acc>
                      </m:e>
                    </m:d>
                    <m:r>
                      <a:rPr lang="en-US" i="1" smtClean="0">
                        <a:latin typeface="Cambria Math"/>
                        <a:ea typeface="Cambria Math"/>
                      </a:rPr>
                      <m:t>∩</m:t>
                    </m:r>
                    <m:acc>
                      <m:accPr>
                        <m:chr m:val="̅"/>
                        <m:ctrlPr>
                          <a:rPr lang="en-US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𝐴</m:t>
                        </m:r>
                      </m:e>
                    </m:acc>
                  </m:oMath>
                </a14:m>
                <a:r>
                  <a:rPr lang="en-US" dirty="0"/>
                  <a:t>; by Commutative laws</a:t>
                </a:r>
              </a:p>
              <a:p>
                <a:pPr marL="0" indent="0">
                  <a:buNone/>
                </a:pPr>
                <a:r>
                  <a:rPr lang="en-US" dirty="0"/>
                  <a:t>                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عنصر نائب للمحتوى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704" t="-16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CA95D-8EC2-4E1A-B5BD-BCF8AA63696F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1905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عنصر نائب للمحتوى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/>
                  <a:t>Show that:   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</a:rPr>
                      <m:t>𝐴</m:t>
                    </m:r>
                    <m:r>
                      <a:rPr lang="en-US" b="0" i="1" smtClean="0">
                        <a:latin typeface="Cambria Math"/>
                      </a:rPr>
                      <m:t>−</m:t>
                    </m:r>
                    <m:r>
                      <a:rPr lang="en-US" b="0" i="1" smtClean="0">
                        <a:latin typeface="Cambria Math"/>
                      </a:rPr>
                      <m:t>𝐵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𝐴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∩</m:t>
                    </m:r>
                    <m:acc>
                      <m:accPr>
                        <m:chr m:val="̅"/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𝐵</m:t>
                        </m:r>
                      </m:e>
                    </m:acc>
                  </m:oMath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b="0" dirty="0"/>
                  <a:t> </a:t>
                </a:r>
                <a:r>
                  <a:rPr lang="en-US" dirty="0">
                    <a:latin typeface="Cambria Math"/>
                    <a:ea typeface="Cambria Math"/>
                  </a:rPr>
                  <a:t>    </a:t>
                </a:r>
                <a:r>
                  <a:rPr lang="en-US" b="0" dirty="0">
                    <a:latin typeface="Cambria Math"/>
                    <a:ea typeface="Cambria Math"/>
                  </a:rPr>
                  <a:t>    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∈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𝐴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−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𝐵</m:t>
                    </m:r>
                  </m:oMath>
                </a14:m>
                <a:r>
                  <a:rPr lang="en-US" dirty="0"/>
                  <a:t> </a:t>
                </a:r>
              </a:p>
              <a:p>
                <a:pPr marL="0" indent="0">
                  <a:buNone/>
                </a:pPr>
                <a:r>
                  <a:rPr lang="en-US" dirty="0"/>
                  <a:t> </a:t>
                </a:r>
                <a:r>
                  <a:rPr lang="en-US" dirty="0">
                    <a:latin typeface="Cambria Math"/>
                    <a:ea typeface="Cambria Math"/>
                  </a:rPr>
                  <a:t>⇨    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  <a:ea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∈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𝐴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 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𝑎𝑛𝑑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 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∉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𝐵</m:t>
                    </m:r>
                  </m:oMath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>
                    <a:latin typeface="Cambria Math"/>
                    <a:ea typeface="Cambria Math"/>
                  </a:rPr>
                  <a:t> ⇨    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  <a:ea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∈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𝐴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 </m:t>
                    </m:r>
                    <m:r>
                      <a:rPr lang="en-US" b="0" i="1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  <a:latin typeface="Cambria Math"/>
                        <a:ea typeface="Cambria Math"/>
                      </a:rPr>
                      <m:t>𝑎𝑛𝑑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 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∈</m:t>
                    </m:r>
                    <m:acc>
                      <m:accPr>
                        <m:chr m:val="̅"/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𝐵</m:t>
                        </m:r>
                      </m:e>
                    </m:acc>
                  </m:oMath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⇨</m:t>
                    </m:r>
                  </m:oMath>
                </a14:m>
                <a:r>
                  <a:rPr lang="en-US" dirty="0"/>
                  <a:t>     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/>
                      </a:rPr>
                      <m:t>𝑥</m:t>
                    </m:r>
                    <m:r>
                      <a:rPr lang="en-US" b="0" i="1" dirty="0" smtClean="0">
                        <a:latin typeface="Cambria Math"/>
                        <a:ea typeface="Cambria Math"/>
                      </a:rPr>
                      <m:t>∈</m:t>
                    </m:r>
                    <m:d>
                      <m:dPr>
                        <m:ctrlPr>
                          <a:rPr lang="en-US" b="0" i="1" dirty="0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dPr>
                      <m:e>
                        <m:r>
                          <a:rPr lang="en-US" b="0" i="1" dirty="0" smtClean="0">
                            <a:latin typeface="Cambria Math"/>
                            <a:ea typeface="Cambria Math"/>
                          </a:rPr>
                          <m:t>𝐴</m:t>
                        </m:r>
                        <m:r>
                          <a:rPr lang="en-US" b="0" i="1" dirty="0" smtClean="0">
                            <a:solidFill>
                              <a:schemeClr val="tx2">
                                <a:lumMod val="60000"/>
                                <a:lumOff val="40000"/>
                              </a:schemeClr>
                            </a:solidFill>
                            <a:latin typeface="Cambria Math"/>
                            <a:ea typeface="Cambria Math"/>
                          </a:rPr>
                          <m:t>∩</m:t>
                        </m:r>
                        <m:acc>
                          <m:accPr>
                            <m:chr m:val="̅"/>
                            <m:ctrlPr>
                              <a:rPr lang="en-US" b="0" i="1" dirty="0" smtClean="0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accPr>
                          <m:e>
                            <m:r>
                              <a:rPr lang="en-US" b="0" i="1" dirty="0" smtClean="0">
                                <a:latin typeface="Cambria Math"/>
                                <a:ea typeface="Cambria Math"/>
                              </a:rPr>
                              <m:t>𝐵</m:t>
                            </m:r>
                          </m:e>
                        </m:acc>
                      </m:e>
                    </m:d>
                  </m:oMath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 </a:t>
                </a:r>
                <a:r>
                  <a:rPr lang="en-US" dirty="0">
                    <a:latin typeface="Cambria Math"/>
                    <a:ea typeface="Cambria Math"/>
                  </a:rPr>
                  <a:t>⇨    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  <a:ea typeface="Cambria Math"/>
                      </a:rPr>
                      <m:t>𝐴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−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𝐵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𝐴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∩</m:t>
                    </m:r>
                    <m:acc>
                      <m:accPr>
                        <m:chr m:val="̅"/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𝐵</m:t>
                        </m:r>
                      </m:e>
                    </m:acc>
                  </m:oMath>
                </a14:m>
                <a:r>
                  <a:rPr lang="en-US" dirty="0"/>
                  <a:t> </a:t>
                </a:r>
              </a:p>
            </p:txBody>
          </p:sp>
        </mc:Choice>
        <mc:Fallback xmlns="">
          <p:sp>
            <p:nvSpPr>
              <p:cNvPr id="3" name="عنصر نائب للمحتوى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852" t="-1617"/>
                </a:stretch>
              </a:blipFill>
            </p:spPr>
            <p:txBody>
              <a:bodyPr/>
              <a:lstStyle/>
              <a:p>
                <a:r>
                  <a:rPr lang="ar-J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CA95D-8EC2-4E1A-B5BD-BCF8AA63696F}" type="slidenum">
              <a:rPr lang="en-US" smtClean="0"/>
              <a:t>11</a:t>
            </a:fld>
            <a:endParaRPr lang="en-US"/>
          </a:p>
        </p:txBody>
      </p:sp>
      <p:sp>
        <p:nvSpPr>
          <p:cNvPr id="6" name="مستطيل 6"/>
          <p:cNvSpPr/>
          <p:nvPr/>
        </p:nvSpPr>
        <p:spPr>
          <a:xfrm>
            <a:off x="5709010" y="1988840"/>
            <a:ext cx="2304256" cy="136815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شكل بيضاوي 10"/>
          <p:cNvSpPr/>
          <p:nvPr/>
        </p:nvSpPr>
        <p:spPr>
          <a:xfrm>
            <a:off x="6049511" y="2310647"/>
            <a:ext cx="864096" cy="86409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شكل بيضاوي 11"/>
          <p:cNvSpPr/>
          <p:nvPr/>
        </p:nvSpPr>
        <p:spPr>
          <a:xfrm>
            <a:off x="6660232" y="2310647"/>
            <a:ext cx="864096" cy="86409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9" name="رابط مستقيم 28"/>
          <p:cNvCxnSpPr>
            <a:stCxn id="8" idx="7"/>
          </p:cNvCxnSpPr>
          <p:nvPr/>
        </p:nvCxnSpPr>
        <p:spPr>
          <a:xfrm flipH="1">
            <a:off x="6883704" y="2437191"/>
            <a:ext cx="514080" cy="45063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رابط مستقيم 29"/>
          <p:cNvCxnSpPr/>
          <p:nvPr/>
        </p:nvCxnSpPr>
        <p:spPr>
          <a:xfrm flipH="1">
            <a:off x="6861138" y="2557153"/>
            <a:ext cx="648072" cy="54558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رابط مستقيم 30"/>
          <p:cNvCxnSpPr/>
          <p:nvPr/>
        </p:nvCxnSpPr>
        <p:spPr>
          <a:xfrm flipH="1">
            <a:off x="7077162" y="2765767"/>
            <a:ext cx="432048" cy="36004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رابط مستقيم 56"/>
          <p:cNvCxnSpPr>
            <a:stCxn id="8" idx="0"/>
          </p:cNvCxnSpPr>
          <p:nvPr/>
        </p:nvCxnSpPr>
        <p:spPr>
          <a:xfrm flipH="1">
            <a:off x="6861138" y="2310647"/>
            <a:ext cx="231142" cy="200925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رابط مستقيم 57"/>
          <p:cNvCxnSpPr/>
          <p:nvPr/>
        </p:nvCxnSpPr>
        <p:spPr>
          <a:xfrm flipH="1">
            <a:off x="6876256" y="2351721"/>
            <a:ext cx="416930" cy="310787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6975471" y="2422629"/>
            <a:ext cx="452368" cy="646331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3600" dirty="0"/>
              <a:t>A</a:t>
            </a:r>
            <a:endParaRPr lang="ar-JO" sz="3600" dirty="0"/>
          </a:p>
        </p:txBody>
      </p:sp>
      <p:sp>
        <p:nvSpPr>
          <p:cNvPr id="15" name="TextBox 14"/>
          <p:cNvSpPr txBox="1"/>
          <p:nvPr/>
        </p:nvSpPr>
        <p:spPr>
          <a:xfrm>
            <a:off x="6156176" y="2420888"/>
            <a:ext cx="436337" cy="646331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3600" dirty="0"/>
              <a:t>B</a:t>
            </a:r>
            <a:endParaRPr lang="ar-JO" sz="3600" dirty="0"/>
          </a:p>
        </p:txBody>
      </p:sp>
    </p:spTree>
    <p:extLst>
      <p:ext uri="{BB962C8B-B14F-4D97-AF65-F5344CB8AC3E}">
        <p14:creationId xmlns:p14="http://schemas.microsoft.com/office/powerpoint/2010/main" val="1910534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عنصر نائب للمحتوى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US" dirty="0"/>
                  <a:t>Show that: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𝐴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∪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𝐵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−</m:t>
                    </m:r>
                    <m:r>
                      <a:rPr lang="en-US" b="0" i="1" smtClean="0">
                        <a:latin typeface="Cambria Math"/>
                      </a:rPr>
                      <m:t>𝐶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=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𝐴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−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𝐶</m:t>
                        </m:r>
                      </m:e>
                    </m:d>
                    <m:r>
                      <a:rPr lang="en-US" b="0" i="1" smtClean="0">
                        <a:latin typeface="Cambria Math"/>
                        <a:ea typeface="Cambria Math"/>
                      </a:rPr>
                      <m:t>∪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𝐵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−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𝐶</m:t>
                        </m:r>
                      </m:e>
                    </m:d>
                  </m:oMath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d>
                      <m:d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𝐴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∪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𝐵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−</m:t>
                    </m:r>
                    <m:r>
                      <a:rPr lang="en-US" b="0" i="1" smtClean="0">
                        <a:latin typeface="Cambria Math"/>
                      </a:rPr>
                      <m:t>𝐶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=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𝐴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∪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𝐵</m:t>
                        </m:r>
                      </m:e>
                    </m:d>
                    <m:r>
                      <a:rPr lang="en-US" b="0" i="1" smtClean="0">
                        <a:latin typeface="Cambria Math"/>
                        <a:ea typeface="Cambria Math"/>
                      </a:rPr>
                      <m:t>∩</m:t>
                    </m:r>
                    <m:acc>
                      <m:accPr>
                        <m:chr m:val="̅"/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𝐶</m:t>
                        </m:r>
                      </m:e>
                    </m:acc>
                  </m:oMath>
                </a14:m>
                <a:r>
                  <a:rPr lang="en-US" dirty="0"/>
                  <a:t> </a:t>
                </a:r>
              </a:p>
              <a:p>
                <a:pPr marL="0" indent="0">
                  <a:buNone/>
                </a:pPr>
                <a:r>
                  <a:rPr lang="en-US" dirty="0"/>
                  <a:t>                       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=</m:t>
                    </m:r>
                    <m:d>
                      <m:dPr>
                        <m:ctrlPr>
                          <a:rPr lang="en-US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𝐴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∩</m:t>
                        </m:r>
                        <m:acc>
                          <m:accPr>
                            <m:chr m:val="̅"/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𝐶</m:t>
                            </m:r>
                          </m:e>
                        </m:acc>
                      </m:e>
                    </m:d>
                    <m:r>
                      <a:rPr lang="en-US" i="1" smtClean="0">
                        <a:latin typeface="Cambria Math"/>
                        <a:ea typeface="Cambria Math"/>
                      </a:rPr>
                      <m:t>∪</m:t>
                    </m:r>
                    <m:d>
                      <m:dPr>
                        <m:ctrlPr>
                          <a:rPr lang="en-US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𝐵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∩</m:t>
                        </m:r>
                        <m:acc>
                          <m:accPr>
                            <m:chr m:val="̅"/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𝐶</m:t>
                            </m:r>
                          </m:e>
                        </m:acc>
                      </m:e>
                    </m:d>
                  </m:oMath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                       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=</m:t>
                    </m:r>
                    <m:d>
                      <m:dPr>
                        <m:ctrlPr>
                          <a:rPr lang="en-US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𝐴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−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𝐶</m:t>
                        </m:r>
                      </m:e>
                    </m:d>
                    <m:r>
                      <a:rPr lang="en-US" i="1" smtClean="0">
                        <a:latin typeface="Cambria Math"/>
                        <a:ea typeface="Cambria Math"/>
                      </a:rPr>
                      <m:t>∪</m:t>
                    </m:r>
                    <m:d>
                      <m:dPr>
                        <m:ctrlPr>
                          <a:rPr lang="en-US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𝐵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−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𝐶</m:t>
                        </m:r>
                      </m:e>
                    </m:d>
                  </m:oMath>
                </a14:m>
                <a:r>
                  <a:rPr lang="en-US" dirty="0"/>
                  <a:t> </a:t>
                </a: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عنصر نائب للمحتوى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852" t="-16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CA95D-8EC2-4E1A-B5BD-BCF8AA63696F}" type="slidenum">
              <a:rPr lang="en-US" smtClean="0"/>
              <a:t>12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Line Callout 1 4"/>
              <p:cNvSpPr/>
              <p:nvPr/>
            </p:nvSpPr>
            <p:spPr>
              <a:xfrm>
                <a:off x="107504" y="2348880"/>
                <a:ext cx="1872208" cy="686707"/>
              </a:xfrm>
              <a:prstGeom prst="borderCallout1">
                <a:avLst>
                  <a:gd name="adj1" fmla="val 171020"/>
                  <a:gd name="adj2" fmla="val 115582"/>
                  <a:gd name="adj3" fmla="val 73282"/>
                  <a:gd name="adj4" fmla="val 95250"/>
                </a:avLst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𝐴</m:t>
                      </m:r>
                      <m:r>
                        <a:rPr lang="en-US" i="1">
                          <a:latin typeface="Cambria Math"/>
                        </a:rPr>
                        <m:t>−</m:t>
                      </m:r>
                      <m:r>
                        <a:rPr lang="en-US" i="1">
                          <a:latin typeface="Cambria Math"/>
                        </a:rPr>
                        <m:t>𝐵</m:t>
                      </m:r>
                      <m:r>
                        <a:rPr lang="en-US" i="1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i="1">
                          <a:latin typeface="Cambria Math"/>
                          <a:ea typeface="Cambria Math"/>
                        </a:rPr>
                        <m:t>𝐴</m:t>
                      </m:r>
                      <m:r>
                        <a:rPr lang="en-US" i="1">
                          <a:latin typeface="Cambria Math"/>
                          <a:ea typeface="Cambria Math"/>
                        </a:rPr>
                        <m:t>∩</m:t>
                      </m:r>
                      <m:acc>
                        <m:accPr>
                          <m:chr m:val="̅"/>
                          <m:ctrlPr>
                            <a:rPr lang="en-US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accPr>
                        <m:e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𝐵</m:t>
                          </m:r>
                        </m:e>
                      </m:acc>
                    </m:oMath>
                  </m:oMathPara>
                </a14:m>
                <a:endParaRPr lang="ar-JO" dirty="0"/>
              </a:p>
            </p:txBody>
          </p:sp>
        </mc:Choice>
        <mc:Fallback xmlns="">
          <p:sp>
            <p:nvSpPr>
              <p:cNvPr id="5" name="Line Callout 1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7504" y="2348880"/>
                <a:ext cx="1872208" cy="686707"/>
              </a:xfrm>
              <a:prstGeom prst="borderCallout1">
                <a:avLst>
                  <a:gd name="adj1" fmla="val 171020"/>
                  <a:gd name="adj2" fmla="val 115582"/>
                  <a:gd name="adj3" fmla="val 73282"/>
                  <a:gd name="adj4" fmla="val 95250"/>
                </a:avLst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15" name="Ink 14"/>
              <p14:cNvContentPartPr/>
              <p14:nvPr/>
            </p14:nvContentPartPr>
            <p14:xfrm>
              <a:off x="-3398448" y="409476"/>
              <a:ext cx="360" cy="360"/>
            </p14:xfrm>
          </p:contentPart>
        </mc:Choice>
        <mc:Fallback xmlns="">
          <p:pic>
            <p:nvPicPr>
              <p:cNvPr id="15" name="Ink 14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-3415368" y="392556"/>
                <a:ext cx="34200" cy="34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Line Callout 1 20"/>
              <p:cNvSpPr/>
              <p:nvPr/>
            </p:nvSpPr>
            <p:spPr>
              <a:xfrm>
                <a:off x="323528" y="4797152"/>
                <a:ext cx="2133600" cy="720080"/>
              </a:xfrm>
              <a:prstGeom prst="borderCallout1">
                <a:avLst>
                  <a:gd name="adj1" fmla="val 48059"/>
                  <a:gd name="adj2" fmla="val 103340"/>
                  <a:gd name="adj3" fmla="val -59244"/>
                  <a:gd name="adj4" fmla="val 138902"/>
                </a:avLst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/>
                        </a:rPr>
                        <m:t>𝐴</m:t>
                      </m:r>
                      <m:r>
                        <a:rPr lang="en-US" i="1" smtClean="0">
                          <a:latin typeface="Cambria Math"/>
                        </a:rPr>
                        <m:t>−</m:t>
                      </m:r>
                      <m:r>
                        <a:rPr lang="en-US" b="0" i="1" smtClean="0">
                          <a:latin typeface="Cambria Math"/>
                        </a:rPr>
                        <m:t>𝐶</m:t>
                      </m:r>
                      <m:r>
                        <a:rPr lang="en-US" i="1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i="1">
                          <a:latin typeface="Cambria Math"/>
                          <a:ea typeface="Cambria Math"/>
                        </a:rPr>
                        <m:t>𝐴</m:t>
                      </m:r>
                      <m:r>
                        <a:rPr lang="en-US" i="1">
                          <a:latin typeface="Cambria Math"/>
                          <a:ea typeface="Cambria Math"/>
                        </a:rPr>
                        <m:t>∩</m:t>
                      </m:r>
                      <m:acc>
                        <m:accPr>
                          <m:chr m:val="̅"/>
                          <m:ctrlPr>
                            <a:rPr lang="en-US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𝐶</m:t>
                          </m:r>
                        </m:e>
                      </m:acc>
                    </m:oMath>
                  </m:oMathPara>
                </a14:m>
                <a:endParaRPr lang="ar-JO" dirty="0"/>
              </a:p>
            </p:txBody>
          </p:sp>
        </mc:Choice>
        <mc:Fallback xmlns="">
          <p:sp>
            <p:nvSpPr>
              <p:cNvPr id="21" name="Line Callout 1 2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3528" y="4797152"/>
                <a:ext cx="2133600" cy="720080"/>
              </a:xfrm>
              <a:prstGeom prst="borderCallout1">
                <a:avLst>
                  <a:gd name="adj1" fmla="val 48059"/>
                  <a:gd name="adj2" fmla="val 103340"/>
                  <a:gd name="adj3" fmla="val -59244"/>
                  <a:gd name="adj4" fmla="val 138902"/>
                </a:avLst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Line Callout 1 21"/>
              <p:cNvSpPr/>
              <p:nvPr/>
            </p:nvSpPr>
            <p:spPr>
              <a:xfrm>
                <a:off x="6876256" y="4078360"/>
                <a:ext cx="1872208" cy="720080"/>
              </a:xfrm>
              <a:prstGeom prst="borderCallout1">
                <a:avLst>
                  <a:gd name="adj1" fmla="val 76724"/>
                  <a:gd name="adj2" fmla="val -1903"/>
                  <a:gd name="adj3" fmla="val 46694"/>
                  <a:gd name="adj4" fmla="val -66159"/>
                </a:avLst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𝐵</m:t>
                      </m:r>
                      <m:r>
                        <a:rPr lang="en-US" i="1" smtClean="0">
                          <a:latin typeface="Cambria Math"/>
                        </a:rPr>
                        <m:t>−</m:t>
                      </m:r>
                      <m:r>
                        <a:rPr lang="en-US" b="0" i="1" smtClean="0">
                          <a:latin typeface="Cambria Math"/>
                        </a:rPr>
                        <m:t>𝐶</m:t>
                      </m:r>
                      <m:r>
                        <a:rPr lang="en-US" i="1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𝐵</m:t>
                      </m:r>
                      <m:r>
                        <a:rPr lang="en-US" i="1">
                          <a:latin typeface="Cambria Math"/>
                          <a:ea typeface="Cambria Math"/>
                        </a:rPr>
                        <m:t>∩</m:t>
                      </m:r>
                      <m:acc>
                        <m:accPr>
                          <m:chr m:val="̅"/>
                          <m:ctrlPr>
                            <a:rPr lang="en-US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𝐶</m:t>
                          </m:r>
                        </m:e>
                      </m:acc>
                    </m:oMath>
                  </m:oMathPara>
                </a14:m>
                <a:endParaRPr lang="ar-JO" dirty="0"/>
              </a:p>
            </p:txBody>
          </p:sp>
        </mc:Choice>
        <mc:Fallback xmlns="">
          <p:sp>
            <p:nvSpPr>
              <p:cNvPr id="22" name="Line Callout 1 2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76256" y="4078360"/>
                <a:ext cx="1872208" cy="720080"/>
              </a:xfrm>
              <a:prstGeom prst="borderCallout1">
                <a:avLst>
                  <a:gd name="adj1" fmla="val 76724"/>
                  <a:gd name="adj2" fmla="val -1903"/>
                  <a:gd name="adj3" fmla="val 46694"/>
                  <a:gd name="adj4" fmla="val -66159"/>
                </a:avLst>
              </a:prstGeom>
              <a:blipFill>
                <a:blip r:embed="rId7"/>
                <a:stretch>
                  <a:fillRect r="-310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084750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en-US" dirty="0"/>
              <a:t>Example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عنصر نائب للمحتوى 2"/>
              <p:cNvSpPr>
                <a:spLocks noGrp="1"/>
              </p:cNvSpPr>
              <p:nvPr>
                <p:ph idx="1"/>
              </p:nvPr>
            </p:nvSpPr>
            <p:spPr>
              <a:xfrm>
                <a:off x="395536" y="980728"/>
                <a:ext cx="8229600" cy="5688632"/>
              </a:xfrm>
            </p:spPr>
            <p:txBody>
              <a:bodyPr>
                <a:normAutofit fontScale="92500" lnSpcReduction="10000"/>
              </a:bodyPr>
              <a:lstStyle/>
              <a:p>
                <a:pPr marL="0" indent="0">
                  <a:buNone/>
                </a:pPr>
                <a:r>
                  <a:rPr lang="en-US" dirty="0"/>
                  <a:t>Show that:    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̅"/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d>
                              <m:dPr>
                                <m:ctrlPr>
                                  <a:rPr lang="en-US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acc>
                                  <m:accPr>
                                    <m:chr m:val="̅"/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𝐴</m:t>
                                    </m:r>
                                  </m:e>
                                </m:acc>
                                <m:r>
                                  <a:rPr lang="en-US" i="1" smtClean="0">
                                    <a:latin typeface="Cambria Math"/>
                                    <a:ea typeface="Cambria Math"/>
                                  </a:rPr>
                                  <m:t>∪</m:t>
                                </m:r>
                                <m:acc>
                                  <m:accPr>
                                    <m:chr m:val="̅"/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  <a:ea typeface="Cambria Math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  <a:ea typeface="Cambria Math"/>
                                      </a:rPr>
                                      <m:t>𝐵</m:t>
                                    </m:r>
                                  </m:e>
                                </m:acc>
                              </m:e>
                            </m:d>
                            <m:r>
                              <a:rPr lang="en-US" b="0" i="1" smtClean="0">
                                <a:latin typeface="Cambria Math"/>
                              </a:rPr>
                              <m:t>−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𝐴</m:t>
                            </m:r>
                          </m:e>
                        </m:acc>
                      </m:e>
                    </m:d>
                    <m:r>
                      <a:rPr lang="en-US" i="1" smtClean="0">
                        <a:latin typeface="Cambria Math"/>
                        <a:ea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𝐴</m:t>
                    </m:r>
                  </m:oMath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d>
                          <m:dPr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d>
                              <m:dPr>
                                <m:ctrlPr>
                                  <a:rPr lang="en-US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acc>
                                  <m:accPr>
                                    <m:chr m:val="̅"/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</a:rPr>
                                      <m:t>𝐴</m:t>
                                    </m:r>
                                  </m:e>
                                </m:acc>
                                <m:r>
                                  <a:rPr lang="en-US" i="1" smtClean="0">
                                    <a:latin typeface="Cambria Math"/>
                                    <a:ea typeface="Cambria Math"/>
                                  </a:rPr>
                                  <m:t>∪</m:t>
                                </m:r>
                                <m:acc>
                                  <m:accPr>
                                    <m:chr m:val="̅"/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  <a:ea typeface="Cambria Math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  <a:ea typeface="Cambria Math"/>
                                      </a:rPr>
                                      <m:t>𝐵</m:t>
                                    </m:r>
                                  </m:e>
                                </m:acc>
                              </m:e>
                            </m:d>
                            <m:r>
                              <a:rPr lang="en-US" b="0" i="1" smtClean="0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−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𝐴</m:t>
                            </m:r>
                          </m:e>
                        </m:d>
                      </m:e>
                    </m:acc>
                    <m:r>
                      <a:rPr lang="en-US" i="1" smtClean="0">
                        <a:latin typeface="Cambria Math"/>
                        <a:ea typeface="Cambria Math"/>
                      </a:rPr>
                      <m:t>=</m:t>
                    </m:r>
                    <m:acc>
                      <m:accPr>
                        <m:chr m:val="̅"/>
                        <m:ctrlPr>
                          <a:rPr lang="en-US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accPr>
                      <m:e>
                        <m:d>
                          <m:dPr>
                            <m:ctrlPr>
                              <a:rPr lang="en-US" i="1" smtClean="0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dPr>
                          <m:e>
                            <m:d>
                              <m:dPr>
                                <m:ctrlPr>
                                  <a:rPr lang="en-US" i="1" smtClean="0">
                                    <a:latin typeface="Cambria Math" panose="02040503050406030204" pitchFamily="18" charset="0"/>
                                    <a:ea typeface="Cambria Math"/>
                                  </a:rPr>
                                </m:ctrlPr>
                              </m:dPr>
                              <m:e>
                                <m:acc>
                                  <m:accPr>
                                    <m:chr m:val="̅"/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  <a:ea typeface="Cambria Math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  <a:ea typeface="Cambria Math"/>
                                      </a:rPr>
                                      <m:t>𝐴</m:t>
                                    </m:r>
                                  </m:e>
                                </m:acc>
                                <m:r>
                                  <a:rPr lang="en-US" i="1" smtClean="0">
                                    <a:latin typeface="Cambria Math"/>
                                    <a:ea typeface="Cambria Math"/>
                                  </a:rPr>
                                  <m:t>∪</m:t>
                                </m:r>
                                <m:acc>
                                  <m:accPr>
                                    <m:chr m:val="̅"/>
                                    <m:ctrlPr>
                                      <a:rPr lang="en-US" i="1" smtClean="0">
                                        <a:latin typeface="Cambria Math" panose="02040503050406030204" pitchFamily="18" charset="0"/>
                                        <a:ea typeface="Cambria Math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b="0" i="1" smtClean="0">
                                        <a:latin typeface="Cambria Math"/>
                                        <a:ea typeface="Cambria Math"/>
                                      </a:rPr>
                                      <m:t>𝐵</m:t>
                                    </m:r>
                                  </m:e>
                                </m:acc>
                              </m:e>
                            </m:d>
                            <m:r>
                              <a:rPr lang="en-US" i="1" smtClean="0">
                                <a:solidFill>
                                  <a:srgbClr val="FF0000"/>
                                </a:solidFill>
                                <a:latin typeface="Cambria Math"/>
                                <a:ea typeface="Cambria Math"/>
                              </a:rPr>
                              <m:t>∩</m:t>
                            </m:r>
                            <m:acc>
                              <m:accPr>
                                <m:chr m:val="̅"/>
                                <m:ctrlPr>
                                  <a:rPr lang="en-US" i="1" smtClean="0">
                                    <a:latin typeface="Cambria Math" panose="02040503050406030204" pitchFamily="18" charset="0"/>
                                    <a:ea typeface="Cambria Math"/>
                                  </a:rPr>
                                </m:ctrlPr>
                              </m:accPr>
                              <m:e>
                                <m:r>
                                  <a:rPr lang="en-US" b="0" i="1" smtClean="0">
                                    <a:latin typeface="Cambria Math"/>
                                    <a:ea typeface="Cambria Math"/>
                                  </a:rPr>
                                  <m:t>𝐴</m:t>
                                </m:r>
                              </m:e>
                            </m:acc>
                          </m:e>
                        </m:d>
                      </m:e>
                    </m:acc>
                  </m:oMath>
                </a14:m>
                <a:r>
                  <a:rPr lang="en-US" dirty="0"/>
                  <a:t> </a:t>
                </a:r>
              </a:p>
              <a:p>
                <a:pPr marL="0" indent="0">
                  <a:buNone/>
                </a:pPr>
                <a:r>
                  <a:rPr lang="en-US" dirty="0"/>
                  <a:t>                           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=</m:t>
                    </m:r>
                    <m:acc>
                      <m:accPr>
                        <m:chr m:val="̅"/>
                        <m:ctrlPr>
                          <a:rPr lang="en-US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accPr>
                      <m:e>
                        <m:d>
                          <m:dPr>
                            <m:ctrlPr>
                              <a:rPr lang="en-US" i="1" smtClean="0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dPr>
                          <m:e>
                            <m:d>
                              <m:dPr>
                                <m:ctrlPr>
                                  <a:rPr lang="en-US" i="1" smtClean="0">
                                    <a:solidFill>
                                      <a:schemeClr val="accent1"/>
                                    </a:solidFill>
                                    <a:latin typeface="Cambria Math" panose="02040503050406030204" pitchFamily="18" charset="0"/>
                                    <a:ea typeface="Cambria Math"/>
                                  </a:rPr>
                                </m:ctrlPr>
                              </m:dPr>
                              <m:e>
                                <m:acc>
                                  <m:accPr>
                                    <m:chr m:val="̅"/>
                                    <m:ctrlPr>
                                      <a:rPr lang="en-US" i="1" smtClean="0">
                                        <a:solidFill>
                                          <a:schemeClr val="accent1"/>
                                        </a:solidFill>
                                        <a:latin typeface="Cambria Math" panose="02040503050406030204" pitchFamily="18" charset="0"/>
                                        <a:ea typeface="Cambria Math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b="0" i="1" smtClean="0">
                                        <a:solidFill>
                                          <a:schemeClr val="accent1"/>
                                        </a:solidFill>
                                        <a:latin typeface="Cambria Math"/>
                                        <a:ea typeface="Cambria Math"/>
                                      </a:rPr>
                                      <m:t>𝐴</m:t>
                                    </m:r>
                                    <m:r>
                                      <a:rPr lang="en-US" b="0" i="1" smtClean="0">
                                        <a:solidFill>
                                          <a:schemeClr val="accent1"/>
                                        </a:solidFill>
                                        <a:latin typeface="Cambria Math"/>
                                        <a:ea typeface="Cambria Math"/>
                                      </a:rPr>
                                      <m:t>∩</m:t>
                                    </m:r>
                                    <m:r>
                                      <a:rPr lang="en-US" b="0" i="1" smtClean="0">
                                        <a:solidFill>
                                          <a:schemeClr val="accent1"/>
                                        </a:solidFill>
                                        <a:latin typeface="Cambria Math"/>
                                        <a:ea typeface="Cambria Math"/>
                                      </a:rPr>
                                      <m:t>𝐵</m:t>
                                    </m:r>
                                  </m:e>
                                </m:acc>
                              </m:e>
                            </m:d>
                            <m:r>
                              <a:rPr lang="en-US" i="1" smtClean="0">
                                <a:latin typeface="Cambria Math"/>
                                <a:ea typeface="Cambria Math"/>
                              </a:rPr>
                              <m:t>∩</m:t>
                            </m:r>
                            <m:acc>
                              <m:accPr>
                                <m:chr m:val="̅"/>
                                <m:ctrlPr>
                                  <a:rPr lang="en-US" i="1" smtClean="0">
                                    <a:latin typeface="Cambria Math" panose="02040503050406030204" pitchFamily="18" charset="0"/>
                                    <a:ea typeface="Cambria Math"/>
                                  </a:rPr>
                                </m:ctrlPr>
                              </m:accPr>
                              <m:e>
                                <m:r>
                                  <a:rPr lang="en-US" b="0" i="1" smtClean="0">
                                    <a:solidFill>
                                      <a:schemeClr val="accent6">
                                        <a:lumMod val="75000"/>
                                      </a:schemeClr>
                                    </a:solidFill>
                                    <a:latin typeface="Cambria Math"/>
                                    <a:ea typeface="Cambria Math"/>
                                  </a:rPr>
                                  <m:t>𝐴</m:t>
                                </m:r>
                              </m:e>
                            </m:acc>
                          </m:e>
                        </m:d>
                      </m:e>
                    </m:acc>
                  </m:oMath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                           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=</m:t>
                    </m:r>
                    <m:acc>
                      <m:accPr>
                        <m:chr m:val="̅"/>
                        <m:ctrlPr>
                          <a:rPr lang="en-US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accPr>
                      <m:e>
                        <m:d>
                          <m:dPr>
                            <m:ctrlPr>
                              <a:rPr lang="en-US" i="1" smtClean="0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dPr>
                          <m:e>
                            <m:acc>
                              <m:accPr>
                                <m:chr m:val="̅"/>
                                <m:ctrlPr>
                                  <a:rPr lang="en-US" i="1" smtClean="0">
                                    <a:latin typeface="Cambria Math" panose="02040503050406030204" pitchFamily="18" charset="0"/>
                                    <a:ea typeface="Cambria Math"/>
                                  </a:rPr>
                                </m:ctrlPr>
                              </m:accPr>
                              <m:e>
                                <m:d>
                                  <m:dPr>
                                    <m:ctrlPr>
                                      <a:rPr lang="en-US" i="1" smtClean="0">
                                        <a:solidFill>
                                          <a:schemeClr val="tx2">
                                            <a:lumMod val="60000"/>
                                            <a:lumOff val="40000"/>
                                          </a:schemeClr>
                                        </a:solidFill>
                                        <a:latin typeface="Cambria Math" panose="02040503050406030204" pitchFamily="18" charset="0"/>
                                        <a:ea typeface="Cambria Math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b="0" i="1" smtClean="0">
                                        <a:solidFill>
                                          <a:schemeClr val="tx2">
                                            <a:lumMod val="60000"/>
                                            <a:lumOff val="40000"/>
                                          </a:schemeClr>
                                        </a:solidFill>
                                        <a:latin typeface="Cambria Math"/>
                                        <a:ea typeface="Cambria Math"/>
                                      </a:rPr>
                                      <m:t>𝐴</m:t>
                                    </m:r>
                                    <m:r>
                                      <a:rPr lang="en-US" b="0" i="1" smtClean="0">
                                        <a:solidFill>
                                          <a:schemeClr val="tx2">
                                            <a:lumMod val="60000"/>
                                            <a:lumOff val="40000"/>
                                          </a:schemeClr>
                                        </a:solidFill>
                                        <a:latin typeface="Cambria Math"/>
                                        <a:ea typeface="Cambria Math"/>
                                      </a:rPr>
                                      <m:t>∩</m:t>
                                    </m:r>
                                    <m:r>
                                      <a:rPr lang="en-US" b="0" i="1" smtClean="0">
                                        <a:solidFill>
                                          <a:schemeClr val="tx2">
                                            <a:lumMod val="60000"/>
                                            <a:lumOff val="40000"/>
                                          </a:schemeClr>
                                        </a:solidFill>
                                        <a:latin typeface="Cambria Math"/>
                                        <a:ea typeface="Cambria Math"/>
                                      </a:rPr>
                                      <m:t>𝐵</m:t>
                                    </m:r>
                                  </m:e>
                                </m:d>
                                <m:r>
                                  <a:rPr lang="en-US" i="1" smtClean="0">
                                    <a:latin typeface="Cambria Math"/>
                                    <a:ea typeface="Cambria Math"/>
                                  </a:rPr>
                                  <m:t>∪</m:t>
                                </m:r>
                                <m:r>
                                  <a:rPr lang="en-US" b="0" i="1" smtClean="0">
                                    <a:solidFill>
                                      <a:schemeClr val="accent6">
                                        <a:lumMod val="75000"/>
                                      </a:schemeClr>
                                    </a:solidFill>
                                    <a:latin typeface="Cambria Math"/>
                                    <a:ea typeface="Cambria Math"/>
                                  </a:rPr>
                                  <m:t>𝐴</m:t>
                                </m:r>
                              </m:e>
                            </m:acc>
                          </m:e>
                        </m:d>
                      </m:e>
                    </m:acc>
                  </m:oMath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                           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=</m:t>
                    </m:r>
                    <m:d>
                      <m:dPr>
                        <m:ctrlPr>
                          <a:rPr lang="en-US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𝐴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∩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𝐵</m:t>
                        </m:r>
                      </m:e>
                    </m:d>
                    <m:r>
                      <a:rPr lang="en-US" i="1" smtClean="0">
                        <a:latin typeface="Cambria Math"/>
                        <a:ea typeface="Cambria Math"/>
                      </a:rPr>
                      <m:t>∪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𝐴</m:t>
                    </m:r>
                  </m:oMath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                           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  <a:ea typeface="Cambria Math"/>
                      </a:rPr>
                      <m:t>=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𝐴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∪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dPr>
                      <m:e>
                        <m:r>
                          <a:rPr lang="en-US" i="1">
                            <a:latin typeface="Cambria Math"/>
                            <a:ea typeface="Cambria Math"/>
                          </a:rPr>
                          <m:t>𝐴</m:t>
                        </m:r>
                        <m:r>
                          <a:rPr lang="en-US" i="1">
                            <a:latin typeface="Cambria Math"/>
                            <a:ea typeface="Cambria Math"/>
                          </a:rPr>
                          <m:t>∩</m:t>
                        </m:r>
                        <m:r>
                          <a:rPr lang="en-US" i="1">
                            <a:latin typeface="Cambria Math"/>
                            <a:ea typeface="Cambria Math"/>
                          </a:rPr>
                          <m:t>𝐵</m:t>
                        </m:r>
                      </m:e>
                    </m:d>
                  </m:oMath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                           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(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𝐴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∪</m:t>
                    </m:r>
                  </m:oMath>
                </a14:m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  <a:ea typeface="Cambria Math"/>
                      </a:rPr>
                      <m:t>𝐴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)</m:t>
                    </m:r>
                  </m:oMath>
                </a14:m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  <a:ea typeface="Cambria Math"/>
                      </a:rPr>
                      <m:t>∩</m:t>
                    </m:r>
                  </m:oMath>
                </a14:m>
                <a:r>
                  <a:rPr lang="en-US" dirty="0"/>
                  <a:t> (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  <a:ea typeface="Cambria Math"/>
                      </a:rPr>
                      <m:t>𝐴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∪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𝐵</m:t>
                    </m:r>
                  </m:oMath>
                </a14:m>
                <a:r>
                  <a:rPr lang="en-US" dirty="0"/>
                  <a:t>)</a:t>
                </a:r>
              </a:p>
              <a:p>
                <a:pPr marL="0" indent="0">
                  <a:buNone/>
                </a:pPr>
                <a:r>
                  <a:rPr lang="en-US" dirty="0"/>
                  <a:t>                           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  <a:ea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        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𝐴</m:t>
                    </m:r>
                  </m:oMath>
                </a14:m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/>
                        <a:ea typeface="Cambria Math"/>
                      </a:rPr>
                      <m:t>    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∩</m:t>
                    </m:r>
                  </m:oMath>
                </a14:m>
                <a:r>
                  <a:rPr lang="en-US" dirty="0"/>
                  <a:t>  (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  <a:ea typeface="Cambria Math"/>
                      </a:rPr>
                      <m:t>𝐴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∪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𝐵</m:t>
                    </m:r>
                  </m:oMath>
                </a14:m>
                <a:r>
                  <a:rPr lang="en-US" dirty="0"/>
                  <a:t>)</a:t>
                </a:r>
              </a:p>
              <a:p>
                <a:pPr marL="0" indent="0">
                  <a:buNone/>
                </a:pPr>
                <a:r>
                  <a:rPr lang="en-US" dirty="0"/>
                  <a:t>                           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  <a:ea typeface="Cambria Math"/>
                      </a:rPr>
                      <m:t>=</m:t>
                    </m:r>
                  </m:oMath>
                </a14:m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/>
                        <a:ea typeface="Cambria Math"/>
                      </a:rPr>
                      <m:t> 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𝐴</m:t>
                    </m:r>
                  </m:oMath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عنصر نائب للمحتوى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95536" y="980728"/>
                <a:ext cx="8229600" cy="5688632"/>
              </a:xfrm>
              <a:blipFill rotWithShape="1">
                <a:blip r:embed="rId2"/>
                <a:stretch>
                  <a:fillRect l="-1778" t="-965"/>
                </a:stretch>
              </a:blipFill>
            </p:spPr>
            <p:txBody>
              <a:bodyPr/>
              <a:lstStyle/>
              <a:p>
                <a:r>
                  <a:rPr lang="ar-J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CA95D-8EC2-4E1A-B5BD-BCF8AA63696F}" type="slidenum">
              <a:rPr lang="en-US" smtClean="0"/>
              <a:t>13</a:t>
            </a:fld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Line Callout 1 (Accent Bar) 4"/>
              <p:cNvSpPr/>
              <p:nvPr/>
            </p:nvSpPr>
            <p:spPr>
              <a:xfrm>
                <a:off x="6804248" y="1412790"/>
                <a:ext cx="2210810" cy="1158486"/>
              </a:xfrm>
              <a:prstGeom prst="accentCallout1">
                <a:avLst>
                  <a:gd name="adj1" fmla="val 18750"/>
                  <a:gd name="adj2" fmla="val -8333"/>
                  <a:gd name="adj3" fmla="val 82686"/>
                  <a:gd name="adj4" fmla="val -101703"/>
                </a:avLst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>
                  <a:tabLst>
                    <a:tab pos="1082675" algn="l"/>
                  </a:tabLst>
                </a:pPr>
                <a:r>
                  <a:rPr lang="en-US" i="1" dirty="0">
                    <a:latin typeface="Cambria Math"/>
                  </a:rPr>
                  <a:t>Second step:</a:t>
                </a:r>
              </a:p>
              <a:p>
                <a:pPr>
                  <a:tabLst>
                    <a:tab pos="1082675" algn="l"/>
                  </a:tabLst>
                </a:pPr>
                <a:endParaRPr lang="en-US" i="1" dirty="0">
                  <a:latin typeface="Cambria Math"/>
                </a:endParaRPr>
              </a:p>
              <a:p>
                <a:pPr>
                  <a:tabLst>
                    <a:tab pos="1082675" algn="l"/>
                  </a:tabLs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𝐴</m:t>
                              </m:r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∩</m:t>
                              </m:r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𝐵</m:t>
                              </m:r>
                            </m:e>
                          </m:d>
                        </m:e>
                        <m:sup/>
                      </m:sSup>
                      <m:r>
                        <a:rPr lang="en-US" i="1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i="1" smtClean="0">
                          <a:latin typeface="Cambria Math"/>
                        </a:rPr>
                        <m:t>𝐴</m:t>
                      </m:r>
                      <m:r>
                        <a:rPr lang="en-US" i="1">
                          <a:latin typeface="Cambria Math"/>
                          <a:ea typeface="Cambria Math"/>
                        </a:rPr>
                        <m:t>∪</m:t>
                      </m:r>
                      <m:r>
                        <a:rPr lang="en-US" i="1">
                          <a:latin typeface="Cambria Math"/>
                          <a:ea typeface="Cambria Math"/>
                        </a:rPr>
                        <m:t>𝐵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" name="Line Callout 1 (Accent Bar)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04248" y="1412790"/>
                <a:ext cx="2210810" cy="1158486"/>
              </a:xfrm>
              <a:prstGeom prst="accentCallout1">
                <a:avLst>
                  <a:gd name="adj1" fmla="val 18750"/>
                  <a:gd name="adj2" fmla="val -8333"/>
                  <a:gd name="adj3" fmla="val 82686"/>
                  <a:gd name="adj4" fmla="val -101703"/>
                </a:avLst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6" name="Straight Connector 5"/>
          <p:cNvCxnSpPr/>
          <p:nvPr/>
        </p:nvCxnSpPr>
        <p:spPr>
          <a:xfrm flipH="1">
            <a:off x="6961981" y="2147299"/>
            <a:ext cx="792088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8160176" y="2172961"/>
            <a:ext cx="216024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8636936" y="2172961"/>
            <a:ext cx="216024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35496" y="2780928"/>
                <a:ext cx="2520280" cy="668926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r>
                  <a:rPr lang="en-US" i="1" dirty="0">
                    <a:latin typeface="Cambria Math"/>
                  </a:rPr>
                  <a:t>First step:</a:t>
                </a:r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>
                          <a:latin typeface="Cambria Math"/>
                        </a:rPr>
                        <m:t>𝐴</m:t>
                      </m:r>
                      <m:r>
                        <a:rPr lang="en-US" i="1">
                          <a:latin typeface="Cambria Math"/>
                        </a:rPr>
                        <m:t>−</m:t>
                      </m:r>
                      <m:r>
                        <a:rPr lang="en-US" i="1">
                          <a:latin typeface="Cambria Math"/>
                        </a:rPr>
                        <m:t>𝐵</m:t>
                      </m:r>
                      <m:r>
                        <a:rPr lang="en-US" i="1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i="1">
                          <a:latin typeface="Cambria Math"/>
                          <a:ea typeface="Cambria Math"/>
                        </a:rPr>
                        <m:t>𝐴</m:t>
                      </m:r>
                      <m:r>
                        <a:rPr lang="en-US" i="1">
                          <a:latin typeface="Cambria Math"/>
                          <a:ea typeface="Cambria Math"/>
                        </a:rPr>
                        <m:t>∩</m:t>
                      </m:r>
                      <m:acc>
                        <m:accPr>
                          <m:chr m:val="̅"/>
                          <m:ctrlPr>
                            <a:rPr lang="en-US" i="1">
                              <a:latin typeface="Cambria Math" panose="02040503050406030204" pitchFamily="18" charset="0"/>
                              <a:ea typeface="Cambria Math"/>
                            </a:rPr>
                          </m:ctrlPr>
                        </m:accPr>
                        <m:e>
                          <m:r>
                            <a:rPr lang="en-US" i="1">
                              <a:latin typeface="Cambria Math"/>
                              <a:ea typeface="Cambria Math"/>
                            </a:rPr>
                            <m:t>𝐵</m:t>
                          </m:r>
                        </m:e>
                      </m:acc>
                    </m:oMath>
                  </m:oMathPara>
                </a14:m>
                <a:endParaRPr lang="ar-JO" dirty="0"/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496" y="2780928"/>
                <a:ext cx="2520280" cy="668926"/>
              </a:xfrm>
              <a:prstGeom prst="rect">
                <a:avLst/>
              </a:prstGeom>
              <a:blipFill>
                <a:blip r:embed="rId4"/>
                <a:stretch>
                  <a:fillRect t="-17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1" name="Straight Arrow Connector 10"/>
          <p:cNvCxnSpPr>
            <a:cxnSpLocks/>
          </p:cNvCxnSpPr>
          <p:nvPr/>
        </p:nvCxnSpPr>
        <p:spPr>
          <a:xfrm flipV="1">
            <a:off x="1403648" y="2571276"/>
            <a:ext cx="648072" cy="2938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Line Callout 1 (Accent Bar) 12"/>
              <p:cNvSpPr/>
              <p:nvPr/>
            </p:nvSpPr>
            <p:spPr>
              <a:xfrm>
                <a:off x="6084168" y="3212976"/>
                <a:ext cx="2612976" cy="1158486"/>
              </a:xfrm>
              <a:prstGeom prst="accentCallout1">
                <a:avLst>
                  <a:gd name="adj1" fmla="val 51241"/>
                  <a:gd name="adj2" fmla="val -9048"/>
                  <a:gd name="adj3" fmla="val -2251"/>
                  <a:gd name="adj4" fmla="val -46606"/>
                </a:avLst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>
                  <a:tabLst>
                    <a:tab pos="1082675" algn="l"/>
                  </a:tabLst>
                </a:pPr>
                <a:r>
                  <a:rPr lang="en-US" i="1" dirty="0">
                    <a:latin typeface="Cambria Math"/>
                  </a:rPr>
                  <a:t>Third step:</a:t>
                </a:r>
              </a:p>
              <a:p>
                <a:pPr>
                  <a:tabLst>
                    <a:tab pos="1082675" algn="l"/>
                  </a:tabLs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𝐴</m:t>
                              </m:r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∪</m:t>
                              </m:r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𝐵</m:t>
                              </m:r>
                            </m:e>
                          </m:d>
                        </m:e>
                        <m:sup/>
                      </m:sSup>
                      <m:r>
                        <a:rPr lang="en-US" i="1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i="1" smtClean="0">
                          <a:latin typeface="Cambria Math"/>
                        </a:rPr>
                        <m:t>𝐴</m:t>
                      </m:r>
                      <m:r>
                        <a:rPr lang="en-US" i="1">
                          <a:latin typeface="Cambria Math"/>
                          <a:ea typeface="Cambria Math"/>
                        </a:rPr>
                        <m:t>∩</m:t>
                      </m:r>
                      <m:r>
                        <a:rPr lang="en-US" i="1">
                          <a:latin typeface="Cambria Math"/>
                          <a:ea typeface="Cambria Math"/>
                        </a:rPr>
                        <m:t>𝐵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3" name="Line Callout 1 (Accent Bar)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84168" y="3212976"/>
                <a:ext cx="2612976" cy="1158486"/>
              </a:xfrm>
              <a:prstGeom prst="accentCallout1">
                <a:avLst>
                  <a:gd name="adj1" fmla="val 51241"/>
                  <a:gd name="adj2" fmla="val -9048"/>
                  <a:gd name="adj3" fmla="val -2251"/>
                  <a:gd name="adj4" fmla="val -46606"/>
                </a:avLst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7" name="Straight Connector 16"/>
          <p:cNvCxnSpPr>
            <a:cxnSpLocks/>
          </p:cNvCxnSpPr>
          <p:nvPr/>
        </p:nvCxnSpPr>
        <p:spPr>
          <a:xfrm>
            <a:off x="8149462" y="3826716"/>
            <a:ext cx="147904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cxnSpLocks/>
          </p:cNvCxnSpPr>
          <p:nvPr/>
        </p:nvCxnSpPr>
        <p:spPr>
          <a:xfrm>
            <a:off x="7715969" y="3841998"/>
            <a:ext cx="147904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Rectangle 18"/>
              <p:cNvSpPr/>
              <p:nvPr/>
            </p:nvSpPr>
            <p:spPr>
              <a:xfrm>
                <a:off x="35496" y="4208854"/>
                <a:ext cx="2304256" cy="696228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1" anchor="ctr"/>
              <a:lstStyle/>
              <a:p>
                <a:pPr algn="ctr"/>
                <a:r>
                  <a:rPr lang="en-US" i="1" dirty="0">
                    <a:latin typeface="Cambria Math"/>
                  </a:rPr>
                  <a:t>Forth step:</a:t>
                </a:r>
              </a:p>
              <a:p>
                <a:pPr algn="ctr"/>
                <a:r>
                  <a:rPr lang="en-US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𝐴</m:t>
                                </m:r>
                              </m:e>
                              <m:sup>
                                <m:r>
                                  <a:rPr lang="en-US" i="1">
                                    <a:latin typeface="Cambria Math"/>
                                  </a:rPr>
                                  <m:t>𝑐</m:t>
                                </m:r>
                              </m:sup>
                            </m:sSup>
                          </m:e>
                        </m:d>
                      </m:e>
                      <m:sup>
                        <m:r>
                          <a:rPr lang="en-US" i="1">
                            <a:latin typeface="Cambria Math"/>
                          </a:rPr>
                          <m:t>𝑐</m:t>
                        </m:r>
                      </m:sup>
                    </m:sSup>
                    <m:r>
                      <a:rPr lang="en-US" i="1">
                        <a:latin typeface="Cambria Math"/>
                        <a:ea typeface="Cambria Math"/>
                      </a:rPr>
                      <m:t>=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𝐴</m:t>
                    </m:r>
                  </m:oMath>
                </a14:m>
                <a:endParaRPr lang="ar-JO" dirty="0"/>
              </a:p>
            </p:txBody>
          </p:sp>
        </mc:Choice>
        <mc:Fallback xmlns="">
          <p:sp>
            <p:nvSpPr>
              <p:cNvPr id="19" name="Rectangle 1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496" y="4208854"/>
                <a:ext cx="2304256" cy="696228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1" name="Straight Arrow Connector 20"/>
          <p:cNvCxnSpPr>
            <a:cxnSpLocks/>
          </p:cNvCxnSpPr>
          <p:nvPr/>
        </p:nvCxnSpPr>
        <p:spPr>
          <a:xfrm flipV="1">
            <a:off x="2436197" y="3573016"/>
            <a:ext cx="983675" cy="9739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مستطيل 5"/>
          <p:cNvSpPr/>
          <p:nvPr/>
        </p:nvSpPr>
        <p:spPr>
          <a:xfrm>
            <a:off x="-84083" y="5489848"/>
            <a:ext cx="2304256" cy="136815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4" name="شكل بيضاوي 14"/>
          <p:cNvSpPr/>
          <p:nvPr/>
        </p:nvSpPr>
        <p:spPr>
          <a:xfrm>
            <a:off x="242362" y="5792180"/>
            <a:ext cx="864096" cy="86409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5" name="شكل بيضاوي 15"/>
          <p:cNvSpPr/>
          <p:nvPr/>
        </p:nvSpPr>
        <p:spPr>
          <a:xfrm>
            <a:off x="852021" y="5778164"/>
            <a:ext cx="864096" cy="86409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412060" y="6056620"/>
            <a:ext cx="317715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/>
              <a:t>A</a:t>
            </a:r>
            <a:endParaRPr lang="ar-JO" dirty="0"/>
          </a:p>
        </p:txBody>
      </p:sp>
      <p:sp>
        <p:nvSpPr>
          <p:cNvPr id="27" name="TextBox 26"/>
          <p:cNvSpPr txBox="1"/>
          <p:nvPr/>
        </p:nvSpPr>
        <p:spPr>
          <a:xfrm>
            <a:off x="1212061" y="6056620"/>
            <a:ext cx="309700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/>
              <a:t>B</a:t>
            </a:r>
            <a:endParaRPr lang="ar-JO" dirty="0"/>
          </a:p>
        </p:txBody>
      </p:sp>
      <p:cxnSp>
        <p:nvCxnSpPr>
          <p:cNvPr id="29" name="Straight Arrow Connector 28"/>
          <p:cNvCxnSpPr/>
          <p:nvPr/>
        </p:nvCxnSpPr>
        <p:spPr>
          <a:xfrm flipV="1">
            <a:off x="2220173" y="6173924"/>
            <a:ext cx="695643" cy="2520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35" name="Ink 34"/>
              <p14:cNvContentPartPr/>
              <p14:nvPr/>
            </p14:nvContentPartPr>
            <p14:xfrm>
              <a:off x="573072" y="6045996"/>
              <a:ext cx="464400" cy="559800"/>
            </p14:xfrm>
          </p:contentPart>
        </mc:Choice>
        <mc:Fallback xmlns="">
          <p:pic>
            <p:nvPicPr>
              <p:cNvPr id="35" name="Ink 34"/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556152" y="6029076"/>
                <a:ext cx="498240" cy="593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3">
            <p14:nvContentPartPr>
              <p14:cNvPr id="37" name="Ink 36"/>
              <p14:cNvContentPartPr/>
              <p14:nvPr/>
            </p14:nvContentPartPr>
            <p14:xfrm>
              <a:off x="368592" y="4735596"/>
              <a:ext cx="2716200" cy="1774800"/>
            </p14:xfrm>
          </p:contentPart>
        </mc:Choice>
        <mc:Fallback xmlns="">
          <p:pic>
            <p:nvPicPr>
              <p:cNvPr id="37" name="Ink 36"/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351672" y="4723716"/>
                <a:ext cx="2745000" cy="1803600"/>
              </a:xfrm>
              <a:prstGeom prst="rect">
                <a:avLst/>
              </a:prstGeom>
            </p:spPr>
          </p:pic>
        </mc:Fallback>
      </mc:AlternateContent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6C49D6B5-8F33-3CC6-A6C5-7133D2F3BF85}"/>
              </a:ext>
            </a:extLst>
          </p:cNvPr>
          <p:cNvCxnSpPr/>
          <p:nvPr/>
        </p:nvCxnSpPr>
        <p:spPr>
          <a:xfrm flipH="1">
            <a:off x="6478116" y="3817615"/>
            <a:ext cx="792088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61292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Set Identities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عنصر نائب للمحتوى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2400" dirty="0">
                    <a:latin typeface="Cambria Math"/>
                    <a:ea typeface="Cambria Math"/>
                  </a:rPr>
                  <a:t>Let all sets referred to below be subsets of a universal set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  <a:ea typeface="Cambria Math"/>
                      </a:rPr>
                      <m:t>𝑈</m:t>
                    </m:r>
                  </m:oMath>
                </a14:m>
                <a:r>
                  <a:rPr lang="en-US" sz="2400" dirty="0">
                    <a:latin typeface="Cambria Math"/>
                    <a:ea typeface="Cambria Math"/>
                  </a:rPr>
                  <a:t>.</a:t>
                </a:r>
              </a:p>
              <a:p>
                <a:pPr marL="0" indent="0">
                  <a:buNone/>
                </a:pPr>
                <a:r>
                  <a:rPr lang="en-US" sz="2400" dirty="0">
                    <a:latin typeface="Cambria Math"/>
                    <a:ea typeface="Cambria Math"/>
                  </a:rPr>
                  <a:t>① Commutative laws:  for all sets </a:t>
                </a:r>
                <a14:m>
                  <m:oMath xmlns:m="http://schemas.openxmlformats.org/officeDocument/2006/math">
                    <m:r>
                      <a:rPr lang="en-US" sz="2400" i="1" smtClean="0">
                        <a:latin typeface="Cambria Math"/>
                        <a:ea typeface="Cambria Math"/>
                      </a:rPr>
                      <m:t>𝐴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 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𝑎𝑛𝑑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 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𝐵</m:t>
                    </m:r>
                  </m:oMath>
                </a14:m>
                <a:r>
                  <a:rPr lang="en-US" sz="2400" dirty="0"/>
                  <a:t>, </a:t>
                </a:r>
              </a:p>
              <a:p>
                <a:pPr marL="0" indent="0">
                  <a:buNone/>
                </a:pPr>
                <a:r>
                  <a:rPr lang="en-US" sz="2400" dirty="0"/>
                  <a:t>       (a) </a:t>
                </a:r>
                <a14:m>
                  <m:oMath xmlns:m="http://schemas.openxmlformats.org/officeDocument/2006/math">
                    <m:r>
                      <a:rPr lang="en-US" sz="2400" i="1" smtClean="0">
                        <a:latin typeface="Cambria Math"/>
                      </a:rPr>
                      <m:t>𝐴</m:t>
                    </m:r>
                    <m:r>
                      <a:rPr lang="en-US" sz="2400" i="1" smtClean="0">
                        <a:latin typeface="Cambria Math"/>
                        <a:ea typeface="Cambria Math"/>
                      </a:rPr>
                      <m:t>∩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𝐵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=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𝐵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∩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𝐴</m:t>
                    </m:r>
                  </m:oMath>
                </a14:m>
                <a:r>
                  <a:rPr lang="en-US" sz="2400" dirty="0"/>
                  <a:t>    and   (b)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𝐴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∪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𝐵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=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𝐵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∪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𝐴</m:t>
                    </m:r>
                  </m:oMath>
                </a14:m>
                <a:endParaRPr lang="en-US" sz="2400" dirty="0"/>
              </a:p>
              <a:p>
                <a:pPr marL="0" indent="0">
                  <a:buNone/>
                </a:pPr>
                <a:r>
                  <a:rPr lang="en-US" sz="2400" dirty="0">
                    <a:latin typeface="Cambria Math"/>
                    <a:ea typeface="Cambria Math"/>
                  </a:rPr>
                  <a:t>② Associated  laws:  for all sets </a:t>
                </a:r>
                <a14:m>
                  <m:oMath xmlns:m="http://schemas.openxmlformats.org/officeDocument/2006/math">
                    <m:r>
                      <a:rPr lang="en-US" sz="2400" i="1" smtClean="0">
                        <a:latin typeface="Cambria Math"/>
                        <a:ea typeface="Cambria Math"/>
                      </a:rPr>
                      <m:t>𝐴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, 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𝐵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 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𝑎𝑛𝑑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 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𝐶</m:t>
                    </m:r>
                  </m:oMath>
                </a14:m>
                <a:r>
                  <a:rPr lang="en-US" sz="2400" dirty="0"/>
                  <a:t>,</a:t>
                </a:r>
              </a:p>
              <a:p>
                <a:pPr marL="0" indent="0">
                  <a:buNone/>
                </a:pPr>
                <a:r>
                  <a:rPr lang="en-US" sz="2400" dirty="0"/>
                  <a:t>       (a)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/>
                          </a:rPr>
                          <m:t>𝐴</m:t>
                        </m:r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∩</m:t>
                        </m:r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𝐵</m:t>
                        </m:r>
                      </m:e>
                    </m:d>
                    <m:r>
                      <a:rPr lang="en-US" sz="2400" i="1" smtClean="0">
                        <a:latin typeface="Cambria Math"/>
                        <a:ea typeface="Cambria Math"/>
                      </a:rPr>
                      <m:t>∩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𝐶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=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𝐴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∩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𝐵</m:t>
                        </m:r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∩</m:t>
                        </m:r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𝐶</m:t>
                        </m:r>
                      </m:e>
                    </m:d>
                  </m:oMath>
                </a14:m>
                <a:r>
                  <a:rPr lang="en-US" sz="2400" dirty="0"/>
                  <a:t> </a:t>
                </a:r>
              </a:p>
              <a:p>
                <a:pPr marL="0" indent="0">
                  <a:buNone/>
                </a:pPr>
                <a:r>
                  <a:rPr lang="en-US" sz="2400" dirty="0"/>
                  <a:t>       (b)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/>
                          </a:rPr>
                          <m:t>𝐴</m:t>
                        </m:r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∪</m:t>
                        </m:r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𝐵</m:t>
                        </m:r>
                      </m:e>
                    </m:d>
                    <m:r>
                      <a:rPr lang="en-US" sz="2400" i="1" smtClean="0">
                        <a:latin typeface="Cambria Math"/>
                        <a:ea typeface="Cambria Math"/>
                      </a:rPr>
                      <m:t>∪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𝐶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=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𝐴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∪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𝐵</m:t>
                        </m:r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∪</m:t>
                        </m:r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𝐶</m:t>
                        </m:r>
                      </m:e>
                    </m:d>
                  </m:oMath>
                </a14:m>
                <a:endParaRPr lang="en-US" sz="2400" dirty="0"/>
              </a:p>
              <a:p>
                <a:pPr marL="0" indent="0">
                  <a:buNone/>
                </a:pPr>
                <a:r>
                  <a:rPr lang="en-US" sz="2400" dirty="0">
                    <a:latin typeface="Cambria Math"/>
                    <a:ea typeface="Cambria Math"/>
                  </a:rPr>
                  <a:t>③ Distributive laws:  for all sets </a:t>
                </a:r>
                <a14:m>
                  <m:oMath xmlns:m="http://schemas.openxmlformats.org/officeDocument/2006/math">
                    <m:r>
                      <a:rPr lang="en-US" sz="2400" i="1" smtClean="0">
                        <a:latin typeface="Cambria Math"/>
                        <a:ea typeface="Cambria Math"/>
                      </a:rPr>
                      <m:t>𝐴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,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𝐵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 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𝑎𝑛𝑑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 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𝐶</m:t>
                    </m:r>
                  </m:oMath>
                </a14:m>
                <a:r>
                  <a:rPr lang="en-US" sz="2400" dirty="0"/>
                  <a:t>,</a:t>
                </a:r>
              </a:p>
              <a:p>
                <a:pPr marL="0" indent="0">
                  <a:buNone/>
                </a:pPr>
                <a:r>
                  <a:rPr lang="en-US" sz="2400" dirty="0"/>
                  <a:t>       (a) </a:t>
                </a:r>
                <a14:m>
                  <m:oMath xmlns:m="http://schemas.openxmlformats.org/officeDocument/2006/math">
                    <m:r>
                      <a:rPr lang="en-US" sz="2400" i="1" smtClean="0">
                        <a:latin typeface="Cambria Math"/>
                      </a:rPr>
                      <m:t>𝐴</m:t>
                    </m:r>
                    <m:r>
                      <a:rPr lang="en-US" sz="2400" i="1" smtClean="0">
                        <a:latin typeface="Cambria Math"/>
                        <a:ea typeface="Cambria Math"/>
                      </a:rPr>
                      <m:t>∪</m:t>
                    </m:r>
                    <m:d>
                      <m:dPr>
                        <m:ctrlPr>
                          <a:rPr lang="en-US" sz="240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𝐵</m:t>
                        </m:r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∩</m:t>
                        </m:r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𝐶</m:t>
                        </m:r>
                      </m:e>
                    </m:d>
                    <m:r>
                      <a:rPr lang="en-US" sz="2400" i="1" smtClean="0">
                        <a:latin typeface="Cambria Math"/>
                        <a:ea typeface="Cambria Math"/>
                      </a:rPr>
                      <m:t>=</m:t>
                    </m:r>
                    <m:d>
                      <m:dPr>
                        <m:ctrlPr>
                          <a:rPr lang="en-US" sz="240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𝐴</m:t>
                        </m:r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∪</m:t>
                        </m:r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𝐵</m:t>
                        </m:r>
                      </m:e>
                    </m:d>
                    <m:r>
                      <a:rPr lang="en-US" sz="2400" i="1" smtClean="0">
                        <a:latin typeface="Cambria Math"/>
                        <a:ea typeface="Cambria Math"/>
                      </a:rPr>
                      <m:t>∩</m:t>
                    </m:r>
                    <m:d>
                      <m:dPr>
                        <m:ctrlPr>
                          <a:rPr lang="en-US" sz="240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𝐴</m:t>
                        </m:r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∪</m:t>
                        </m:r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𝐶</m:t>
                        </m:r>
                      </m:e>
                    </m:d>
                  </m:oMath>
                </a14:m>
                <a:endParaRPr lang="en-US" sz="2400" dirty="0"/>
              </a:p>
              <a:p>
                <a:pPr marL="0" indent="0">
                  <a:buNone/>
                </a:pPr>
                <a:r>
                  <a:rPr lang="en-US" sz="2400" dirty="0"/>
                  <a:t>       (b) </a:t>
                </a:r>
                <a14:m>
                  <m:oMath xmlns:m="http://schemas.openxmlformats.org/officeDocument/2006/math">
                    <m:r>
                      <a:rPr lang="en-US" sz="2400" i="1" smtClean="0">
                        <a:latin typeface="Cambria Math"/>
                      </a:rPr>
                      <m:t>𝐴</m:t>
                    </m:r>
                    <m:r>
                      <a:rPr lang="en-US" sz="2400" i="1" smtClean="0">
                        <a:latin typeface="Cambria Math"/>
                        <a:ea typeface="Cambria Math"/>
                      </a:rPr>
                      <m:t>∩</m:t>
                    </m:r>
                    <m:d>
                      <m:dPr>
                        <m:ctrlPr>
                          <a:rPr lang="en-US" sz="240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𝐵</m:t>
                        </m:r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∪</m:t>
                        </m:r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𝐶</m:t>
                        </m:r>
                      </m:e>
                    </m:d>
                    <m:r>
                      <a:rPr lang="en-US" sz="2400" i="1" smtClean="0">
                        <a:latin typeface="Cambria Math"/>
                        <a:ea typeface="Cambria Math"/>
                      </a:rPr>
                      <m:t>=</m:t>
                    </m:r>
                    <m:d>
                      <m:dPr>
                        <m:ctrlPr>
                          <a:rPr lang="en-US" sz="240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𝐴</m:t>
                        </m:r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∩</m:t>
                        </m:r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𝐵</m:t>
                        </m:r>
                      </m:e>
                    </m:d>
                    <m:r>
                      <a:rPr lang="en-US" sz="2400" i="1" smtClean="0">
                        <a:latin typeface="Cambria Math"/>
                        <a:ea typeface="Cambria Math"/>
                      </a:rPr>
                      <m:t>∪</m:t>
                    </m:r>
                    <m:d>
                      <m:dPr>
                        <m:ctrlPr>
                          <a:rPr lang="en-US" sz="240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𝐴</m:t>
                        </m:r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∩</m:t>
                        </m:r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𝐶</m:t>
                        </m:r>
                      </m:e>
                    </m:d>
                  </m:oMath>
                </a14:m>
                <a:endParaRPr lang="en-US" sz="2400" dirty="0"/>
              </a:p>
              <a:p>
                <a:pPr marL="0" indent="0">
                  <a:buNone/>
                </a:pPr>
                <a:endParaRPr lang="en-US" sz="2400" dirty="0"/>
              </a:p>
            </p:txBody>
          </p:sp>
        </mc:Choice>
        <mc:Fallback xmlns="">
          <p:sp>
            <p:nvSpPr>
              <p:cNvPr id="3" name="عنصر نائب للمحتوى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111" t="-10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CA95D-8EC2-4E1A-B5BD-BCF8AA63696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58403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Set Identities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عنصر نائب للمحتوى 2"/>
              <p:cNvSpPr>
                <a:spLocks noGrp="1"/>
              </p:cNvSpPr>
              <p:nvPr>
                <p:ph idx="1"/>
              </p:nvPr>
            </p:nvSpPr>
            <p:spPr>
              <a:xfrm>
                <a:off x="323528" y="1600200"/>
                <a:ext cx="8568952" cy="4525963"/>
              </a:xfrm>
            </p:spPr>
            <p:txBody>
              <a:bodyPr>
                <a:normAutofit fontScale="92500" lnSpcReduction="10000"/>
              </a:bodyPr>
              <a:lstStyle/>
              <a:p>
                <a:pPr marL="0" indent="0">
                  <a:buNone/>
                </a:pPr>
                <a:r>
                  <a:rPr lang="en-US" sz="2400" dirty="0">
                    <a:latin typeface="Cambria Math"/>
                    <a:ea typeface="Cambria Math"/>
                  </a:rPr>
                  <a:t>④ Intersection with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  <a:ea typeface="Cambria Math"/>
                      </a:rPr>
                      <m:t>𝑈</m:t>
                    </m:r>
                  </m:oMath>
                </a14:m>
                <a:r>
                  <a:rPr lang="en-US" sz="2400" dirty="0"/>
                  <a:t> (</a:t>
                </a:r>
                <a14:m>
                  <m:oMath xmlns:m="http://schemas.openxmlformats.org/officeDocument/2006/math">
                    <m:r>
                      <a:rPr lang="en-US" sz="2400" b="0" i="1" dirty="0" smtClean="0">
                        <a:latin typeface="Cambria Math"/>
                      </a:rPr>
                      <m:t>𝑈</m:t>
                    </m:r>
                  </m:oMath>
                </a14:m>
                <a:r>
                  <a:rPr lang="en-US" sz="2400" dirty="0"/>
                  <a:t> acts as an identity for </a:t>
                </a:r>
                <a14:m>
                  <m:oMath xmlns:m="http://schemas.openxmlformats.org/officeDocument/2006/math">
                    <m:r>
                      <a:rPr lang="en-US" sz="2400" i="1" smtClean="0">
                        <a:latin typeface="Cambria Math"/>
                        <a:ea typeface="Cambria Math"/>
                      </a:rPr>
                      <m:t>∩</m:t>
                    </m:r>
                  </m:oMath>
                </a14:m>
                <a:r>
                  <a:rPr lang="en-US" sz="2400" dirty="0"/>
                  <a:t>):  for all sets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𝐴</m:t>
                    </m:r>
                  </m:oMath>
                </a14:m>
                <a:r>
                  <a:rPr lang="en-US" sz="2400" dirty="0"/>
                  <a:t>,</a:t>
                </a:r>
              </a:p>
              <a:p>
                <a:pPr marL="0" indent="0">
                  <a:buNone/>
                </a:pPr>
                <a:r>
                  <a:rPr lang="en-US" sz="2400" dirty="0"/>
                  <a:t>      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𝐴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∩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𝑈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=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𝐴</m:t>
                    </m:r>
                  </m:oMath>
                </a14:m>
                <a:endParaRPr lang="en-US" sz="2400" dirty="0"/>
              </a:p>
              <a:p>
                <a:pPr marL="0" indent="0">
                  <a:buNone/>
                </a:pPr>
                <a:r>
                  <a:rPr lang="en-US" sz="2400" dirty="0">
                    <a:latin typeface="Cambria Math"/>
                    <a:ea typeface="Cambria Math"/>
                  </a:rPr>
                  <a:t>⑤ Double complement law:  for all sets </a:t>
                </a:r>
                <a14:m>
                  <m:oMath xmlns:m="http://schemas.openxmlformats.org/officeDocument/2006/math">
                    <m:r>
                      <a:rPr lang="en-US" sz="2400" i="1" smtClean="0">
                        <a:latin typeface="Cambria Math"/>
                        <a:ea typeface="Cambria Math"/>
                      </a:rPr>
                      <m:t>𝐴</m:t>
                    </m:r>
                  </m:oMath>
                </a14:m>
                <a:r>
                  <a:rPr lang="en-US" sz="2400" dirty="0"/>
                  <a:t>,</a:t>
                </a:r>
              </a:p>
              <a:p>
                <a:pPr marL="0" indent="0">
                  <a:buNone/>
                </a:pPr>
                <a:r>
                  <a:rPr lang="en-US" sz="2400" dirty="0"/>
                  <a:t>    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240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sz="240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𝐴</m:t>
                                </m:r>
                              </m:e>
                              <m:sup>
                                <m:r>
                                  <a:rPr lang="en-US" sz="2400" b="0" i="1" smtClean="0">
                                    <a:latin typeface="Cambria Math"/>
                                  </a:rPr>
                                  <m:t>𝑐</m:t>
                                </m:r>
                              </m:sup>
                            </m:sSup>
                          </m:e>
                        </m:d>
                      </m:e>
                      <m:sup>
                        <m:r>
                          <a:rPr lang="en-US" sz="2400" b="0" i="1" smtClean="0">
                            <a:latin typeface="Cambria Math"/>
                          </a:rPr>
                          <m:t>𝑐</m:t>
                        </m:r>
                      </m:sup>
                    </m:sSup>
                    <m:r>
                      <a:rPr lang="en-US" sz="2400" i="1" smtClean="0">
                        <a:latin typeface="Cambria Math"/>
                        <a:ea typeface="Cambria Math"/>
                      </a:rPr>
                      <m:t>=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𝐴</m:t>
                    </m:r>
                  </m:oMath>
                </a14:m>
                <a:r>
                  <a:rPr lang="en-US" sz="2400" dirty="0"/>
                  <a:t> </a:t>
                </a:r>
              </a:p>
              <a:p>
                <a:pPr marL="0" indent="0">
                  <a:buNone/>
                </a:pPr>
                <a:r>
                  <a:rPr lang="en-US" sz="2400" dirty="0">
                    <a:latin typeface="Cambria Math"/>
                    <a:ea typeface="Cambria Math"/>
                  </a:rPr>
                  <a:t>⑥ Idempotent laws:  for all sets </a:t>
                </a:r>
                <a14:m>
                  <m:oMath xmlns:m="http://schemas.openxmlformats.org/officeDocument/2006/math">
                    <m:r>
                      <a:rPr lang="en-US" sz="2400" i="1" smtClean="0">
                        <a:latin typeface="Cambria Math"/>
                        <a:ea typeface="Cambria Math"/>
                      </a:rPr>
                      <m:t>𝐴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 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𝑎𝑛𝑑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 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𝐵</m:t>
                    </m:r>
                  </m:oMath>
                </a14:m>
                <a:r>
                  <a:rPr lang="en-US" sz="2400" dirty="0"/>
                  <a:t>, </a:t>
                </a:r>
              </a:p>
              <a:p>
                <a:pPr marL="0" indent="0">
                  <a:buNone/>
                </a:pPr>
                <a:r>
                  <a:rPr lang="en-US" sz="2400" dirty="0"/>
                  <a:t>       (a) </a:t>
                </a:r>
                <a14:m>
                  <m:oMath xmlns:m="http://schemas.openxmlformats.org/officeDocument/2006/math">
                    <m:r>
                      <a:rPr lang="en-US" sz="2400" i="1" smtClean="0">
                        <a:latin typeface="Cambria Math"/>
                      </a:rPr>
                      <m:t>𝐴</m:t>
                    </m:r>
                    <m:r>
                      <a:rPr lang="en-US" sz="2400" i="1" smtClean="0">
                        <a:latin typeface="Cambria Math"/>
                        <a:ea typeface="Cambria Math"/>
                      </a:rPr>
                      <m:t>∩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𝐴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=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𝐴</m:t>
                    </m:r>
                  </m:oMath>
                </a14:m>
                <a:r>
                  <a:rPr lang="en-US" sz="2400" dirty="0"/>
                  <a:t>                     (b)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𝐴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∪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𝐴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=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𝐴</m:t>
                    </m:r>
                  </m:oMath>
                </a14:m>
                <a:endParaRPr lang="en-US" sz="2400" dirty="0"/>
              </a:p>
              <a:p>
                <a:pPr marL="0" indent="0">
                  <a:buNone/>
                </a:pPr>
                <a:r>
                  <a:rPr lang="en-US" sz="2400" dirty="0">
                    <a:latin typeface="Cambria Math"/>
                    <a:ea typeface="Cambria Math"/>
                  </a:rPr>
                  <a:t>⑦ De-Morgan’s laws:  for all sets </a:t>
                </a:r>
                <a14:m>
                  <m:oMath xmlns:m="http://schemas.openxmlformats.org/officeDocument/2006/math">
                    <m:r>
                      <a:rPr lang="en-US" sz="2400" i="1" smtClean="0">
                        <a:latin typeface="Cambria Math"/>
                        <a:ea typeface="Cambria Math"/>
                      </a:rPr>
                      <m:t>𝐴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 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𝑎𝑛𝑑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 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𝐵</m:t>
                    </m:r>
                  </m:oMath>
                </a14:m>
                <a:r>
                  <a:rPr lang="en-US" sz="2400" dirty="0"/>
                  <a:t>, </a:t>
                </a:r>
              </a:p>
              <a:p>
                <a:pPr marL="0" indent="0">
                  <a:buNone/>
                </a:pPr>
                <a:r>
                  <a:rPr lang="en-US" sz="2400" dirty="0"/>
                  <a:t>       (a)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240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b="0" i="1" smtClean="0">
                                <a:latin typeface="Cambria Math"/>
                              </a:rPr>
                              <m:t>𝐴</m:t>
                            </m:r>
                            <m:r>
                              <a:rPr lang="en-US" sz="2400" b="0" i="1" smtClean="0">
                                <a:latin typeface="Cambria Math"/>
                                <a:ea typeface="Cambria Math"/>
                              </a:rPr>
                              <m:t>∪</m:t>
                            </m:r>
                            <m:r>
                              <a:rPr lang="en-US" sz="2400" b="0" i="1" smtClean="0">
                                <a:latin typeface="Cambria Math"/>
                                <a:ea typeface="Cambria Math"/>
                              </a:rPr>
                              <m:t>𝐵</m:t>
                            </m:r>
                          </m:e>
                        </m:d>
                      </m:e>
                      <m:sup>
                        <m:r>
                          <a:rPr lang="en-US" sz="2400" b="0" i="1" smtClean="0">
                            <a:latin typeface="Cambria Math"/>
                          </a:rPr>
                          <m:t>𝑐</m:t>
                        </m:r>
                      </m:sup>
                    </m:sSup>
                    <m:r>
                      <a:rPr lang="en-US" sz="2400" i="1" smtClean="0">
                        <a:latin typeface="Cambria Math"/>
                        <a:ea typeface="Cambria Math"/>
                      </a:rPr>
                      <m:t>=</m:t>
                    </m:r>
                    <m:sSup>
                      <m:sSupPr>
                        <m:ctrlPr>
                          <a:rPr lang="en-US" sz="240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𝐴</m:t>
                        </m:r>
                      </m:e>
                      <m:sup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𝑐</m:t>
                        </m:r>
                      </m:sup>
                    </m:sSup>
                    <m:r>
                      <a:rPr lang="en-US" sz="2400" i="1" smtClean="0">
                        <a:latin typeface="Cambria Math"/>
                        <a:ea typeface="Cambria Math"/>
                      </a:rPr>
                      <m:t>∩</m:t>
                    </m:r>
                    <m:sSup>
                      <m:sSupPr>
                        <m:ctrlPr>
                          <a:rPr lang="en-US" sz="240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𝐵</m:t>
                        </m:r>
                      </m:e>
                      <m:sup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𝑐</m:t>
                        </m:r>
                      </m:sup>
                    </m:sSup>
                  </m:oMath>
                </a14:m>
                <a:r>
                  <a:rPr lang="en-US" sz="2400" dirty="0"/>
                  <a:t>            (b)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240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i="1">
                                <a:latin typeface="Cambria Math"/>
                              </a:rPr>
                              <m:t>𝐴</m:t>
                            </m:r>
                            <m:r>
                              <a:rPr lang="en-US" sz="2400" i="1">
                                <a:latin typeface="Cambria Math"/>
                                <a:ea typeface="Cambria Math"/>
                              </a:rPr>
                              <m:t>∩</m:t>
                            </m:r>
                            <m:r>
                              <a:rPr lang="en-US" sz="2400" i="1">
                                <a:latin typeface="Cambria Math"/>
                                <a:ea typeface="Cambria Math"/>
                              </a:rPr>
                              <m:t>𝐵</m:t>
                            </m:r>
                            <m:r>
                              <m:rPr>
                                <m:nor/>
                              </m:rPr>
                              <a:rPr lang="en-US" sz="2400" dirty="0"/>
                              <m:t> </m:t>
                            </m:r>
                          </m:e>
                        </m:d>
                      </m:e>
                      <m:sup>
                        <m:r>
                          <a:rPr lang="en-US" sz="2400" b="0" i="1" smtClean="0">
                            <a:latin typeface="Cambria Math"/>
                          </a:rPr>
                          <m:t>𝑐</m:t>
                        </m:r>
                      </m:sup>
                    </m:sSup>
                    <m:r>
                      <a:rPr lang="en-US" sz="2400" i="1" smtClean="0">
                        <a:latin typeface="Cambria Math"/>
                        <a:ea typeface="Cambria Math"/>
                      </a:rPr>
                      <m:t>=</m:t>
                    </m:r>
                    <m:sSup>
                      <m:sSupPr>
                        <m:ctrlPr>
                          <a:rPr lang="en-US" sz="240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𝐴</m:t>
                        </m:r>
                      </m:e>
                      <m:sup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𝑐</m:t>
                        </m:r>
                      </m:sup>
                    </m:sSup>
                    <m:r>
                      <a:rPr lang="en-US" sz="2400" i="1" smtClean="0">
                        <a:latin typeface="Cambria Math"/>
                        <a:ea typeface="Cambria Math"/>
                      </a:rPr>
                      <m:t>∪</m:t>
                    </m:r>
                    <m:sSup>
                      <m:sSupPr>
                        <m:ctrlPr>
                          <a:rPr lang="en-US" sz="240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𝐵</m:t>
                        </m:r>
                      </m:e>
                      <m:sup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𝑐</m:t>
                        </m:r>
                      </m:sup>
                    </m:sSup>
                  </m:oMath>
                </a14:m>
                <a:endParaRPr lang="en-US" sz="2400" b="0" i="1" dirty="0">
                  <a:latin typeface="Cambria Math"/>
                  <a:ea typeface="Cambria Math"/>
                </a:endParaRPr>
              </a:p>
              <a:p>
                <a:pPr marL="0" indent="4040188">
                  <a:buNone/>
                  <a:tabLst>
                    <a:tab pos="2511425" algn="l"/>
                  </a:tabLst>
                </a:pPr>
                <a:endParaRPr lang="en-US" sz="2400" b="1" i="1" dirty="0">
                  <a:latin typeface="Cambria Math"/>
                </a:endParaRPr>
              </a:p>
              <a:p>
                <a:pPr marL="0" indent="1077913">
                  <a:buNone/>
                  <a:tabLst>
                    <a:tab pos="0" algn="l"/>
                  </a:tabLst>
                </a:pPr>
                <a:r>
                  <a:rPr lang="en-US" sz="2400" dirty="0"/>
                  <a:t>a)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400" i="1">
                                <a:latin typeface="Cambria Math"/>
                              </a:rPr>
                              <m:t>𝐴</m:t>
                            </m:r>
                            <m:r>
                              <a:rPr lang="en-US" sz="2400" i="1">
                                <a:latin typeface="Cambria Math"/>
                                <a:ea typeface="Cambria Math"/>
                              </a:rPr>
                              <m:t>∪</m:t>
                            </m:r>
                            <m:r>
                              <a:rPr lang="en-US" sz="2400" i="1">
                                <a:latin typeface="Cambria Math"/>
                                <a:ea typeface="Cambria Math"/>
                              </a:rPr>
                              <m:t>𝐵</m:t>
                            </m:r>
                          </m:e>
                        </m:d>
                      </m:e>
                      <m:sup/>
                    </m:sSup>
                    <m:r>
                      <a:rPr lang="en-US" sz="2400" i="1">
                        <a:latin typeface="Cambria Math"/>
                        <a:ea typeface="Cambria Math"/>
                      </a:rPr>
                      <m:t>=</m:t>
                    </m:r>
                    <m:r>
                      <a:rPr lang="en-US" sz="2400" i="1">
                        <a:latin typeface="Cambria Math"/>
                      </a:rPr>
                      <m:t>𝐴</m:t>
                    </m:r>
                    <m:r>
                      <a:rPr lang="en-US" sz="2400" i="1">
                        <a:latin typeface="Cambria Math"/>
                        <a:ea typeface="Cambria Math"/>
                      </a:rPr>
                      <m:t>∩</m:t>
                    </m:r>
                    <m:r>
                      <a:rPr lang="en-US" sz="2400" i="1">
                        <a:latin typeface="Cambria Math"/>
                        <a:ea typeface="Cambria Math"/>
                      </a:rPr>
                      <m:t>𝐵</m:t>
                    </m:r>
                  </m:oMath>
                </a14:m>
                <a:r>
                  <a:rPr lang="en-US" sz="2400" dirty="0"/>
                  <a:t>            (b)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/>
                      </a:rPr>
                      <m:t>𝐴</m:t>
                    </m:r>
                    <m:r>
                      <a:rPr lang="en-US" sz="2400" i="1">
                        <a:latin typeface="Cambria Math"/>
                        <a:ea typeface="Cambria Math"/>
                      </a:rPr>
                      <m:t>∩</m:t>
                    </m:r>
                    <m:r>
                      <a:rPr lang="en-US" sz="2400" i="1">
                        <a:latin typeface="Cambria Math"/>
                        <a:ea typeface="Cambria Math"/>
                      </a:rPr>
                      <m:t>𝐵</m:t>
                    </m:r>
                  </m:oMath>
                </a14:m>
                <a:r>
                  <a:rPr lang="en-US" sz="2400" dirty="0"/>
                  <a:t> = A UB</a:t>
                </a:r>
              </a:p>
              <a:p>
                <a:pPr marL="0" indent="0">
                  <a:buNone/>
                </a:pPr>
                <a:r>
                  <a:rPr lang="en-US" sz="2400" dirty="0">
                    <a:latin typeface="Cambria Math"/>
                    <a:ea typeface="Cambria Math"/>
                  </a:rPr>
                  <a:t>⑧ Union with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  <a:ea typeface="Cambria Math"/>
                      </a:rPr>
                      <m:t>𝑈</m:t>
                    </m:r>
                  </m:oMath>
                </a14:m>
                <a:r>
                  <a:rPr lang="en-US" sz="2400" dirty="0"/>
                  <a:t> (</a:t>
                </a:r>
                <a14:m>
                  <m:oMath xmlns:m="http://schemas.openxmlformats.org/officeDocument/2006/math">
                    <m:r>
                      <a:rPr lang="en-US" sz="2400" b="0" i="1" dirty="0" smtClean="0">
                        <a:latin typeface="Cambria Math"/>
                      </a:rPr>
                      <m:t>𝑈</m:t>
                    </m:r>
                  </m:oMath>
                </a14:m>
                <a:r>
                  <a:rPr lang="en-US" sz="2400" dirty="0"/>
                  <a:t> acts as a universal bound for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𝑈</m:t>
                    </m:r>
                  </m:oMath>
                </a14:m>
                <a:r>
                  <a:rPr lang="en-US" sz="2400" dirty="0"/>
                  <a:t>).</a:t>
                </a:r>
              </a:p>
              <a:p>
                <a:pPr marL="0" indent="0">
                  <a:buNone/>
                </a:pPr>
                <a:r>
                  <a:rPr lang="en-US" sz="2400" dirty="0"/>
                  <a:t>       </a:t>
                </a:r>
                <a14:m>
                  <m:oMath xmlns:m="http://schemas.openxmlformats.org/officeDocument/2006/math">
                    <m:r>
                      <a:rPr lang="en-US" sz="2400" i="1" smtClean="0">
                        <a:latin typeface="Cambria Math"/>
                      </a:rPr>
                      <m:t>𝐴</m:t>
                    </m:r>
                    <m:r>
                      <a:rPr lang="en-US" sz="2400" i="1" smtClean="0">
                        <a:latin typeface="Cambria Math"/>
                        <a:ea typeface="Cambria Math"/>
                      </a:rPr>
                      <m:t>∪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𝑈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=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𝑈</m:t>
                    </m:r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3" name="عنصر نائب للمحتوى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23528" y="1600200"/>
                <a:ext cx="8568952" cy="4525963"/>
              </a:xfrm>
              <a:blipFill rotWithShape="1">
                <a:blip r:embed="rId2"/>
                <a:stretch>
                  <a:fillRect l="-853" t="-1752"/>
                </a:stretch>
              </a:blipFill>
            </p:spPr>
            <p:txBody>
              <a:bodyPr/>
              <a:lstStyle/>
              <a:p>
                <a:r>
                  <a:rPr lang="ar-J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CA95D-8EC2-4E1A-B5BD-BCF8AA63696F}" type="slidenum">
              <a:rPr lang="en-US" smtClean="0"/>
              <a:t>3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H="1">
            <a:off x="1835696" y="4896456"/>
            <a:ext cx="792088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3231144" y="4941168"/>
            <a:ext cx="216024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3707904" y="4941168"/>
            <a:ext cx="216024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1" name="مستطيل 5"/>
          <p:cNvSpPr/>
          <p:nvPr/>
        </p:nvSpPr>
        <p:spPr>
          <a:xfrm>
            <a:off x="-2340768" y="1259468"/>
            <a:ext cx="2304256" cy="136815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شكل بيضاوي 14"/>
          <p:cNvSpPr/>
          <p:nvPr/>
        </p:nvSpPr>
        <p:spPr>
          <a:xfrm>
            <a:off x="-2014323" y="1561800"/>
            <a:ext cx="864096" cy="86409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-1844625" y="1826240"/>
            <a:ext cx="317715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/>
              <a:t>A</a:t>
            </a:r>
            <a:endParaRPr lang="ar-JO" dirty="0"/>
          </a:p>
        </p:txBody>
      </p:sp>
      <p:sp>
        <p:nvSpPr>
          <p:cNvPr id="16" name="مستطيل 5"/>
          <p:cNvSpPr/>
          <p:nvPr/>
        </p:nvSpPr>
        <p:spPr>
          <a:xfrm>
            <a:off x="-2484784" y="3861048"/>
            <a:ext cx="2304256" cy="136815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7" name="شكل بيضاوي 14"/>
          <p:cNvSpPr/>
          <p:nvPr/>
        </p:nvSpPr>
        <p:spPr>
          <a:xfrm>
            <a:off x="-2158339" y="4163380"/>
            <a:ext cx="864096" cy="86409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8" name="شكل بيضاوي 15"/>
          <p:cNvSpPr/>
          <p:nvPr/>
        </p:nvSpPr>
        <p:spPr>
          <a:xfrm>
            <a:off x="-1548680" y="4149364"/>
            <a:ext cx="864096" cy="86409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-1988641" y="4427820"/>
            <a:ext cx="317715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/>
              <a:t>A</a:t>
            </a:r>
            <a:endParaRPr lang="ar-JO" dirty="0"/>
          </a:p>
        </p:txBody>
      </p:sp>
      <p:sp>
        <p:nvSpPr>
          <p:cNvPr id="20" name="TextBox 19"/>
          <p:cNvSpPr txBox="1"/>
          <p:nvPr/>
        </p:nvSpPr>
        <p:spPr>
          <a:xfrm>
            <a:off x="-1188640" y="4427820"/>
            <a:ext cx="309700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/>
              <a:t>B</a:t>
            </a:r>
            <a:endParaRPr lang="ar-JO" dirty="0"/>
          </a:p>
        </p:txBody>
      </p:sp>
      <p:sp>
        <p:nvSpPr>
          <p:cNvPr id="23" name="TextBox 22"/>
          <p:cNvSpPr txBox="1"/>
          <p:nvPr/>
        </p:nvSpPr>
        <p:spPr>
          <a:xfrm>
            <a:off x="-505632" y="1347823"/>
            <a:ext cx="332142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b="1" dirty="0"/>
              <a:t>U</a:t>
            </a:r>
            <a:endParaRPr lang="ar-JO" b="1" dirty="0"/>
          </a:p>
        </p:txBody>
      </p:sp>
      <p:cxnSp>
        <p:nvCxnSpPr>
          <p:cNvPr id="24" name="Straight Connector 23"/>
          <p:cNvCxnSpPr/>
          <p:nvPr/>
        </p:nvCxnSpPr>
        <p:spPr>
          <a:xfrm flipH="1">
            <a:off x="4982864" y="5008591"/>
            <a:ext cx="792088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5969792" y="5013176"/>
            <a:ext cx="216024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6384424" y="5013176"/>
            <a:ext cx="216024" cy="0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410760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850106"/>
          </a:xfrm>
        </p:spPr>
        <p:txBody>
          <a:bodyPr>
            <a:normAutofit/>
          </a:bodyPr>
          <a:lstStyle/>
          <a:p>
            <a:r>
              <a:rPr lang="en-US" sz="4000" dirty="0"/>
              <a:t>Set Identities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عنصر نائب للمحتوى 2"/>
              <p:cNvSpPr>
                <a:spLocks noGrp="1"/>
              </p:cNvSpPr>
              <p:nvPr>
                <p:ph idx="1"/>
              </p:nvPr>
            </p:nvSpPr>
            <p:spPr>
              <a:xfrm>
                <a:off x="395536" y="1556792"/>
                <a:ext cx="8229600" cy="4680520"/>
              </a:xfrm>
            </p:spPr>
            <p:txBody>
              <a:bodyPr>
                <a:normAutofit fontScale="55000" lnSpcReduction="20000"/>
              </a:bodyPr>
              <a:lstStyle/>
              <a:p>
                <a:pPr marL="0" indent="0">
                  <a:buNone/>
                </a:pPr>
                <a:r>
                  <a:rPr lang="en-US" sz="4400" dirty="0">
                    <a:latin typeface="Cambria Math"/>
                    <a:ea typeface="Cambria Math"/>
                  </a:rPr>
                  <a:t>⑨ Absorption laws:  for all sets </a:t>
                </a:r>
                <a14:m>
                  <m:oMath xmlns:m="http://schemas.openxmlformats.org/officeDocument/2006/math">
                    <m:r>
                      <a:rPr lang="en-US" sz="4400" i="1" smtClean="0">
                        <a:latin typeface="Cambria Math"/>
                        <a:ea typeface="Cambria Math"/>
                      </a:rPr>
                      <m:t>𝐴</m:t>
                    </m:r>
                    <m:r>
                      <a:rPr lang="en-US" sz="4400" b="0" i="1" smtClean="0">
                        <a:latin typeface="Cambria Math"/>
                        <a:ea typeface="Cambria Math"/>
                      </a:rPr>
                      <m:t> </m:t>
                    </m:r>
                    <m:r>
                      <a:rPr lang="en-US" sz="4400" b="0" i="1" smtClean="0">
                        <a:latin typeface="Cambria Math"/>
                        <a:ea typeface="Cambria Math"/>
                      </a:rPr>
                      <m:t>𝑎𝑛𝑑</m:t>
                    </m:r>
                    <m:r>
                      <a:rPr lang="en-US" sz="4400" b="0" i="1" smtClean="0">
                        <a:latin typeface="Cambria Math"/>
                        <a:ea typeface="Cambria Math"/>
                      </a:rPr>
                      <m:t> </m:t>
                    </m:r>
                    <m:r>
                      <a:rPr lang="en-US" sz="4400" b="0" i="1" smtClean="0">
                        <a:latin typeface="Cambria Math"/>
                        <a:ea typeface="Cambria Math"/>
                      </a:rPr>
                      <m:t>𝐵</m:t>
                    </m:r>
                  </m:oMath>
                </a14:m>
                <a:r>
                  <a:rPr lang="en-US" sz="4400" dirty="0"/>
                  <a:t>, </a:t>
                </a:r>
              </a:p>
              <a:p>
                <a:pPr marL="0" indent="0">
                  <a:buNone/>
                </a:pPr>
                <a:r>
                  <a:rPr lang="en-US" sz="4400" dirty="0"/>
                  <a:t>       (a) </a:t>
                </a:r>
                <a14:m>
                  <m:oMath xmlns:m="http://schemas.openxmlformats.org/officeDocument/2006/math">
                    <m:r>
                      <a:rPr lang="en-US" sz="4400" i="1" smtClean="0">
                        <a:latin typeface="Cambria Math"/>
                      </a:rPr>
                      <m:t>𝐴</m:t>
                    </m:r>
                    <m:r>
                      <a:rPr lang="en-US" sz="4400" i="1" smtClean="0">
                        <a:latin typeface="Cambria Math"/>
                        <a:ea typeface="Cambria Math"/>
                      </a:rPr>
                      <m:t>∪</m:t>
                    </m:r>
                    <m:d>
                      <m:dPr>
                        <m:ctrlPr>
                          <a:rPr lang="en-US" sz="440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dPr>
                      <m:e>
                        <m:r>
                          <a:rPr lang="en-US" sz="4400" b="0" i="1" smtClean="0">
                            <a:latin typeface="Cambria Math"/>
                            <a:ea typeface="Cambria Math"/>
                          </a:rPr>
                          <m:t>𝐴</m:t>
                        </m:r>
                        <m:r>
                          <a:rPr lang="en-US" sz="4400" b="0" i="1" smtClean="0">
                            <a:latin typeface="Cambria Math"/>
                            <a:ea typeface="Cambria Math"/>
                          </a:rPr>
                          <m:t>∩</m:t>
                        </m:r>
                        <m:r>
                          <a:rPr lang="en-US" sz="4400" b="0" i="1" smtClean="0">
                            <a:latin typeface="Cambria Math"/>
                            <a:ea typeface="Cambria Math"/>
                          </a:rPr>
                          <m:t>𝐵</m:t>
                        </m:r>
                      </m:e>
                    </m:d>
                    <m:r>
                      <a:rPr lang="en-US" sz="4400" i="1" smtClean="0">
                        <a:latin typeface="Cambria Math"/>
                        <a:ea typeface="Cambria Math"/>
                      </a:rPr>
                      <m:t>=</m:t>
                    </m:r>
                    <m:r>
                      <a:rPr lang="en-US" sz="4400" b="0" i="1" smtClean="0">
                        <a:latin typeface="Cambria Math"/>
                        <a:ea typeface="Cambria Math"/>
                      </a:rPr>
                      <m:t>𝐴</m:t>
                    </m:r>
                  </m:oMath>
                </a14:m>
                <a:r>
                  <a:rPr lang="en-US" sz="4400" dirty="0"/>
                  <a:t>      (b) </a:t>
                </a:r>
                <a14:m>
                  <m:oMath xmlns:m="http://schemas.openxmlformats.org/officeDocument/2006/math">
                    <m:r>
                      <a:rPr lang="en-US" sz="4400" i="1" smtClean="0">
                        <a:latin typeface="Cambria Math"/>
                      </a:rPr>
                      <m:t>𝐴</m:t>
                    </m:r>
                    <m:r>
                      <a:rPr lang="en-US" sz="4400" i="1" smtClean="0">
                        <a:latin typeface="Cambria Math"/>
                        <a:ea typeface="Cambria Math"/>
                      </a:rPr>
                      <m:t>∩</m:t>
                    </m:r>
                    <m:d>
                      <m:dPr>
                        <m:ctrlPr>
                          <a:rPr lang="en-US" sz="440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dPr>
                      <m:e>
                        <m:r>
                          <a:rPr lang="en-US" sz="4400" b="0" i="1" smtClean="0">
                            <a:latin typeface="Cambria Math"/>
                            <a:ea typeface="Cambria Math"/>
                          </a:rPr>
                          <m:t>𝐴</m:t>
                        </m:r>
                        <m:r>
                          <a:rPr lang="en-US" sz="4400" b="0" i="1" smtClean="0">
                            <a:latin typeface="Cambria Math"/>
                            <a:ea typeface="Cambria Math"/>
                          </a:rPr>
                          <m:t>∪</m:t>
                        </m:r>
                        <m:r>
                          <a:rPr lang="en-US" sz="4400" b="0" i="1" smtClean="0">
                            <a:latin typeface="Cambria Math"/>
                            <a:ea typeface="Cambria Math"/>
                          </a:rPr>
                          <m:t>𝐵</m:t>
                        </m:r>
                      </m:e>
                    </m:d>
                    <m:r>
                      <a:rPr lang="en-US" sz="4400" i="1" smtClean="0">
                        <a:latin typeface="Cambria Math"/>
                        <a:ea typeface="Cambria Math"/>
                      </a:rPr>
                      <m:t>=</m:t>
                    </m:r>
                    <m:r>
                      <a:rPr lang="en-US" sz="4400" b="0" i="1" smtClean="0">
                        <a:latin typeface="Cambria Math"/>
                        <a:ea typeface="Cambria Math"/>
                      </a:rPr>
                      <m:t>𝐴</m:t>
                    </m:r>
                  </m:oMath>
                </a14:m>
                <a:endParaRPr lang="en-US" sz="4400" dirty="0"/>
              </a:p>
              <a:p>
                <a:pPr marL="0" indent="0">
                  <a:buNone/>
                </a:pPr>
                <a:r>
                  <a:rPr lang="en-US" sz="4400" dirty="0">
                    <a:latin typeface="Cambria Math"/>
                    <a:ea typeface="Cambria Math"/>
                  </a:rPr>
                  <a:t>⑩ Alternate representation for set difference:</a:t>
                </a:r>
              </a:p>
              <a:p>
                <a:pPr marL="0" indent="0">
                  <a:buNone/>
                </a:pPr>
                <a:r>
                  <a:rPr lang="en-US" sz="4400" dirty="0">
                    <a:latin typeface="Cambria Math"/>
                    <a:ea typeface="Cambria Math"/>
                  </a:rPr>
                  <a:t>       for all sets </a:t>
                </a:r>
                <a14:m>
                  <m:oMath xmlns:m="http://schemas.openxmlformats.org/officeDocument/2006/math">
                    <m:r>
                      <a:rPr lang="en-US" sz="4400" i="1" smtClean="0">
                        <a:latin typeface="Cambria Math"/>
                        <a:ea typeface="Cambria Math"/>
                      </a:rPr>
                      <m:t>𝐴</m:t>
                    </m:r>
                    <m:r>
                      <a:rPr lang="en-US" sz="4400" b="0" i="1" smtClean="0">
                        <a:latin typeface="Cambria Math"/>
                        <a:ea typeface="Cambria Math"/>
                      </a:rPr>
                      <m:t> </m:t>
                    </m:r>
                    <m:r>
                      <a:rPr lang="en-US" sz="4400" b="0" i="1" smtClean="0">
                        <a:latin typeface="Cambria Math"/>
                        <a:ea typeface="Cambria Math"/>
                      </a:rPr>
                      <m:t>𝑎𝑛𝑑</m:t>
                    </m:r>
                    <m:r>
                      <a:rPr lang="en-US" sz="4400" b="0" i="1" smtClean="0">
                        <a:latin typeface="Cambria Math"/>
                        <a:ea typeface="Cambria Math"/>
                      </a:rPr>
                      <m:t> </m:t>
                    </m:r>
                    <m:r>
                      <a:rPr lang="en-US" sz="4400" b="0" i="1" smtClean="0">
                        <a:latin typeface="Cambria Math"/>
                        <a:ea typeface="Cambria Math"/>
                      </a:rPr>
                      <m:t>𝐵</m:t>
                    </m:r>
                  </m:oMath>
                </a14:m>
                <a:r>
                  <a:rPr lang="en-US" sz="4400" dirty="0"/>
                  <a:t>:       </a:t>
                </a:r>
                <a14:m>
                  <m:oMath xmlns:m="http://schemas.openxmlformats.org/officeDocument/2006/math">
                    <m:r>
                      <a:rPr lang="en-US" sz="4400" b="0" i="1" smtClean="0">
                        <a:latin typeface="Cambria Math"/>
                      </a:rPr>
                      <m:t>𝐴</m:t>
                    </m:r>
                    <m:r>
                      <a:rPr lang="en-US" sz="4400" b="0" i="1" smtClean="0">
                        <a:latin typeface="Cambria Math"/>
                      </a:rPr>
                      <m:t>−</m:t>
                    </m:r>
                    <m:r>
                      <a:rPr lang="en-US" sz="4400" b="0" i="1" smtClean="0">
                        <a:latin typeface="Cambria Math"/>
                      </a:rPr>
                      <m:t>𝐵</m:t>
                    </m:r>
                    <m:r>
                      <a:rPr lang="en-US" sz="4400" b="0" i="1" smtClean="0">
                        <a:latin typeface="Cambria Math"/>
                        <a:ea typeface="Cambria Math"/>
                      </a:rPr>
                      <m:t>=</m:t>
                    </m:r>
                    <m:r>
                      <a:rPr lang="en-US" sz="4400" b="0" i="1" smtClean="0">
                        <a:latin typeface="Cambria Math"/>
                        <a:ea typeface="Cambria Math"/>
                      </a:rPr>
                      <m:t>𝐴</m:t>
                    </m:r>
                    <m:r>
                      <a:rPr lang="en-US" sz="4400" b="0" i="1" smtClean="0">
                        <a:latin typeface="Cambria Math"/>
                        <a:ea typeface="Cambria Math"/>
                      </a:rPr>
                      <m:t>∩</m:t>
                    </m:r>
                    <m:sSup>
                      <m:sSupPr>
                        <m:ctrlPr>
                          <a:rPr lang="en-US" sz="4400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r>
                          <a:rPr lang="en-US" sz="4400" b="0" i="1" smtClean="0">
                            <a:latin typeface="Cambria Math"/>
                            <a:ea typeface="Cambria Math"/>
                          </a:rPr>
                          <m:t>𝐵</m:t>
                        </m:r>
                      </m:e>
                      <m:sup>
                        <m:r>
                          <a:rPr lang="en-US" sz="4400" b="0" i="1" smtClean="0">
                            <a:latin typeface="Cambria Math"/>
                            <a:ea typeface="Cambria Math"/>
                          </a:rPr>
                          <m:t>𝑐</m:t>
                        </m:r>
                      </m:sup>
                    </m:sSup>
                  </m:oMath>
                </a14:m>
                <a:endParaRPr lang="en-US" sz="4400" dirty="0"/>
              </a:p>
              <a:p>
                <a:pPr marL="0" indent="0">
                  <a:buNone/>
                </a:pPr>
                <a:r>
                  <a:rPr lang="en-US" sz="4400" dirty="0">
                    <a:latin typeface="Cambria Math"/>
                    <a:ea typeface="Cambria Math"/>
                  </a:rPr>
                  <a:t>⑪ Intersection and union with a subset:  </a:t>
                </a:r>
              </a:p>
              <a:p>
                <a:pPr marL="0" indent="0">
                  <a:buNone/>
                </a:pPr>
                <a:r>
                  <a:rPr lang="en-US" sz="4400" dirty="0">
                    <a:latin typeface="Cambria Math"/>
                    <a:ea typeface="Cambria Math"/>
                  </a:rPr>
                  <a:t>       for any sets </a:t>
                </a:r>
                <a14:m>
                  <m:oMath xmlns:m="http://schemas.openxmlformats.org/officeDocument/2006/math">
                    <m:r>
                      <a:rPr lang="en-US" sz="4400" i="1" smtClean="0">
                        <a:latin typeface="Cambria Math"/>
                        <a:ea typeface="Cambria Math"/>
                      </a:rPr>
                      <m:t>𝐴</m:t>
                    </m:r>
                    <m:r>
                      <a:rPr lang="en-US" sz="4400" b="0" i="1" smtClean="0">
                        <a:latin typeface="Cambria Math"/>
                        <a:ea typeface="Cambria Math"/>
                      </a:rPr>
                      <m:t> </m:t>
                    </m:r>
                    <m:r>
                      <a:rPr lang="en-US" sz="4400" b="0" i="1" smtClean="0">
                        <a:latin typeface="Cambria Math"/>
                        <a:ea typeface="Cambria Math"/>
                      </a:rPr>
                      <m:t>𝑎𝑛𝑑</m:t>
                    </m:r>
                    <m:r>
                      <a:rPr lang="en-US" sz="4400" b="0" i="1" smtClean="0">
                        <a:latin typeface="Cambria Math"/>
                        <a:ea typeface="Cambria Math"/>
                      </a:rPr>
                      <m:t> </m:t>
                    </m:r>
                    <m:r>
                      <a:rPr lang="en-US" sz="4400" b="0" i="1" smtClean="0">
                        <a:latin typeface="Cambria Math"/>
                        <a:ea typeface="Cambria Math"/>
                      </a:rPr>
                      <m:t>𝐵</m:t>
                    </m:r>
                  </m:oMath>
                </a14:m>
                <a:r>
                  <a:rPr lang="en-US" sz="4400" dirty="0"/>
                  <a:t>, if </a:t>
                </a:r>
                <a14:m>
                  <m:oMath xmlns:m="http://schemas.openxmlformats.org/officeDocument/2006/math">
                    <m:r>
                      <a:rPr lang="en-US" sz="4400" i="1" smtClean="0">
                        <a:latin typeface="Cambria Math"/>
                      </a:rPr>
                      <m:t>𝐴</m:t>
                    </m:r>
                    <m:r>
                      <a:rPr lang="en-US" sz="4400" i="1" smtClean="0">
                        <a:latin typeface="Cambria Math"/>
                        <a:ea typeface="Cambria Math"/>
                      </a:rPr>
                      <m:t>⊆</m:t>
                    </m:r>
                    <m:r>
                      <a:rPr lang="en-US" sz="4400" b="0" i="1" smtClean="0">
                        <a:latin typeface="Cambria Math"/>
                        <a:ea typeface="Cambria Math"/>
                      </a:rPr>
                      <m:t>𝐵</m:t>
                    </m:r>
                  </m:oMath>
                </a14:m>
                <a:r>
                  <a:rPr lang="en-US" sz="4400" dirty="0"/>
                  <a:t>, then:</a:t>
                </a:r>
              </a:p>
              <a:p>
                <a:pPr marL="0" indent="0">
                  <a:buNone/>
                </a:pPr>
                <a:r>
                  <a:rPr lang="en-US" sz="4400" dirty="0"/>
                  <a:t>       (a) </a:t>
                </a:r>
                <a14:m>
                  <m:oMath xmlns:m="http://schemas.openxmlformats.org/officeDocument/2006/math">
                    <m:r>
                      <a:rPr lang="en-US" sz="4400" i="1" smtClean="0">
                        <a:latin typeface="Cambria Math"/>
                      </a:rPr>
                      <m:t>𝐴</m:t>
                    </m:r>
                    <m:r>
                      <a:rPr lang="en-US" sz="4400" i="1" smtClean="0">
                        <a:latin typeface="Cambria Math"/>
                        <a:ea typeface="Cambria Math"/>
                      </a:rPr>
                      <m:t>∩</m:t>
                    </m:r>
                    <m:r>
                      <a:rPr lang="en-US" sz="4400" b="0" i="1" smtClean="0">
                        <a:latin typeface="Cambria Math"/>
                        <a:ea typeface="Cambria Math"/>
                      </a:rPr>
                      <m:t>𝐵</m:t>
                    </m:r>
                    <m:r>
                      <a:rPr lang="en-US" sz="4400" i="1" smtClean="0">
                        <a:latin typeface="Cambria Math"/>
                        <a:ea typeface="Cambria Math"/>
                      </a:rPr>
                      <m:t>=</m:t>
                    </m:r>
                    <m:r>
                      <a:rPr lang="en-US" sz="4400" b="0" i="1" smtClean="0">
                        <a:latin typeface="Cambria Math"/>
                        <a:ea typeface="Cambria Math"/>
                      </a:rPr>
                      <m:t>𝐴</m:t>
                    </m:r>
                  </m:oMath>
                </a14:m>
                <a:r>
                  <a:rPr lang="en-US" sz="4400" dirty="0"/>
                  <a:t>                  (b) </a:t>
                </a:r>
                <a14:m>
                  <m:oMath xmlns:m="http://schemas.openxmlformats.org/officeDocument/2006/math">
                    <m:r>
                      <a:rPr lang="en-US" sz="4400" i="1" smtClean="0">
                        <a:latin typeface="Cambria Math"/>
                      </a:rPr>
                      <m:t>𝐴</m:t>
                    </m:r>
                    <m:r>
                      <a:rPr lang="en-US" sz="4400" i="1" smtClean="0">
                        <a:latin typeface="Cambria Math"/>
                        <a:ea typeface="Cambria Math"/>
                      </a:rPr>
                      <m:t>∪</m:t>
                    </m:r>
                    <m:r>
                      <a:rPr lang="en-US" sz="4400" b="0" i="1" smtClean="0">
                        <a:latin typeface="Cambria Math"/>
                        <a:ea typeface="Cambria Math"/>
                      </a:rPr>
                      <m:t>𝐵</m:t>
                    </m:r>
                    <m:r>
                      <a:rPr lang="en-US" sz="4400" b="0" i="1" smtClean="0">
                        <a:latin typeface="Cambria Math"/>
                        <a:ea typeface="Cambria Math"/>
                      </a:rPr>
                      <m:t>=</m:t>
                    </m:r>
                    <m:r>
                      <a:rPr lang="en-US" sz="4400" b="0" i="1" smtClean="0">
                        <a:latin typeface="Cambria Math"/>
                        <a:ea typeface="Cambria Math"/>
                      </a:rPr>
                      <m:t>𝐵</m:t>
                    </m:r>
                  </m:oMath>
                </a14:m>
                <a:r>
                  <a:rPr lang="en-US" sz="4400" dirty="0"/>
                  <a:t> </a:t>
                </a:r>
              </a:p>
              <a:p>
                <a:pPr marL="0" indent="0">
                  <a:buNone/>
                </a:pPr>
                <a:r>
                  <a:rPr lang="en-US" sz="4400" dirty="0"/>
                  <a:t>      ------------------------------------------------------------------------------</a:t>
                </a:r>
              </a:p>
              <a:p>
                <a:r>
                  <a:rPr lang="en-US" sz="4400" dirty="0"/>
                  <a:t>Method for proving that sets are equal: let sets </a:t>
                </a:r>
                <a14:m>
                  <m:oMath xmlns:m="http://schemas.openxmlformats.org/officeDocument/2006/math">
                    <m:r>
                      <a:rPr lang="en-US" sz="4400" b="0" i="1" smtClean="0">
                        <a:latin typeface="Cambria Math"/>
                      </a:rPr>
                      <m:t>𝑋</m:t>
                    </m:r>
                    <m:r>
                      <a:rPr lang="en-US" sz="4400" b="0" i="1" smtClean="0">
                        <a:latin typeface="Cambria Math"/>
                      </a:rPr>
                      <m:t> </m:t>
                    </m:r>
                    <m:r>
                      <a:rPr lang="en-US" sz="4400" b="0" i="1" smtClean="0">
                        <a:latin typeface="Cambria Math"/>
                      </a:rPr>
                      <m:t>𝑎𝑛𝑑</m:t>
                    </m:r>
                    <m:r>
                      <a:rPr lang="en-US" sz="4400" b="0" i="1" smtClean="0">
                        <a:latin typeface="Cambria Math"/>
                      </a:rPr>
                      <m:t> </m:t>
                    </m:r>
                    <m:r>
                      <a:rPr lang="en-US" sz="4400" b="0" i="1" smtClean="0">
                        <a:latin typeface="Cambria Math"/>
                      </a:rPr>
                      <m:t>𝑌</m:t>
                    </m:r>
                  </m:oMath>
                </a14:m>
                <a:r>
                  <a:rPr lang="en-US" sz="4400" dirty="0"/>
                  <a:t> be given. To prove that </a:t>
                </a:r>
                <a14:m>
                  <m:oMath xmlns:m="http://schemas.openxmlformats.org/officeDocument/2006/math">
                    <m:r>
                      <a:rPr lang="en-US" sz="4400" b="0" i="1" smtClean="0">
                        <a:latin typeface="Cambria Math"/>
                      </a:rPr>
                      <m:t>𝑋</m:t>
                    </m:r>
                    <m:r>
                      <a:rPr lang="en-US" sz="4400" b="0" i="1" smtClean="0">
                        <a:latin typeface="Cambria Math"/>
                        <a:ea typeface="Cambria Math"/>
                      </a:rPr>
                      <m:t>=</m:t>
                    </m:r>
                    <m:r>
                      <a:rPr lang="en-US" sz="4400" b="0" i="1" smtClean="0">
                        <a:latin typeface="Cambria Math"/>
                        <a:ea typeface="Cambria Math"/>
                      </a:rPr>
                      <m:t>𝑌</m:t>
                    </m:r>
                  </m:oMath>
                </a14:m>
                <a:r>
                  <a:rPr lang="en-US" sz="4400" dirty="0"/>
                  <a:t>:</a:t>
                </a:r>
              </a:p>
              <a:p>
                <a:pPr marL="0" indent="0">
                  <a:buNone/>
                </a:pPr>
                <a:r>
                  <a:rPr lang="en-US" sz="4400" dirty="0"/>
                  <a:t>     </a:t>
                </a:r>
                <a:r>
                  <a:rPr lang="en-US" sz="4400" dirty="0">
                    <a:latin typeface="Cambria Math"/>
                    <a:ea typeface="Cambria Math"/>
                  </a:rPr>
                  <a:t>① prove that:   </a:t>
                </a:r>
                <a14:m>
                  <m:oMath xmlns:m="http://schemas.openxmlformats.org/officeDocument/2006/math">
                    <m:r>
                      <a:rPr lang="en-US" sz="4400" b="0" i="1" smtClean="0">
                        <a:latin typeface="Cambria Math"/>
                        <a:ea typeface="Cambria Math"/>
                      </a:rPr>
                      <m:t>𝑋</m:t>
                    </m:r>
                    <m:r>
                      <a:rPr lang="en-US" sz="4400" b="0" i="1" smtClean="0">
                        <a:latin typeface="Cambria Math"/>
                        <a:ea typeface="Cambria Math"/>
                      </a:rPr>
                      <m:t>⊆</m:t>
                    </m:r>
                    <m:r>
                      <a:rPr lang="en-US" sz="4400" b="0" i="1" smtClean="0">
                        <a:latin typeface="Cambria Math"/>
                        <a:ea typeface="Cambria Math"/>
                      </a:rPr>
                      <m:t>𝑌</m:t>
                    </m:r>
                  </m:oMath>
                </a14:m>
                <a:endParaRPr lang="en-US" sz="4400" dirty="0"/>
              </a:p>
              <a:p>
                <a:pPr marL="0" indent="0">
                  <a:buNone/>
                </a:pPr>
                <a:r>
                  <a:rPr lang="en-US" sz="4400" dirty="0">
                    <a:latin typeface="Cambria Math"/>
                    <a:ea typeface="Cambria Math"/>
                  </a:rPr>
                  <a:t>     ② prove that:   </a:t>
                </a:r>
                <a14:m>
                  <m:oMath xmlns:m="http://schemas.openxmlformats.org/officeDocument/2006/math">
                    <m:r>
                      <a:rPr lang="en-US" sz="4400" b="0" i="1" smtClean="0">
                        <a:latin typeface="Cambria Math"/>
                        <a:ea typeface="Cambria Math"/>
                      </a:rPr>
                      <m:t>𝑌</m:t>
                    </m:r>
                    <m:r>
                      <a:rPr lang="en-US" sz="4400" b="0" i="1" smtClean="0">
                        <a:latin typeface="Cambria Math"/>
                        <a:ea typeface="Cambria Math"/>
                      </a:rPr>
                      <m:t>⊆</m:t>
                    </m:r>
                    <m:r>
                      <a:rPr lang="en-US" sz="4400" b="0" i="1" smtClean="0">
                        <a:latin typeface="Cambria Math"/>
                        <a:ea typeface="Cambria Math"/>
                      </a:rPr>
                      <m:t>𝑋</m:t>
                    </m:r>
                  </m:oMath>
                </a14:m>
                <a:endParaRPr lang="en-US" sz="4400" dirty="0"/>
              </a:p>
              <a:p>
                <a:pPr marL="0" indent="0">
                  <a:buNone/>
                </a:pPr>
                <a:r>
                  <a:rPr lang="en-US" dirty="0"/>
                  <a:t>            </a:t>
                </a:r>
              </a:p>
            </p:txBody>
          </p:sp>
        </mc:Choice>
        <mc:Fallback xmlns="">
          <p:sp>
            <p:nvSpPr>
              <p:cNvPr id="3" name="عنصر نائب للمحتوى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95536" y="1556792"/>
                <a:ext cx="8229600" cy="4680520"/>
              </a:xfrm>
              <a:blipFill rotWithShape="1">
                <a:blip r:embed="rId2"/>
                <a:stretch>
                  <a:fillRect l="-1185" t="-273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CA95D-8EC2-4E1A-B5BD-BCF8AA63696F}" type="slidenum">
              <a:rPr lang="en-US" smtClean="0"/>
              <a:t>4</a:t>
            </a:fld>
            <a:endParaRPr lang="en-US"/>
          </a:p>
        </p:txBody>
      </p:sp>
      <p:sp>
        <p:nvSpPr>
          <p:cNvPr id="6" name="مستطيل 5"/>
          <p:cNvSpPr/>
          <p:nvPr/>
        </p:nvSpPr>
        <p:spPr>
          <a:xfrm>
            <a:off x="-2484784" y="692696"/>
            <a:ext cx="2304256" cy="136815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شكل بيضاوي 14"/>
          <p:cNvSpPr/>
          <p:nvPr/>
        </p:nvSpPr>
        <p:spPr>
          <a:xfrm>
            <a:off x="-2158339" y="995028"/>
            <a:ext cx="864096" cy="86409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شكل بيضاوي 15"/>
          <p:cNvSpPr/>
          <p:nvPr/>
        </p:nvSpPr>
        <p:spPr>
          <a:xfrm>
            <a:off x="-1548680" y="981012"/>
            <a:ext cx="864096" cy="86409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-1988641" y="1259468"/>
            <a:ext cx="317715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/>
              <a:t>A</a:t>
            </a:r>
            <a:endParaRPr lang="ar-JO" dirty="0"/>
          </a:p>
        </p:txBody>
      </p:sp>
      <p:sp>
        <p:nvSpPr>
          <p:cNvPr id="34" name="TextBox 33"/>
          <p:cNvSpPr txBox="1"/>
          <p:nvPr/>
        </p:nvSpPr>
        <p:spPr>
          <a:xfrm>
            <a:off x="-1188640" y="1259468"/>
            <a:ext cx="309700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/>
              <a:t>B</a:t>
            </a:r>
            <a:endParaRPr lang="ar-JO" dirty="0"/>
          </a:p>
        </p:txBody>
      </p:sp>
      <p:sp>
        <p:nvSpPr>
          <p:cNvPr id="35" name="مستطيل 5"/>
          <p:cNvSpPr/>
          <p:nvPr/>
        </p:nvSpPr>
        <p:spPr>
          <a:xfrm>
            <a:off x="-2484784" y="2708920"/>
            <a:ext cx="2304256" cy="136815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6" name="شكل بيضاوي 14"/>
          <p:cNvSpPr/>
          <p:nvPr/>
        </p:nvSpPr>
        <p:spPr>
          <a:xfrm>
            <a:off x="-2158339" y="3011252"/>
            <a:ext cx="864096" cy="86409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7" name="شكل بيضاوي 15"/>
          <p:cNvSpPr/>
          <p:nvPr/>
        </p:nvSpPr>
        <p:spPr>
          <a:xfrm>
            <a:off x="-1548680" y="2997236"/>
            <a:ext cx="864096" cy="86409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-1988641" y="3275692"/>
            <a:ext cx="317715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/>
              <a:t>A</a:t>
            </a:r>
            <a:endParaRPr lang="ar-JO" dirty="0"/>
          </a:p>
        </p:txBody>
      </p:sp>
      <p:sp>
        <p:nvSpPr>
          <p:cNvPr id="39" name="TextBox 38"/>
          <p:cNvSpPr txBox="1"/>
          <p:nvPr/>
        </p:nvSpPr>
        <p:spPr>
          <a:xfrm>
            <a:off x="-1188640" y="3275692"/>
            <a:ext cx="309700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/>
              <a:t>B</a:t>
            </a:r>
            <a:endParaRPr lang="ar-JO" dirty="0"/>
          </a:p>
        </p:txBody>
      </p:sp>
      <p:sp>
        <p:nvSpPr>
          <p:cNvPr id="40" name="مستطيل 5"/>
          <p:cNvSpPr/>
          <p:nvPr/>
        </p:nvSpPr>
        <p:spPr>
          <a:xfrm>
            <a:off x="9396536" y="908720"/>
            <a:ext cx="2304256" cy="136815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1" name="شكل بيضاوي 14"/>
          <p:cNvSpPr/>
          <p:nvPr/>
        </p:nvSpPr>
        <p:spPr>
          <a:xfrm>
            <a:off x="9722981" y="1211052"/>
            <a:ext cx="864096" cy="86409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2" name="شكل بيضاوي 15"/>
          <p:cNvSpPr/>
          <p:nvPr/>
        </p:nvSpPr>
        <p:spPr>
          <a:xfrm>
            <a:off x="10332640" y="1197036"/>
            <a:ext cx="864096" cy="86409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9892679" y="1475492"/>
            <a:ext cx="317715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/>
              <a:t>A</a:t>
            </a:r>
            <a:endParaRPr lang="ar-JO" dirty="0"/>
          </a:p>
        </p:txBody>
      </p:sp>
      <p:sp>
        <p:nvSpPr>
          <p:cNvPr id="44" name="TextBox 43"/>
          <p:cNvSpPr txBox="1"/>
          <p:nvPr/>
        </p:nvSpPr>
        <p:spPr>
          <a:xfrm>
            <a:off x="10692680" y="1475492"/>
            <a:ext cx="309700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/>
              <a:t>B</a:t>
            </a:r>
            <a:endParaRPr lang="ar-JO" dirty="0"/>
          </a:p>
        </p:txBody>
      </p:sp>
      <p:sp>
        <p:nvSpPr>
          <p:cNvPr id="45" name="مستطيل 5"/>
          <p:cNvSpPr/>
          <p:nvPr/>
        </p:nvSpPr>
        <p:spPr>
          <a:xfrm>
            <a:off x="9396536" y="2924944"/>
            <a:ext cx="2304256" cy="136815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6" name="شكل بيضاوي 14"/>
          <p:cNvSpPr/>
          <p:nvPr/>
        </p:nvSpPr>
        <p:spPr>
          <a:xfrm>
            <a:off x="9722981" y="3227276"/>
            <a:ext cx="864096" cy="86409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7" name="شكل بيضاوي 15"/>
          <p:cNvSpPr/>
          <p:nvPr/>
        </p:nvSpPr>
        <p:spPr>
          <a:xfrm>
            <a:off x="10332640" y="3213260"/>
            <a:ext cx="864096" cy="86409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9892679" y="3491716"/>
            <a:ext cx="317715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/>
              <a:t>A</a:t>
            </a:r>
            <a:endParaRPr lang="ar-JO" dirty="0"/>
          </a:p>
        </p:txBody>
      </p:sp>
      <p:sp>
        <p:nvSpPr>
          <p:cNvPr id="49" name="TextBox 48"/>
          <p:cNvSpPr txBox="1"/>
          <p:nvPr/>
        </p:nvSpPr>
        <p:spPr>
          <a:xfrm>
            <a:off x="10692680" y="3491716"/>
            <a:ext cx="309700" cy="369332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dirty="0"/>
              <a:t>B</a:t>
            </a:r>
            <a:endParaRPr lang="ar-JO" dirty="0"/>
          </a:p>
        </p:txBody>
      </p:sp>
    </p:spTree>
    <p:extLst>
      <p:ext uri="{BB962C8B-B14F-4D97-AF65-F5344CB8AC3E}">
        <p14:creationId xmlns:p14="http://schemas.microsoft.com/office/powerpoint/2010/main" val="3369785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عنصر نائب للمحتوى 2"/>
              <p:cNvSpPr>
                <a:spLocks noGrp="1"/>
              </p:cNvSpPr>
              <p:nvPr>
                <p:ph idx="1"/>
              </p:nvPr>
            </p:nvSpPr>
            <p:spPr>
              <a:xfrm>
                <a:off x="395536" y="1124744"/>
                <a:ext cx="8229600" cy="5472608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2400" dirty="0">
                    <a:solidFill>
                      <a:schemeClr val="bg1"/>
                    </a:solidFill>
                  </a:rPr>
                  <a:t>The Venn’s diagram representations for union, intersection, difference and complement are shown below: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b="1" dirty="0"/>
                  <a:t>           A       B       U                     A       B    U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               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</a:rPr>
                      <m:t>𝐴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∪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𝐵</m:t>
                    </m:r>
                  </m:oMath>
                </a14:m>
                <a:r>
                  <a:rPr lang="en-US" dirty="0"/>
                  <a:t>                              </a:t>
                </a:r>
                <a14:m>
                  <m:oMath xmlns:m="http://schemas.openxmlformats.org/officeDocument/2006/math">
                    <m:r>
                      <a:rPr lang="en-US" b="0" i="1" dirty="0" smtClean="0">
                        <a:latin typeface="Cambria Math"/>
                      </a:rPr>
                      <m:t>𝐴</m:t>
                    </m:r>
                    <m:r>
                      <a:rPr lang="en-US" b="0" i="1" dirty="0" smtClean="0">
                        <a:latin typeface="Cambria Math"/>
                        <a:ea typeface="Cambria Math"/>
                      </a:rPr>
                      <m:t>∩</m:t>
                    </m:r>
                    <m:r>
                      <a:rPr lang="en-US" b="0" i="1" dirty="0" smtClean="0">
                        <a:latin typeface="Cambria Math"/>
                        <a:ea typeface="Cambria Math"/>
                      </a:rPr>
                      <m:t>𝐵</m:t>
                    </m:r>
                  </m:oMath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b="1" dirty="0"/>
                  <a:t>            </a:t>
                </a:r>
              </a:p>
              <a:p>
                <a:pPr marL="0" indent="0">
                  <a:buNone/>
                </a:pPr>
                <a:r>
                  <a:rPr lang="en-US" b="1" dirty="0"/>
                  <a:t>            A      B       U                     A      B      U</a:t>
                </a:r>
              </a:p>
              <a:p>
                <a:pPr marL="0" indent="0">
                  <a:buNone/>
                </a:pPr>
                <a:endParaRPr lang="en-US" b="1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𝐵</m:t>
                      </m:r>
                      <m:r>
                        <a:rPr lang="en-US" b="0" i="1" smtClean="0">
                          <a:latin typeface="Cambria Math"/>
                        </a:rPr>
                        <m:t>−</m:t>
                      </m:r>
                      <m:r>
                        <a:rPr lang="en-US" b="0" i="1" smtClean="0">
                          <a:latin typeface="Cambria Math"/>
                        </a:rPr>
                        <m:t>𝐴</m:t>
                      </m:r>
                      <m:r>
                        <a:rPr lang="en-US" b="0" i="1" smtClean="0">
                          <a:latin typeface="Cambria Math"/>
                        </a:rPr>
                        <m:t>                                      </m:t>
                      </m:r>
                      <m:sSup>
                        <m:sSupPr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/>
                            </a:rPr>
                            <m:t>𝐴</m:t>
                          </m:r>
                        </m:e>
                        <m:sup>
                          <m:r>
                            <a:rPr lang="en-US" b="0" i="1" smtClean="0">
                              <a:latin typeface="Cambria Math"/>
                            </a:rPr>
                            <m:t>𝑐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عنصر نائب للمحتوى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95536" y="1124744"/>
                <a:ext cx="8229600" cy="5472608"/>
              </a:xfrm>
              <a:blipFill rotWithShape="1">
                <a:blip r:embed="rId2"/>
                <a:stretch>
                  <a:fillRect l="-1185" t="-892"/>
                </a:stretch>
              </a:blipFill>
            </p:spPr>
            <p:txBody>
              <a:bodyPr/>
              <a:lstStyle/>
              <a:p>
                <a:r>
                  <a:rPr lang="ar-J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en-US" sz="3200" dirty="0"/>
              <a:t>Venn’s Diagrams for U, I, D and C</a:t>
            </a:r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CA95D-8EC2-4E1A-B5BD-BCF8AA63696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مستطيل 4"/>
          <p:cNvSpPr/>
          <p:nvPr/>
        </p:nvSpPr>
        <p:spPr>
          <a:xfrm>
            <a:off x="1331640" y="2210432"/>
            <a:ext cx="2304256" cy="136815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solidFill>
                <a:prstClr val="black"/>
              </a:solidFill>
            </a:endParaRPr>
          </a:p>
        </p:txBody>
      </p:sp>
      <p:sp>
        <p:nvSpPr>
          <p:cNvPr id="6" name="مستطيل 5"/>
          <p:cNvSpPr/>
          <p:nvPr/>
        </p:nvSpPr>
        <p:spPr>
          <a:xfrm>
            <a:off x="5004048" y="2210432"/>
            <a:ext cx="2304256" cy="136815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7" name="مستطيل 6"/>
          <p:cNvSpPr/>
          <p:nvPr/>
        </p:nvSpPr>
        <p:spPr>
          <a:xfrm>
            <a:off x="1331640" y="4372855"/>
            <a:ext cx="2304256" cy="136815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مستطيل 7"/>
          <p:cNvSpPr/>
          <p:nvPr/>
        </p:nvSpPr>
        <p:spPr>
          <a:xfrm>
            <a:off x="5076056" y="4393698"/>
            <a:ext cx="2304256" cy="136815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9" name="شكل بيضاوي 8"/>
          <p:cNvSpPr/>
          <p:nvPr/>
        </p:nvSpPr>
        <p:spPr>
          <a:xfrm>
            <a:off x="1440999" y="2462460"/>
            <a:ext cx="864096" cy="86409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0" name="شكل بيضاوي 9"/>
          <p:cNvSpPr/>
          <p:nvPr/>
        </p:nvSpPr>
        <p:spPr>
          <a:xfrm>
            <a:off x="1947122" y="2453388"/>
            <a:ext cx="864096" cy="86409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1" name="شكل بيضاوي 10"/>
          <p:cNvSpPr/>
          <p:nvPr/>
        </p:nvSpPr>
        <p:spPr>
          <a:xfrm>
            <a:off x="1440999" y="4694662"/>
            <a:ext cx="864096" cy="86409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2" name="شكل بيضاوي 11"/>
          <p:cNvSpPr/>
          <p:nvPr/>
        </p:nvSpPr>
        <p:spPr>
          <a:xfrm>
            <a:off x="2051720" y="4694662"/>
            <a:ext cx="864096" cy="86409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3" name="شكل بيضاوي 12"/>
          <p:cNvSpPr/>
          <p:nvPr/>
        </p:nvSpPr>
        <p:spPr>
          <a:xfrm>
            <a:off x="5940152" y="4645726"/>
            <a:ext cx="864096" cy="86409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4" name="شكل بيضاوي 13"/>
          <p:cNvSpPr/>
          <p:nvPr/>
        </p:nvSpPr>
        <p:spPr>
          <a:xfrm>
            <a:off x="5231755" y="4645726"/>
            <a:ext cx="864096" cy="86409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5" name="شكل بيضاوي 14"/>
          <p:cNvSpPr/>
          <p:nvPr/>
        </p:nvSpPr>
        <p:spPr>
          <a:xfrm>
            <a:off x="5330493" y="2512764"/>
            <a:ext cx="864096" cy="86409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16" name="شكل بيضاوي 15"/>
          <p:cNvSpPr/>
          <p:nvPr/>
        </p:nvSpPr>
        <p:spPr>
          <a:xfrm>
            <a:off x="5940152" y="2498748"/>
            <a:ext cx="864096" cy="864096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cxnSp>
        <p:nvCxnSpPr>
          <p:cNvPr id="18" name="رابط مستقيم 17"/>
          <p:cNvCxnSpPr/>
          <p:nvPr/>
        </p:nvCxnSpPr>
        <p:spPr>
          <a:xfrm flipH="1">
            <a:off x="1398712" y="2490428"/>
            <a:ext cx="432048" cy="36004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رابط مستقيم 18"/>
          <p:cNvCxnSpPr/>
          <p:nvPr/>
        </p:nvCxnSpPr>
        <p:spPr>
          <a:xfrm flipH="1">
            <a:off x="1437184" y="2512764"/>
            <a:ext cx="545976" cy="51772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رابط مستقيم 19"/>
          <p:cNvCxnSpPr/>
          <p:nvPr/>
        </p:nvCxnSpPr>
        <p:spPr>
          <a:xfrm flipH="1">
            <a:off x="1494148" y="2512764"/>
            <a:ext cx="705036" cy="63156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رابط مستقيم 20"/>
          <p:cNvCxnSpPr/>
          <p:nvPr/>
        </p:nvCxnSpPr>
        <p:spPr>
          <a:xfrm flipH="1">
            <a:off x="1619672" y="2490428"/>
            <a:ext cx="884312" cy="752681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رابط مستقيم 21"/>
          <p:cNvCxnSpPr>
            <a:stCxn id="10" idx="7"/>
          </p:cNvCxnSpPr>
          <p:nvPr/>
        </p:nvCxnSpPr>
        <p:spPr>
          <a:xfrm flipH="1">
            <a:off x="1787644" y="2579932"/>
            <a:ext cx="897030" cy="74662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رابط مستقيم 22"/>
          <p:cNvCxnSpPr/>
          <p:nvPr/>
        </p:nvCxnSpPr>
        <p:spPr>
          <a:xfrm flipH="1">
            <a:off x="2008312" y="2771626"/>
            <a:ext cx="711696" cy="51921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رابط مستقيم 23"/>
          <p:cNvCxnSpPr>
            <a:stCxn id="10" idx="6"/>
          </p:cNvCxnSpPr>
          <p:nvPr/>
        </p:nvCxnSpPr>
        <p:spPr>
          <a:xfrm flipH="1">
            <a:off x="2306285" y="2885436"/>
            <a:ext cx="504933" cy="41737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رابط مستقيم 24"/>
          <p:cNvCxnSpPr>
            <a:endCxn id="16" idx="2"/>
          </p:cNvCxnSpPr>
          <p:nvPr/>
        </p:nvCxnSpPr>
        <p:spPr>
          <a:xfrm flipH="1">
            <a:off x="5940152" y="2750776"/>
            <a:ext cx="216024" cy="18002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رابط مستقيم 25"/>
          <p:cNvCxnSpPr/>
          <p:nvPr/>
        </p:nvCxnSpPr>
        <p:spPr>
          <a:xfrm flipH="1">
            <a:off x="5978565" y="2894508"/>
            <a:ext cx="216024" cy="17094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رابط مستقيم 26"/>
          <p:cNvCxnSpPr/>
          <p:nvPr/>
        </p:nvCxnSpPr>
        <p:spPr>
          <a:xfrm flipH="1">
            <a:off x="6012160" y="3065456"/>
            <a:ext cx="182429" cy="145795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رابط مستقيم 27"/>
          <p:cNvCxnSpPr>
            <a:stCxn id="15" idx="7"/>
          </p:cNvCxnSpPr>
          <p:nvPr/>
        </p:nvCxnSpPr>
        <p:spPr>
          <a:xfrm flipH="1">
            <a:off x="5978565" y="2639308"/>
            <a:ext cx="89480" cy="12064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رابط مستقيم 28"/>
          <p:cNvCxnSpPr>
            <a:stCxn id="12" idx="7"/>
          </p:cNvCxnSpPr>
          <p:nvPr/>
        </p:nvCxnSpPr>
        <p:spPr>
          <a:xfrm flipH="1">
            <a:off x="2275192" y="4821206"/>
            <a:ext cx="514080" cy="45063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رابط مستقيم 29"/>
          <p:cNvCxnSpPr/>
          <p:nvPr/>
        </p:nvCxnSpPr>
        <p:spPr>
          <a:xfrm flipH="1">
            <a:off x="2252626" y="4941168"/>
            <a:ext cx="648072" cy="54558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رابط مستقيم 30"/>
          <p:cNvCxnSpPr/>
          <p:nvPr/>
        </p:nvCxnSpPr>
        <p:spPr>
          <a:xfrm flipH="1">
            <a:off x="2468650" y="5149782"/>
            <a:ext cx="432048" cy="36004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رابط مستقيم 49"/>
          <p:cNvCxnSpPr/>
          <p:nvPr/>
        </p:nvCxnSpPr>
        <p:spPr>
          <a:xfrm flipH="1">
            <a:off x="5060074" y="4393698"/>
            <a:ext cx="353493" cy="27401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رابط مستقيم 50"/>
          <p:cNvCxnSpPr/>
          <p:nvPr/>
        </p:nvCxnSpPr>
        <p:spPr>
          <a:xfrm flipH="1">
            <a:off x="5751075" y="4393698"/>
            <a:ext cx="316970" cy="27401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رابط مستقيم 51"/>
          <p:cNvCxnSpPr/>
          <p:nvPr/>
        </p:nvCxnSpPr>
        <p:spPr>
          <a:xfrm flipH="1">
            <a:off x="5060074" y="5486750"/>
            <a:ext cx="432048" cy="27003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رابط مستقيم 52"/>
          <p:cNvCxnSpPr/>
          <p:nvPr/>
        </p:nvCxnSpPr>
        <p:spPr>
          <a:xfrm flipH="1">
            <a:off x="5076056" y="5306730"/>
            <a:ext cx="200042" cy="18002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رابط مستقيم 53"/>
          <p:cNvCxnSpPr/>
          <p:nvPr/>
        </p:nvCxnSpPr>
        <p:spPr>
          <a:xfrm flipH="1">
            <a:off x="5076056" y="5056931"/>
            <a:ext cx="144016" cy="15702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رابط مستقيم 54"/>
          <p:cNvCxnSpPr/>
          <p:nvPr/>
        </p:nvCxnSpPr>
        <p:spPr>
          <a:xfrm flipH="1">
            <a:off x="5076057" y="4393698"/>
            <a:ext cx="675018" cy="54747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رابط مستقيم 55"/>
          <p:cNvCxnSpPr>
            <a:endCxn id="14" idx="7"/>
          </p:cNvCxnSpPr>
          <p:nvPr/>
        </p:nvCxnSpPr>
        <p:spPr>
          <a:xfrm flipH="1">
            <a:off x="5969307" y="4393698"/>
            <a:ext cx="474901" cy="37857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رابط مستقيم 56"/>
          <p:cNvCxnSpPr>
            <a:stCxn id="12" idx="0"/>
          </p:cNvCxnSpPr>
          <p:nvPr/>
        </p:nvCxnSpPr>
        <p:spPr>
          <a:xfrm flipH="1">
            <a:off x="2252626" y="4694662"/>
            <a:ext cx="231142" cy="200925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رابط مستقيم 57"/>
          <p:cNvCxnSpPr/>
          <p:nvPr/>
        </p:nvCxnSpPr>
        <p:spPr>
          <a:xfrm flipH="1">
            <a:off x="2267744" y="4735736"/>
            <a:ext cx="416930" cy="310787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رابط مستقيم 74"/>
          <p:cNvCxnSpPr/>
          <p:nvPr/>
        </p:nvCxnSpPr>
        <p:spPr>
          <a:xfrm flipH="1">
            <a:off x="6394794" y="4941168"/>
            <a:ext cx="985518" cy="79761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رابط مستقيم 75"/>
          <p:cNvCxnSpPr/>
          <p:nvPr/>
        </p:nvCxnSpPr>
        <p:spPr>
          <a:xfrm flipH="1">
            <a:off x="5909560" y="4582984"/>
            <a:ext cx="1470752" cy="1158023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رابط مستقيم 76"/>
          <p:cNvCxnSpPr/>
          <p:nvPr/>
        </p:nvCxnSpPr>
        <p:spPr>
          <a:xfrm flipH="1">
            <a:off x="5512233" y="5271840"/>
            <a:ext cx="591141" cy="48486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رابط مستقيم 77"/>
          <p:cNvCxnSpPr/>
          <p:nvPr/>
        </p:nvCxnSpPr>
        <p:spPr>
          <a:xfrm flipH="1">
            <a:off x="6048164" y="4417561"/>
            <a:ext cx="1125308" cy="88916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رابط مستقيم 78"/>
          <p:cNvCxnSpPr>
            <a:endCxn id="14" idx="6"/>
          </p:cNvCxnSpPr>
          <p:nvPr/>
        </p:nvCxnSpPr>
        <p:spPr>
          <a:xfrm flipH="1">
            <a:off x="6095851" y="4393698"/>
            <a:ext cx="708398" cy="68407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رابط مستقيم 87"/>
          <p:cNvCxnSpPr/>
          <p:nvPr/>
        </p:nvCxnSpPr>
        <p:spPr>
          <a:xfrm flipH="1">
            <a:off x="6804248" y="5396740"/>
            <a:ext cx="576064" cy="36511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220683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عنصر نائب للمحتوى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229600" cy="4709120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dirty="0"/>
                  <a:t>Using Venn’s diagrams, show that the following property </a:t>
                </a:r>
                <a:r>
                  <a:rPr lang="en-US" b="1" dirty="0"/>
                  <a:t>is not true</a:t>
                </a:r>
                <a:r>
                  <a:rPr lang="en-US" dirty="0"/>
                  <a:t>: for all sets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</a:rPr>
                      <m:t>𝐴</m:t>
                    </m:r>
                    <m:r>
                      <a:rPr lang="en-US" b="0" i="1" smtClean="0">
                        <a:latin typeface="Cambria Math"/>
                      </a:rPr>
                      <m:t>, </m:t>
                    </m:r>
                    <m:r>
                      <a:rPr lang="en-US" b="0" i="1" smtClean="0">
                        <a:latin typeface="Cambria Math"/>
                      </a:rPr>
                      <m:t>𝐵</m:t>
                    </m:r>
                    <m:r>
                      <a:rPr lang="en-US" b="0" i="1" smtClean="0">
                        <a:latin typeface="Cambria Math"/>
                      </a:rPr>
                      <m:t> </m:t>
                    </m:r>
                    <m:r>
                      <a:rPr lang="en-US" b="0" i="1" smtClean="0">
                        <a:latin typeface="Cambria Math"/>
                      </a:rPr>
                      <m:t>𝑎𝑛𝑑</m:t>
                    </m:r>
                    <m:r>
                      <a:rPr lang="en-US" b="0" i="1" smtClean="0">
                        <a:latin typeface="Cambria Math"/>
                      </a:rPr>
                      <m:t> </m:t>
                    </m:r>
                    <m:r>
                      <a:rPr lang="en-US" b="0" i="1" smtClean="0">
                        <a:latin typeface="Cambria Math"/>
                      </a:rPr>
                      <m:t>𝐶</m:t>
                    </m:r>
                  </m:oMath>
                </a14:m>
                <a:r>
                  <a:rPr lang="en-US" dirty="0"/>
                  <a:t>,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d>
                      <m:d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𝐴</m:t>
                        </m:r>
                        <m:r>
                          <a:rPr lang="en-US" b="0" i="1" smtClean="0">
                            <a:latin typeface="Cambria Math"/>
                          </a:rPr>
                          <m:t>−</m:t>
                        </m:r>
                        <m:r>
                          <a:rPr lang="en-US" b="0" i="1" smtClean="0">
                            <a:latin typeface="Cambria Math"/>
                          </a:rPr>
                          <m:t>𝐵</m:t>
                        </m:r>
                      </m:e>
                    </m:d>
                    <m:r>
                      <a:rPr lang="en-US" i="1" smtClean="0">
                        <a:latin typeface="Cambria Math"/>
                        <a:ea typeface="Cambria Math"/>
                      </a:rPr>
                      <m:t>∪</m:t>
                    </m:r>
                    <m:d>
                      <m:dPr>
                        <m:ctrlPr>
                          <a:rPr lang="en-US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𝐵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−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𝐶</m:t>
                        </m:r>
                      </m:e>
                    </m:d>
                    <m:r>
                      <a:rPr lang="en-US" i="1" smtClean="0">
                        <a:latin typeface="Cambria Math"/>
                        <a:ea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𝐴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−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𝐶</m:t>
                    </m:r>
                  </m:oMath>
                </a14:m>
                <a:r>
                  <a:rPr lang="en-US" dirty="0"/>
                  <a:t> 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            A          B                               A          B</a:t>
                </a:r>
              </a:p>
              <a:p>
                <a:pPr marL="0" indent="0">
                  <a:spcBef>
                    <a:spcPts val="300"/>
                  </a:spcBef>
                  <a:buNone/>
                </a:pPr>
                <a:r>
                  <a:rPr lang="en-US" dirty="0"/>
                  <a:t>                                        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≠</m:t>
                    </m:r>
                  </m:oMath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                  C                                            </a:t>
                </a:r>
                <a:r>
                  <a:rPr lang="en-US" dirty="0" err="1"/>
                  <a:t>C</a:t>
                </a:r>
                <a:endParaRPr lang="en-US" dirty="0"/>
              </a:p>
              <a:p>
                <a:pPr marL="0" indent="0">
                  <a:buNone/>
                </a:pPr>
                <a:r>
                  <a:rPr lang="en-US" dirty="0"/>
                  <a:t>                LHS                                        RHS</a:t>
                </a:r>
              </a:p>
            </p:txBody>
          </p:sp>
        </mc:Choice>
        <mc:Fallback xmlns="">
          <p:sp>
            <p:nvSpPr>
              <p:cNvPr id="3" name="عنصر نائب للمحتوى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229600" cy="4709120"/>
              </a:xfrm>
              <a:blipFill>
                <a:blip r:embed="rId2"/>
                <a:stretch>
                  <a:fillRect l="-1852" t="-1684" b="-25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CA95D-8EC2-4E1A-B5BD-BCF8AA63696F}" type="slidenum">
              <a:rPr lang="en-US" smtClean="0"/>
              <a:t>6</a:t>
            </a:fld>
            <a:endParaRPr lang="en-US"/>
          </a:p>
        </p:txBody>
      </p:sp>
      <p:sp>
        <p:nvSpPr>
          <p:cNvPr id="5" name="مستطيل 4"/>
          <p:cNvSpPr/>
          <p:nvPr/>
        </p:nvSpPr>
        <p:spPr>
          <a:xfrm>
            <a:off x="1043608" y="3580301"/>
            <a:ext cx="2880320" cy="194421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مستطيل 5"/>
          <p:cNvSpPr/>
          <p:nvPr/>
        </p:nvSpPr>
        <p:spPr>
          <a:xfrm>
            <a:off x="5148064" y="3576438"/>
            <a:ext cx="2880320" cy="194421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شكل بيضاوي 6"/>
          <p:cNvSpPr/>
          <p:nvPr/>
        </p:nvSpPr>
        <p:spPr>
          <a:xfrm>
            <a:off x="1331640" y="3789040"/>
            <a:ext cx="1224136" cy="115212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شكل بيضاوي 7"/>
          <p:cNvSpPr/>
          <p:nvPr/>
        </p:nvSpPr>
        <p:spPr>
          <a:xfrm>
            <a:off x="2096108" y="3789040"/>
            <a:ext cx="1224136" cy="115212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شكل بيضاوي 8"/>
          <p:cNvSpPr/>
          <p:nvPr/>
        </p:nvSpPr>
        <p:spPr>
          <a:xfrm>
            <a:off x="1724977" y="4316240"/>
            <a:ext cx="1224136" cy="115212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شكل بيضاوي 9"/>
          <p:cNvSpPr/>
          <p:nvPr/>
        </p:nvSpPr>
        <p:spPr>
          <a:xfrm>
            <a:off x="5976156" y="4316240"/>
            <a:ext cx="1224136" cy="115212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شكل بيضاوي 10"/>
          <p:cNvSpPr/>
          <p:nvPr/>
        </p:nvSpPr>
        <p:spPr>
          <a:xfrm>
            <a:off x="6300192" y="3789040"/>
            <a:ext cx="1224136" cy="115212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شكل بيضاوي 11"/>
          <p:cNvSpPr/>
          <p:nvPr/>
        </p:nvSpPr>
        <p:spPr>
          <a:xfrm>
            <a:off x="5580112" y="3789040"/>
            <a:ext cx="1224136" cy="115212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رابط مستقيم 13"/>
          <p:cNvCxnSpPr>
            <a:stCxn id="7" idx="2"/>
          </p:cNvCxnSpPr>
          <p:nvPr/>
        </p:nvCxnSpPr>
        <p:spPr>
          <a:xfrm flipV="1">
            <a:off x="1331640" y="3789040"/>
            <a:ext cx="504056" cy="57606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رابط مستقيم 14"/>
          <p:cNvCxnSpPr/>
          <p:nvPr/>
        </p:nvCxnSpPr>
        <p:spPr>
          <a:xfrm flipV="1">
            <a:off x="1331640" y="3789040"/>
            <a:ext cx="764468" cy="83056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رابط مستقيم 15"/>
          <p:cNvCxnSpPr>
            <a:stCxn id="7" idx="3"/>
          </p:cNvCxnSpPr>
          <p:nvPr/>
        </p:nvCxnSpPr>
        <p:spPr>
          <a:xfrm flipV="1">
            <a:off x="1510911" y="3941440"/>
            <a:ext cx="756833" cy="831003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رابط مستقيم 16"/>
          <p:cNvCxnSpPr/>
          <p:nvPr/>
        </p:nvCxnSpPr>
        <p:spPr>
          <a:xfrm flipV="1">
            <a:off x="1713874" y="4484411"/>
            <a:ext cx="382234" cy="456757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رابط مستقيم 17"/>
          <p:cNvCxnSpPr>
            <a:stCxn id="10" idx="0"/>
          </p:cNvCxnSpPr>
          <p:nvPr/>
        </p:nvCxnSpPr>
        <p:spPr>
          <a:xfrm flipV="1">
            <a:off x="6588224" y="4193675"/>
            <a:ext cx="157642" cy="122565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رابط مستقيم 18"/>
          <p:cNvCxnSpPr/>
          <p:nvPr/>
        </p:nvCxnSpPr>
        <p:spPr>
          <a:xfrm flipV="1">
            <a:off x="6364197" y="4043536"/>
            <a:ext cx="259282" cy="300279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رابط مستقيم 19"/>
          <p:cNvCxnSpPr>
            <a:stCxn id="12" idx="3"/>
          </p:cNvCxnSpPr>
          <p:nvPr/>
        </p:nvCxnSpPr>
        <p:spPr>
          <a:xfrm flipV="1">
            <a:off x="5759383" y="3941440"/>
            <a:ext cx="734455" cy="831003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رابط مستقيم 20"/>
          <p:cNvCxnSpPr/>
          <p:nvPr/>
        </p:nvCxnSpPr>
        <p:spPr>
          <a:xfrm flipV="1">
            <a:off x="5588114" y="3789040"/>
            <a:ext cx="776083" cy="83056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رابط مستقيم 21"/>
          <p:cNvCxnSpPr/>
          <p:nvPr/>
        </p:nvCxnSpPr>
        <p:spPr>
          <a:xfrm flipV="1">
            <a:off x="5579963" y="3789040"/>
            <a:ext cx="504056" cy="554775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رابط مستقيم 35"/>
          <p:cNvCxnSpPr/>
          <p:nvPr/>
        </p:nvCxnSpPr>
        <p:spPr>
          <a:xfrm flipV="1">
            <a:off x="2938010" y="4315686"/>
            <a:ext cx="382234" cy="456757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رابط مستقيم 36"/>
          <p:cNvCxnSpPr/>
          <p:nvPr/>
        </p:nvCxnSpPr>
        <p:spPr>
          <a:xfrm flipV="1">
            <a:off x="2814329" y="4087862"/>
            <a:ext cx="505915" cy="512457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رابط مستقيم 37"/>
          <p:cNvCxnSpPr>
            <a:endCxn id="8" idx="7"/>
          </p:cNvCxnSpPr>
          <p:nvPr/>
        </p:nvCxnSpPr>
        <p:spPr>
          <a:xfrm flipV="1">
            <a:off x="2692560" y="3957765"/>
            <a:ext cx="448413" cy="47493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رابط مستقيم 38"/>
          <p:cNvCxnSpPr/>
          <p:nvPr/>
        </p:nvCxnSpPr>
        <p:spPr>
          <a:xfrm flipV="1">
            <a:off x="2476648" y="3859483"/>
            <a:ext cx="472465" cy="45675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رابط مستقيم 39"/>
          <p:cNvCxnSpPr>
            <a:endCxn id="8" idx="0"/>
          </p:cNvCxnSpPr>
          <p:nvPr/>
        </p:nvCxnSpPr>
        <p:spPr>
          <a:xfrm flipV="1">
            <a:off x="2209791" y="3789040"/>
            <a:ext cx="498385" cy="53113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رابط مستقيم 50"/>
          <p:cNvCxnSpPr/>
          <p:nvPr/>
        </p:nvCxnSpPr>
        <p:spPr>
          <a:xfrm flipV="1">
            <a:off x="1914641" y="4619600"/>
            <a:ext cx="295150" cy="34430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32" name="Ink 31"/>
              <p14:cNvContentPartPr/>
              <p14:nvPr/>
            </p14:nvContentPartPr>
            <p14:xfrm>
              <a:off x="-3234648" y="464196"/>
              <a:ext cx="360" cy="360"/>
            </p14:xfrm>
          </p:contentPart>
        </mc:Choice>
        <mc:Fallback xmlns="">
          <p:pic>
            <p:nvPicPr>
              <p:cNvPr id="32" name="Ink 31"/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-3246528" y="452316"/>
                <a:ext cx="24120" cy="241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6842451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706090"/>
          </a:xfrm>
        </p:spPr>
        <p:txBody>
          <a:bodyPr>
            <a:normAutofit/>
          </a:bodyPr>
          <a:lstStyle/>
          <a:p>
            <a:r>
              <a:rPr lang="en-US" sz="3600" dirty="0"/>
              <a:t>Example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عنصر نائب للمحتوى 2"/>
              <p:cNvSpPr>
                <a:spLocks noGrp="1"/>
              </p:cNvSpPr>
              <p:nvPr>
                <p:ph idx="1"/>
              </p:nvPr>
            </p:nvSpPr>
            <p:spPr>
              <a:xfrm>
                <a:off x="179512" y="908720"/>
                <a:ext cx="8784976" cy="5472608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sz="2400" dirty="0"/>
                  <a:t>Draw Venn’s diagrams for the followings:</a:t>
                </a:r>
              </a:p>
              <a:p>
                <a:pPr marL="0" indent="0">
                  <a:buNone/>
                </a:pPr>
                <a:endParaRPr lang="en-US" sz="2400" dirty="0"/>
              </a:p>
              <a:p>
                <a:pPr marL="0" indent="0">
                  <a:buNone/>
                </a:pPr>
                <a:r>
                  <a:rPr lang="en-US" sz="2400" dirty="0">
                    <a:latin typeface="Cambria Math"/>
                    <a:ea typeface="Cambria Math"/>
                  </a:rPr>
                  <a:t>      ① </a:t>
                </a:r>
                <a14:m>
                  <m:oMath xmlns:m="http://schemas.openxmlformats.org/officeDocument/2006/math">
                    <m:r>
                      <a:rPr lang="en-US" sz="2400" i="1" smtClean="0">
                        <a:latin typeface="Cambria Math"/>
                        <a:ea typeface="Cambria Math"/>
                      </a:rPr>
                      <m:t>𝐴</m:t>
                    </m:r>
                    <m:r>
                      <a:rPr lang="en-US" sz="2400" i="1" smtClean="0">
                        <a:latin typeface="Cambria Math"/>
                        <a:ea typeface="Cambria Math"/>
                      </a:rPr>
                      <m:t>∩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𝐵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∩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𝐶</m:t>
                    </m:r>
                  </m:oMath>
                </a14:m>
                <a:r>
                  <a:rPr lang="en-US" sz="2400" dirty="0"/>
                  <a:t>                 </a:t>
                </a:r>
                <a:r>
                  <a:rPr lang="en-US" sz="2400" dirty="0">
                    <a:latin typeface="Cambria Math"/>
                    <a:ea typeface="Cambria Math"/>
                  </a:rPr>
                  <a:t>②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40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𝐴</m:t>
                        </m:r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−</m:t>
                        </m:r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𝐵</m:t>
                        </m:r>
                      </m:e>
                    </m:d>
                    <m:r>
                      <a:rPr lang="en-US" sz="2400" i="1" smtClean="0">
                        <a:latin typeface="Cambria Math"/>
                        <a:ea typeface="Cambria Math"/>
                      </a:rPr>
                      <m:t>∩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𝐶</m:t>
                    </m:r>
                  </m:oMath>
                </a14:m>
                <a:r>
                  <a:rPr lang="en-US" sz="2400" dirty="0"/>
                  <a:t>                    </a:t>
                </a:r>
                <a14:m>
                  <m:oMath xmlns:m="http://schemas.openxmlformats.org/officeDocument/2006/math">
                    <m:r>
                      <a:rPr lang="en-US" sz="2400" i="1" dirty="0" smtClean="0">
                        <a:latin typeface="Cambria Math"/>
                        <a:ea typeface="Cambria Math"/>
                      </a:rPr>
                      <m:t>③</m:t>
                    </m:r>
                  </m:oMath>
                </a14:m>
                <a:r>
                  <a:rPr lang="en-US" sz="2400" dirty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sz="2400" i="1" dirty="0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400" b="0" i="1" dirty="0" smtClean="0">
                            <a:latin typeface="Cambria Math"/>
                          </a:rPr>
                          <m:t>𝐴</m:t>
                        </m:r>
                      </m:e>
                    </m:acc>
                    <m:r>
                      <a:rPr lang="en-US" sz="2400" i="1" dirty="0" smtClean="0">
                        <a:latin typeface="Cambria Math"/>
                        <a:ea typeface="Cambria Math"/>
                      </a:rPr>
                      <m:t>∩</m:t>
                    </m:r>
                    <m:r>
                      <a:rPr lang="en-US" sz="2400" b="0" i="1" dirty="0" smtClean="0">
                        <a:latin typeface="Cambria Math"/>
                        <a:ea typeface="Cambria Math"/>
                      </a:rPr>
                      <m:t>𝐵</m:t>
                    </m:r>
                  </m:oMath>
                </a14:m>
                <a:endParaRPr lang="en-US" sz="2400" dirty="0"/>
              </a:p>
              <a:p>
                <a:pPr marL="0" indent="0">
                  <a:buNone/>
                </a:pPr>
                <a:endParaRPr lang="en-US" sz="2400" dirty="0"/>
              </a:p>
              <a:p>
                <a:pPr marL="0" indent="0">
                  <a:buNone/>
                </a:pPr>
                <a:r>
                  <a:rPr lang="en-US" sz="2400" dirty="0"/>
                  <a:t>           A           B                          A             B                           A           B</a:t>
                </a:r>
              </a:p>
              <a:p>
                <a:pPr marL="0" indent="0">
                  <a:buNone/>
                </a:pPr>
                <a:endParaRPr lang="en-US" sz="2400" dirty="0"/>
              </a:p>
              <a:p>
                <a:pPr marL="0" indent="0">
                  <a:buNone/>
                </a:pPr>
                <a:r>
                  <a:rPr lang="en-US" sz="2400" dirty="0"/>
                  <a:t>         </a:t>
                </a:r>
                <a:endParaRPr lang="en-US" sz="2400" b="1" dirty="0"/>
              </a:p>
              <a:p>
                <a:pPr marL="0" indent="0">
                  <a:buNone/>
                </a:pPr>
                <a:r>
                  <a:rPr lang="en-US" sz="2400" dirty="0"/>
                  <a:t>                  C              </a:t>
                </a:r>
                <a:r>
                  <a:rPr lang="en-US" sz="2400" b="1" dirty="0"/>
                  <a:t>U</a:t>
                </a:r>
                <a:r>
                  <a:rPr lang="en-US" sz="2400" dirty="0"/>
                  <a:t>                         C             </a:t>
                </a:r>
                <a:r>
                  <a:rPr lang="en-US" sz="2400" b="1" dirty="0"/>
                  <a:t>U</a:t>
                </a:r>
                <a:r>
                  <a:rPr lang="en-US" sz="2400" dirty="0"/>
                  <a:t>                                       </a:t>
                </a:r>
                <a:r>
                  <a:rPr lang="en-US" sz="2400" b="1" dirty="0" err="1"/>
                  <a:t>U</a:t>
                </a:r>
                <a:endParaRPr lang="en-US" sz="2400" b="1" dirty="0"/>
              </a:p>
              <a:p>
                <a:pPr marL="0" indent="0">
                  <a:buNone/>
                </a:pPr>
                <a:r>
                  <a:rPr lang="en-US" sz="2400" dirty="0"/>
                  <a:t>            </a:t>
                </a:r>
              </a:p>
              <a:p>
                <a:pPr marL="0" indent="0">
                  <a:buNone/>
                </a:pPr>
                <a:endParaRPr lang="en-US" sz="2400" dirty="0"/>
              </a:p>
            </p:txBody>
          </p:sp>
        </mc:Choice>
        <mc:Fallback xmlns="">
          <p:sp>
            <p:nvSpPr>
              <p:cNvPr id="3" name="عنصر نائب للمحتوى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79512" y="908720"/>
                <a:ext cx="8784976" cy="5472608"/>
              </a:xfrm>
              <a:blipFill rotWithShape="1">
                <a:blip r:embed="rId2"/>
                <a:stretch>
                  <a:fillRect l="-1040" t="-8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CA95D-8EC2-4E1A-B5BD-BCF8AA63696F}" type="slidenum">
              <a:rPr lang="en-US" smtClean="0"/>
              <a:t>7</a:t>
            </a:fld>
            <a:endParaRPr lang="en-US"/>
          </a:p>
        </p:txBody>
      </p:sp>
      <p:sp>
        <p:nvSpPr>
          <p:cNvPr id="5" name="مستطيل 4"/>
          <p:cNvSpPr/>
          <p:nvPr/>
        </p:nvSpPr>
        <p:spPr>
          <a:xfrm>
            <a:off x="302422" y="2564904"/>
            <a:ext cx="2685401" cy="237626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مستطيل 5"/>
          <p:cNvSpPr/>
          <p:nvPr/>
        </p:nvSpPr>
        <p:spPr>
          <a:xfrm>
            <a:off x="3275856" y="2564904"/>
            <a:ext cx="2592288" cy="238713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مستطيل 6"/>
          <p:cNvSpPr/>
          <p:nvPr/>
        </p:nvSpPr>
        <p:spPr>
          <a:xfrm>
            <a:off x="6156176" y="2554032"/>
            <a:ext cx="2664296" cy="238713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شكل بيضاوي 14"/>
          <p:cNvSpPr/>
          <p:nvPr/>
        </p:nvSpPr>
        <p:spPr>
          <a:xfrm>
            <a:off x="470715" y="2681300"/>
            <a:ext cx="1440160" cy="13681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شكل بيضاوي 39"/>
          <p:cNvSpPr/>
          <p:nvPr/>
        </p:nvSpPr>
        <p:spPr>
          <a:xfrm>
            <a:off x="1331640" y="2681300"/>
            <a:ext cx="1440160" cy="13681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شكل بيضاوي 40"/>
          <p:cNvSpPr/>
          <p:nvPr/>
        </p:nvSpPr>
        <p:spPr>
          <a:xfrm>
            <a:off x="880162" y="3501008"/>
            <a:ext cx="1440160" cy="13681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شكل بيضاوي 41"/>
          <p:cNvSpPr/>
          <p:nvPr/>
        </p:nvSpPr>
        <p:spPr>
          <a:xfrm>
            <a:off x="3871844" y="3501008"/>
            <a:ext cx="1440160" cy="13681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شكل بيضاوي 42"/>
          <p:cNvSpPr/>
          <p:nvPr/>
        </p:nvSpPr>
        <p:spPr>
          <a:xfrm>
            <a:off x="3419872" y="2688005"/>
            <a:ext cx="1440160" cy="13681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شكل بيضاوي 43"/>
          <p:cNvSpPr/>
          <p:nvPr/>
        </p:nvSpPr>
        <p:spPr>
          <a:xfrm>
            <a:off x="6300192" y="2646653"/>
            <a:ext cx="1440160" cy="13681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شكل بيضاوي 44"/>
          <p:cNvSpPr/>
          <p:nvPr/>
        </p:nvSpPr>
        <p:spPr>
          <a:xfrm>
            <a:off x="4283968" y="2688005"/>
            <a:ext cx="1440160" cy="13681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شكل بيضاوي 45"/>
          <p:cNvSpPr/>
          <p:nvPr/>
        </p:nvSpPr>
        <p:spPr>
          <a:xfrm>
            <a:off x="7236296" y="2647208"/>
            <a:ext cx="1440160" cy="136815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2" name="رابط مستقيم 51"/>
          <p:cNvCxnSpPr>
            <a:stCxn id="40" idx="3"/>
          </p:cNvCxnSpPr>
          <p:nvPr/>
        </p:nvCxnSpPr>
        <p:spPr>
          <a:xfrm flipV="1">
            <a:off x="1542547" y="3603583"/>
            <a:ext cx="298289" cy="24550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رابط مستقيم 54"/>
          <p:cNvCxnSpPr/>
          <p:nvPr/>
        </p:nvCxnSpPr>
        <p:spPr>
          <a:xfrm flipV="1">
            <a:off x="7665702" y="3165926"/>
            <a:ext cx="1010754" cy="750561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رابط مستقيم 55"/>
          <p:cNvCxnSpPr/>
          <p:nvPr/>
        </p:nvCxnSpPr>
        <p:spPr>
          <a:xfrm flipV="1">
            <a:off x="7741515" y="2996952"/>
            <a:ext cx="862933" cy="64961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رابط مستقيم 56"/>
          <p:cNvCxnSpPr>
            <a:endCxn id="46" idx="7"/>
          </p:cNvCxnSpPr>
          <p:nvPr/>
        </p:nvCxnSpPr>
        <p:spPr>
          <a:xfrm flipV="1">
            <a:off x="7753835" y="2847569"/>
            <a:ext cx="711714" cy="563865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رابط مستقيم 57"/>
          <p:cNvCxnSpPr/>
          <p:nvPr/>
        </p:nvCxnSpPr>
        <p:spPr>
          <a:xfrm flipV="1">
            <a:off x="7658087" y="2688005"/>
            <a:ext cx="514313" cy="477921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رابط مستقيم 58"/>
          <p:cNvCxnSpPr/>
          <p:nvPr/>
        </p:nvCxnSpPr>
        <p:spPr>
          <a:xfrm flipV="1">
            <a:off x="7591207" y="2674910"/>
            <a:ext cx="298289" cy="24550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رابط مستقيم 59"/>
          <p:cNvCxnSpPr/>
          <p:nvPr/>
        </p:nvCxnSpPr>
        <p:spPr>
          <a:xfrm flipV="1">
            <a:off x="4152754" y="3820124"/>
            <a:ext cx="298289" cy="24550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رابط مستقيم 61"/>
          <p:cNvCxnSpPr/>
          <p:nvPr/>
        </p:nvCxnSpPr>
        <p:spPr>
          <a:xfrm flipV="1">
            <a:off x="3990807" y="3685540"/>
            <a:ext cx="401674" cy="36391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رابط مستقيم 62"/>
          <p:cNvCxnSpPr/>
          <p:nvPr/>
        </p:nvCxnSpPr>
        <p:spPr>
          <a:xfrm flipV="1">
            <a:off x="3871844" y="3603583"/>
            <a:ext cx="417252" cy="3803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رابط مستقيم 63"/>
          <p:cNvCxnSpPr/>
          <p:nvPr/>
        </p:nvCxnSpPr>
        <p:spPr>
          <a:xfrm flipV="1">
            <a:off x="1331640" y="3496766"/>
            <a:ext cx="264574" cy="12699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رابط مستقيم 64"/>
          <p:cNvCxnSpPr/>
          <p:nvPr/>
        </p:nvCxnSpPr>
        <p:spPr>
          <a:xfrm flipV="1">
            <a:off x="1451097" y="3501008"/>
            <a:ext cx="298289" cy="24550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رابط مستقيم 77"/>
          <p:cNvCxnSpPr/>
          <p:nvPr/>
        </p:nvCxnSpPr>
        <p:spPr>
          <a:xfrm flipV="1">
            <a:off x="7962249" y="3519510"/>
            <a:ext cx="714207" cy="477922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715185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634082"/>
          </a:xfrm>
        </p:spPr>
        <p:txBody>
          <a:bodyPr>
            <a:normAutofit fontScale="90000"/>
          </a:bodyPr>
          <a:lstStyle/>
          <a:p>
            <a:r>
              <a:rPr lang="en-US" sz="3600" dirty="0"/>
              <a:t>Example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عنصر نائب للمحتوى 2"/>
              <p:cNvSpPr>
                <a:spLocks noGrp="1"/>
              </p:cNvSpPr>
              <p:nvPr>
                <p:ph idx="1"/>
              </p:nvPr>
            </p:nvSpPr>
            <p:spPr>
              <a:xfrm>
                <a:off x="467544" y="908720"/>
                <a:ext cx="8229600" cy="5472608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2400" dirty="0"/>
                  <a:t>Let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𝑈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en-US" sz="2400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1</m:t>
                        </m:r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,</m:t>
                        </m:r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2</m:t>
                        </m:r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,</m:t>
                        </m:r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3</m:t>
                        </m:r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,⋯,</m:t>
                        </m:r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10</m:t>
                        </m:r>
                      </m:e>
                    </m:d>
                    <m:r>
                      <a:rPr lang="en-US" sz="2400" b="0" i="0" smtClean="0">
                        <a:latin typeface="Cambria Math"/>
                        <a:ea typeface="Cambria Math"/>
                      </a:rPr>
                      <m:t>, 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𝐴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en-US" sz="2400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2</m:t>
                        </m:r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,</m:t>
                        </m:r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4</m:t>
                        </m:r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,</m:t>
                        </m:r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6</m:t>
                        </m:r>
                      </m:e>
                    </m:d>
                  </m:oMath>
                </a14:m>
                <a:endParaRPr lang="en-US" sz="2400" dirty="0"/>
              </a:p>
              <a:p>
                <a:pPr marL="0" indent="0">
                  <a:buNone/>
                </a:pPr>
                <a:r>
                  <a:rPr lang="en-US" sz="2400" dirty="0"/>
                  <a:t>      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𝐵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en-US" sz="2400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1</m:t>
                        </m:r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,</m:t>
                        </m:r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3</m:t>
                        </m:r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,</m:t>
                        </m:r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5</m:t>
                        </m:r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,</m:t>
                        </m:r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9</m:t>
                        </m:r>
                      </m:e>
                    </m:d>
                  </m:oMath>
                </a14:m>
                <a:r>
                  <a:rPr lang="en-US" sz="2400" dirty="0"/>
                  <a:t>, </a:t>
                </a:r>
                <a14:m>
                  <m:oMath xmlns:m="http://schemas.openxmlformats.org/officeDocument/2006/math">
                    <m:r>
                      <a:rPr lang="en-US" sz="2400" b="0" i="0" dirty="0" smtClean="0">
                        <a:latin typeface="Cambria Math"/>
                        <a:ea typeface="Cambria Math"/>
                      </a:rPr>
                      <m:t>         </m:t>
                    </m:r>
                    <m:r>
                      <m:rPr>
                        <m:sty m:val="p"/>
                      </m:rPr>
                      <a:rPr lang="en-US" sz="2400" b="0" i="0" dirty="0" smtClean="0">
                        <a:latin typeface="Cambria Math"/>
                        <a:ea typeface="Cambria Math"/>
                      </a:rPr>
                      <m:t>C</m:t>
                    </m:r>
                    <m:r>
                      <a:rPr lang="en-US" sz="2400" b="0" i="1" dirty="0" smtClean="0">
                        <a:latin typeface="Cambria Math"/>
                        <a:ea typeface="Cambria Math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en-US" sz="2400" b="0" i="1" dirty="0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dPr>
                      <m:e>
                        <m:r>
                          <a:rPr lang="en-US" sz="2400" b="0" i="1" dirty="0" smtClean="0">
                            <a:latin typeface="Cambria Math"/>
                            <a:ea typeface="Cambria Math"/>
                          </a:rPr>
                          <m:t>5</m:t>
                        </m:r>
                        <m:r>
                          <a:rPr lang="en-US" sz="2400" b="0" i="1" dirty="0" smtClean="0">
                            <a:latin typeface="Cambria Math"/>
                            <a:ea typeface="Cambria Math"/>
                          </a:rPr>
                          <m:t>,</m:t>
                        </m:r>
                        <m:r>
                          <a:rPr lang="en-US" sz="2400" b="0" i="1" dirty="0" smtClean="0">
                            <a:latin typeface="Cambria Math"/>
                            <a:ea typeface="Cambria Math"/>
                          </a:rPr>
                          <m:t>10</m:t>
                        </m:r>
                      </m:e>
                    </m:d>
                  </m:oMath>
                </a14:m>
                <a:r>
                  <a:rPr lang="en-US" sz="2400" dirty="0"/>
                  <a:t> </a:t>
                </a:r>
              </a:p>
              <a:p>
                <a:pPr marL="0" indent="0">
                  <a:buNone/>
                </a:pPr>
                <a:r>
                  <a:rPr lang="en-US" sz="2400" dirty="0"/>
                  <a:t>Draw Venn’s diagrams for the followings:</a:t>
                </a:r>
              </a:p>
              <a:p>
                <a:pPr marL="0" indent="0">
                  <a:buNone/>
                </a:pPr>
                <a:r>
                  <a:rPr lang="en-US" sz="2400" dirty="0">
                    <a:latin typeface="Cambria Math"/>
                    <a:ea typeface="Cambria Math"/>
                  </a:rPr>
                  <a:t>①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  <a:ea typeface="Cambria Math"/>
                      </a:rPr>
                      <m:t>𝐵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−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𝐶</m:t>
                    </m:r>
                  </m:oMath>
                </a14:m>
                <a:r>
                  <a:rPr lang="en-US" sz="2400" dirty="0"/>
                  <a:t>                          </a:t>
                </a:r>
                <a:r>
                  <a:rPr lang="en-US" sz="2400" dirty="0">
                    <a:latin typeface="Cambria Math"/>
                    <a:ea typeface="Cambria Math"/>
                  </a:rPr>
                  <a:t>② </a:t>
                </a:r>
                <a14:m>
                  <m:oMath xmlns:m="http://schemas.openxmlformats.org/officeDocument/2006/math">
                    <m:r>
                      <a:rPr lang="en-US" sz="2400" i="1" smtClean="0">
                        <a:latin typeface="Cambria Math"/>
                        <a:ea typeface="Cambria Math"/>
                      </a:rPr>
                      <m:t>𝐴</m:t>
                    </m:r>
                    <m:r>
                      <a:rPr lang="en-US" sz="2400" i="1" smtClean="0">
                        <a:latin typeface="Cambria Math"/>
                        <a:ea typeface="Cambria Math"/>
                      </a:rPr>
                      <m:t>∩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𝐶</m:t>
                    </m:r>
                  </m:oMath>
                </a14:m>
                <a:r>
                  <a:rPr lang="en-US" sz="2400" dirty="0"/>
                  <a:t>                        </a:t>
                </a:r>
                <a:r>
                  <a:rPr lang="en-US" sz="2400" dirty="0">
                    <a:latin typeface="Cambria Math"/>
                    <a:ea typeface="Cambria Math"/>
                  </a:rPr>
                  <a:t>③ </a:t>
                </a:r>
                <a14:m>
                  <m:oMath xmlns:m="http://schemas.openxmlformats.org/officeDocument/2006/math">
                    <m:r>
                      <a:rPr lang="en-US" sz="2400" i="1" smtClean="0">
                        <a:latin typeface="Cambria Math"/>
                        <a:ea typeface="Cambria Math"/>
                      </a:rPr>
                      <m:t>𝐴</m:t>
                    </m:r>
                    <m:r>
                      <a:rPr lang="en-US" sz="2400" i="1" smtClean="0">
                        <a:latin typeface="Cambria Math"/>
                        <a:ea typeface="Cambria Math"/>
                      </a:rPr>
                      <m:t>∪</m:t>
                    </m:r>
                    <m:d>
                      <m:dPr>
                        <m:ctrlPr>
                          <a:rPr lang="en-US" sz="240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𝐵</m:t>
                        </m:r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∩</m:t>
                        </m:r>
                        <m:r>
                          <a:rPr lang="en-US" sz="2400" b="0" i="1" smtClean="0">
                            <a:latin typeface="Cambria Math"/>
                            <a:ea typeface="Cambria Math"/>
                          </a:rPr>
                          <m:t>𝐶</m:t>
                        </m:r>
                      </m:e>
                    </m:d>
                  </m:oMath>
                </a14:m>
                <a:endParaRPr lang="en-US" sz="2400" dirty="0"/>
              </a:p>
              <a:p>
                <a:pPr marL="0" indent="0">
                  <a:spcBef>
                    <a:spcPts val="0"/>
                  </a:spcBef>
                  <a:buNone/>
                </a:pPr>
                <a:r>
                  <a:rPr lang="en-US" sz="2400" dirty="0"/>
                  <a:t>                             C                  B                   A</a:t>
                </a:r>
                <a:r>
                  <a:rPr lang="en-US" sz="2400" dirty="0">
                    <a:latin typeface="Cambria Math"/>
                    <a:ea typeface="Cambria Math"/>
                  </a:rPr>
                  <a:t>                                </a:t>
                </a:r>
              </a:p>
              <a:p>
                <a:pPr marL="0" indent="0">
                  <a:spcBef>
                    <a:spcPts val="0"/>
                  </a:spcBef>
                  <a:buNone/>
                </a:pPr>
                <a:r>
                  <a:rPr lang="en-US" sz="2400" dirty="0">
                    <a:latin typeface="Cambria Math"/>
                    <a:ea typeface="Cambria Math"/>
                  </a:rPr>
                  <a:t>                                </a:t>
                </a:r>
                <a:r>
                  <a:rPr lang="en-US" sz="1800" dirty="0">
                    <a:latin typeface="Cambria Math"/>
                    <a:ea typeface="Cambria Math"/>
                  </a:rPr>
                  <a:t>10       5        1                        2</a:t>
                </a:r>
              </a:p>
              <a:p>
                <a:pPr marL="0" indent="0">
                  <a:spcBef>
                    <a:spcPts val="0"/>
                  </a:spcBef>
                  <a:buNone/>
                </a:pPr>
                <a:r>
                  <a:rPr lang="en-US" sz="1800" dirty="0">
                    <a:latin typeface="Cambria Math"/>
                    <a:ea typeface="Cambria Math"/>
                  </a:rPr>
                  <a:t>                                                                   3                         4</a:t>
                </a:r>
                <a:r>
                  <a:rPr lang="en-US" sz="2400" dirty="0">
                    <a:latin typeface="Cambria Math"/>
                    <a:ea typeface="Cambria Math"/>
                  </a:rPr>
                  <a:t>                         </a:t>
                </a:r>
              </a:p>
              <a:p>
                <a:pPr marL="0" indent="0">
                  <a:spcBef>
                    <a:spcPts val="0"/>
                  </a:spcBef>
                  <a:buNone/>
                </a:pPr>
                <a:r>
                  <a:rPr lang="en-US" sz="2400" dirty="0">
                    <a:latin typeface="Cambria Math"/>
                    <a:ea typeface="Cambria Math"/>
                  </a:rPr>
                  <a:t>                                                 </a:t>
                </a:r>
                <a:r>
                  <a:rPr lang="en-US" sz="1800" dirty="0">
                    <a:latin typeface="Cambria Math"/>
                    <a:ea typeface="Cambria Math"/>
                  </a:rPr>
                  <a:t>9                        6</a:t>
                </a:r>
              </a:p>
              <a:p>
                <a:pPr marL="0" indent="0">
                  <a:spcBef>
                    <a:spcPts val="0"/>
                  </a:spcBef>
                  <a:buNone/>
                </a:pPr>
                <a:r>
                  <a:rPr lang="en-US" sz="2400" dirty="0">
                    <a:latin typeface="Cambria Math"/>
                    <a:ea typeface="Cambria Math"/>
                  </a:rPr>
                  <a:t>                                                     </a:t>
                </a:r>
                <a:r>
                  <a:rPr lang="en-US" sz="1800" dirty="0">
                    <a:latin typeface="Cambria Math"/>
                    <a:ea typeface="Cambria Math"/>
                  </a:rPr>
                  <a:t>7        8</a:t>
                </a:r>
                <a:r>
                  <a:rPr lang="en-US" sz="2400" dirty="0">
                    <a:latin typeface="Cambria Math"/>
                    <a:ea typeface="Cambria Math"/>
                  </a:rPr>
                  <a:t>           </a:t>
                </a:r>
                <a:r>
                  <a:rPr lang="en-US" sz="2400" b="1" dirty="0">
                    <a:latin typeface="Cambria Math"/>
                    <a:ea typeface="Cambria Math"/>
                  </a:rPr>
                  <a:t>U</a:t>
                </a:r>
                <a:r>
                  <a:rPr lang="en-US" sz="2400" dirty="0">
                    <a:latin typeface="Cambria Math"/>
                    <a:ea typeface="Cambria Math"/>
                  </a:rPr>
                  <a:t>  </a:t>
                </a:r>
              </a:p>
              <a:p>
                <a:pPr marL="0" indent="0">
                  <a:spcBef>
                    <a:spcPts val="0"/>
                  </a:spcBef>
                  <a:buNone/>
                </a:pPr>
                <a:r>
                  <a:rPr lang="en-US" sz="2400" dirty="0">
                    <a:latin typeface="Cambria Math"/>
                    <a:ea typeface="Cambria Math"/>
                  </a:rPr>
                  <a:t>                             </a:t>
                </a:r>
              </a:p>
              <a:p>
                <a:pPr marL="0" indent="0">
                  <a:spcBef>
                    <a:spcPts val="0"/>
                  </a:spcBef>
                  <a:buNone/>
                </a:pPr>
                <a:r>
                  <a:rPr lang="en-US" sz="2400" dirty="0">
                    <a:latin typeface="Cambria Math"/>
                    <a:ea typeface="Cambria Math"/>
                  </a:rPr>
                  <a:t>  </a:t>
                </a:r>
                <a:r>
                  <a:rPr lang="en-US" sz="1800" dirty="0">
                    <a:latin typeface="Cambria Math"/>
                    <a:ea typeface="Cambria Math"/>
                  </a:rPr>
                  <a:t>C                   B               A             C                  B              A              C                  B              A</a:t>
                </a:r>
              </a:p>
              <a:p>
                <a:pPr marL="0" indent="0">
                  <a:spcBef>
                    <a:spcPts val="0"/>
                  </a:spcBef>
                  <a:buNone/>
                </a:pPr>
                <a:endParaRPr lang="en-US" sz="1800" dirty="0">
                  <a:latin typeface="Cambria Math"/>
                  <a:ea typeface="Cambria Math"/>
                </a:endParaRPr>
              </a:p>
              <a:p>
                <a:pPr marL="0" indent="0">
                  <a:spcBef>
                    <a:spcPts val="0"/>
                  </a:spcBef>
                  <a:buNone/>
                </a:pPr>
                <a:endParaRPr lang="en-US" sz="1800" dirty="0">
                  <a:latin typeface="Cambria Math"/>
                  <a:ea typeface="Cambria Math"/>
                </a:endParaRPr>
              </a:p>
              <a:p>
                <a:pPr marL="0" indent="0">
                  <a:spcBef>
                    <a:spcPts val="0"/>
                  </a:spcBef>
                  <a:buNone/>
                </a:pPr>
                <a:r>
                  <a:rPr lang="en-US" sz="1800" dirty="0">
                    <a:latin typeface="Cambria Math"/>
                    <a:ea typeface="Cambria Math"/>
                  </a:rPr>
                  <a:t>                                         </a:t>
                </a:r>
                <a:r>
                  <a:rPr lang="en-US" sz="1800" b="1" dirty="0">
                    <a:latin typeface="Cambria Math"/>
                    <a:ea typeface="Cambria Math"/>
                  </a:rPr>
                  <a:t>U</a:t>
                </a:r>
                <a:r>
                  <a:rPr lang="en-US" sz="1800" dirty="0">
                    <a:latin typeface="Cambria Math"/>
                    <a:ea typeface="Cambria Math"/>
                  </a:rPr>
                  <a:t>                                                   </a:t>
                </a:r>
                <a:r>
                  <a:rPr lang="en-US" sz="1800" b="1" dirty="0">
                    <a:latin typeface="Cambria Math"/>
                    <a:ea typeface="Cambria Math"/>
                  </a:rPr>
                  <a:t>U</a:t>
                </a:r>
                <a:r>
                  <a:rPr lang="en-US" sz="1800" dirty="0">
                    <a:latin typeface="Cambria Math"/>
                    <a:ea typeface="Cambria Math"/>
                  </a:rPr>
                  <a:t>                                                  </a:t>
                </a:r>
                <a:r>
                  <a:rPr lang="en-US" sz="1800" b="1" dirty="0">
                    <a:latin typeface="Cambria Math"/>
                    <a:ea typeface="Cambria Math"/>
                  </a:rPr>
                  <a:t>U</a:t>
                </a:r>
              </a:p>
              <a:p>
                <a:pPr marL="0" indent="0">
                  <a:spcBef>
                    <a:spcPts val="0"/>
                  </a:spcBef>
                  <a:buNone/>
                </a:pPr>
                <a:r>
                  <a:rPr lang="en-US" sz="1800" dirty="0">
                    <a:latin typeface="Cambria Math"/>
                    <a:ea typeface="Cambria Math"/>
                  </a:rPr>
                  <a:t>          </a:t>
                </a:r>
                <a:endParaRPr lang="en-US" sz="1800" dirty="0"/>
              </a:p>
            </p:txBody>
          </p:sp>
        </mc:Choice>
        <mc:Fallback xmlns="">
          <p:sp>
            <p:nvSpPr>
              <p:cNvPr id="3" name="عنصر نائب للمحتوى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67544" y="908720"/>
                <a:ext cx="8229600" cy="5472608"/>
              </a:xfrm>
              <a:blipFill rotWithShape="1">
                <a:blip r:embed="rId2"/>
                <a:stretch>
                  <a:fillRect l="-1185" t="-8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CA95D-8EC2-4E1A-B5BD-BCF8AA63696F}" type="slidenum">
              <a:rPr lang="en-US" smtClean="0"/>
              <a:t>8</a:t>
            </a:fld>
            <a:endParaRPr lang="en-US"/>
          </a:p>
        </p:txBody>
      </p:sp>
      <p:sp>
        <p:nvSpPr>
          <p:cNvPr id="5" name="مستطيل 4"/>
          <p:cNvSpPr/>
          <p:nvPr/>
        </p:nvSpPr>
        <p:spPr>
          <a:xfrm>
            <a:off x="2267744" y="2708920"/>
            <a:ext cx="3528392" cy="1800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شكل بيضاوي 5"/>
          <p:cNvSpPr/>
          <p:nvPr/>
        </p:nvSpPr>
        <p:spPr>
          <a:xfrm>
            <a:off x="2468466" y="2924944"/>
            <a:ext cx="1224136" cy="115212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شكل بيضاوي 6"/>
          <p:cNvSpPr/>
          <p:nvPr/>
        </p:nvSpPr>
        <p:spPr>
          <a:xfrm>
            <a:off x="3038263" y="2924944"/>
            <a:ext cx="1224136" cy="115212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شكل بيضاوي 7"/>
          <p:cNvSpPr/>
          <p:nvPr/>
        </p:nvSpPr>
        <p:spPr>
          <a:xfrm>
            <a:off x="4427984" y="2924944"/>
            <a:ext cx="1224136" cy="115212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مستطيل 8"/>
          <p:cNvSpPr/>
          <p:nvPr/>
        </p:nvSpPr>
        <p:spPr>
          <a:xfrm>
            <a:off x="650683" y="4661520"/>
            <a:ext cx="2193125" cy="150378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مستطيل 9"/>
          <p:cNvSpPr/>
          <p:nvPr/>
        </p:nvSpPr>
        <p:spPr>
          <a:xfrm>
            <a:off x="3382446" y="4688132"/>
            <a:ext cx="2193125" cy="147717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مستطيل 10"/>
          <p:cNvSpPr/>
          <p:nvPr/>
        </p:nvSpPr>
        <p:spPr>
          <a:xfrm>
            <a:off x="6167993" y="4688132"/>
            <a:ext cx="2193125" cy="147717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شكل بيضاوي 11"/>
          <p:cNvSpPr/>
          <p:nvPr/>
        </p:nvSpPr>
        <p:spPr>
          <a:xfrm>
            <a:off x="755576" y="5013176"/>
            <a:ext cx="720080" cy="72008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شكل بيضاوي 12"/>
          <p:cNvSpPr/>
          <p:nvPr/>
        </p:nvSpPr>
        <p:spPr>
          <a:xfrm>
            <a:off x="1172449" y="5029360"/>
            <a:ext cx="720080" cy="72008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شكل بيضاوي 13"/>
          <p:cNvSpPr/>
          <p:nvPr/>
        </p:nvSpPr>
        <p:spPr>
          <a:xfrm>
            <a:off x="2084420" y="5013176"/>
            <a:ext cx="720080" cy="72008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شكل بيضاوي 14"/>
          <p:cNvSpPr/>
          <p:nvPr/>
        </p:nvSpPr>
        <p:spPr>
          <a:xfrm>
            <a:off x="3531887" y="5041820"/>
            <a:ext cx="720080" cy="72008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شكل بيضاوي 15"/>
          <p:cNvSpPr/>
          <p:nvPr/>
        </p:nvSpPr>
        <p:spPr>
          <a:xfrm>
            <a:off x="3902359" y="5041820"/>
            <a:ext cx="720080" cy="72008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شكل بيضاوي 16"/>
          <p:cNvSpPr/>
          <p:nvPr/>
        </p:nvSpPr>
        <p:spPr>
          <a:xfrm>
            <a:off x="4747682" y="5041820"/>
            <a:ext cx="720080" cy="72008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شكل بيضاوي 17"/>
          <p:cNvSpPr/>
          <p:nvPr/>
        </p:nvSpPr>
        <p:spPr>
          <a:xfrm>
            <a:off x="7524328" y="5062320"/>
            <a:ext cx="720080" cy="72008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شكل بيضاوي 18"/>
          <p:cNvSpPr/>
          <p:nvPr/>
        </p:nvSpPr>
        <p:spPr>
          <a:xfrm>
            <a:off x="6660232" y="5029360"/>
            <a:ext cx="720080" cy="72008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شكل بيضاوي 19"/>
          <p:cNvSpPr/>
          <p:nvPr/>
        </p:nvSpPr>
        <p:spPr>
          <a:xfrm>
            <a:off x="6249469" y="5047283"/>
            <a:ext cx="720080" cy="720081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رابط مستقيم 21"/>
          <p:cNvCxnSpPr>
            <a:stCxn id="12" idx="7"/>
            <a:endCxn id="13" idx="7"/>
          </p:cNvCxnSpPr>
          <p:nvPr/>
        </p:nvCxnSpPr>
        <p:spPr>
          <a:xfrm>
            <a:off x="1370203" y="5118629"/>
            <a:ext cx="416873" cy="1618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رابط مستقيم 23"/>
          <p:cNvCxnSpPr/>
          <p:nvPr/>
        </p:nvCxnSpPr>
        <p:spPr>
          <a:xfrm>
            <a:off x="1475656" y="5271029"/>
            <a:ext cx="338155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رابط مستقيم 24"/>
          <p:cNvCxnSpPr/>
          <p:nvPr/>
        </p:nvCxnSpPr>
        <p:spPr>
          <a:xfrm>
            <a:off x="1465901" y="5439613"/>
            <a:ext cx="416873" cy="1618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رابط مستقيم 25"/>
          <p:cNvCxnSpPr/>
          <p:nvPr/>
        </p:nvCxnSpPr>
        <p:spPr>
          <a:xfrm>
            <a:off x="1396938" y="5594595"/>
            <a:ext cx="416873" cy="1618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رابط مستقيم 26"/>
          <p:cNvCxnSpPr/>
          <p:nvPr/>
        </p:nvCxnSpPr>
        <p:spPr>
          <a:xfrm>
            <a:off x="7675931" y="5136970"/>
            <a:ext cx="416873" cy="1618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رابط مستقيم 27"/>
          <p:cNvCxnSpPr/>
          <p:nvPr/>
        </p:nvCxnSpPr>
        <p:spPr>
          <a:xfrm>
            <a:off x="7552982" y="5262937"/>
            <a:ext cx="691426" cy="8093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رابط مستقيم 28"/>
          <p:cNvCxnSpPr/>
          <p:nvPr/>
        </p:nvCxnSpPr>
        <p:spPr>
          <a:xfrm>
            <a:off x="7481822" y="5440542"/>
            <a:ext cx="762586" cy="1618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رابط مستقيم 29"/>
          <p:cNvCxnSpPr>
            <a:endCxn id="18" idx="5"/>
          </p:cNvCxnSpPr>
          <p:nvPr/>
        </p:nvCxnSpPr>
        <p:spPr>
          <a:xfrm>
            <a:off x="7548689" y="5608583"/>
            <a:ext cx="590266" cy="6836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رابط مستقيم 34"/>
          <p:cNvCxnSpPr/>
          <p:nvPr/>
        </p:nvCxnSpPr>
        <p:spPr>
          <a:xfrm>
            <a:off x="6660232" y="5559645"/>
            <a:ext cx="309317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رابط مستقيم 35"/>
          <p:cNvCxnSpPr>
            <a:endCxn id="20" idx="6"/>
          </p:cNvCxnSpPr>
          <p:nvPr/>
        </p:nvCxnSpPr>
        <p:spPr>
          <a:xfrm>
            <a:off x="6609509" y="5387293"/>
            <a:ext cx="360040" cy="20031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رابط مستقيم 36"/>
          <p:cNvCxnSpPr/>
          <p:nvPr/>
        </p:nvCxnSpPr>
        <p:spPr>
          <a:xfrm>
            <a:off x="6660232" y="5271029"/>
            <a:ext cx="252568" cy="1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307637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Theorems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عنصر نائب للمحتوى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514350" indent="-514350">
                  <a:buAutoNum type="circleNumDbPlain"/>
                </a:pPr>
                <a:r>
                  <a:rPr lang="en-US" dirty="0">
                    <a:ea typeface="Cambria Math"/>
                  </a:rPr>
                  <a:t> 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𝐴</m:t>
                    </m:r>
                    <m:r>
                      <a:rPr lang="en-US" i="1" smtClean="0">
                        <a:latin typeface="Cambria Math"/>
                        <a:ea typeface="Cambria Math"/>
                      </a:rPr>
                      <m:t>∪</m:t>
                    </m:r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𝐴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𝑐</m:t>
                        </m:r>
                      </m:sup>
                    </m:sSup>
                    <m:r>
                      <a:rPr lang="en-US" i="1" smtClean="0">
                        <a:latin typeface="Cambria Math"/>
                        <a:ea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𝑈</m:t>
                    </m:r>
                  </m:oMath>
                </a14:m>
                <a:endParaRPr lang="en-US" dirty="0"/>
              </a:p>
              <a:p>
                <a:pPr marL="514350" indent="-514350">
                  <a:buAutoNum type="circleNumDbPlain" startAt="2"/>
                </a:pPr>
                <a:r>
                  <a:rPr lang="en-US" dirty="0">
                    <a:ea typeface="Cambria Math"/>
                  </a:rPr>
                  <a:t>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  <a:ea typeface="Cambria Math"/>
                      </a:rPr>
                      <m:t> </m:t>
                    </m:r>
                    <m:r>
                      <a:rPr lang="en-US" i="1" smtClean="0">
                        <a:latin typeface="Cambria Math"/>
                        <a:ea typeface="Cambria Math"/>
                      </a:rPr>
                      <m:t>𝐴</m:t>
                    </m:r>
                    <m:r>
                      <a:rPr lang="en-US" i="1" smtClean="0">
                        <a:latin typeface="Cambria Math"/>
                        <a:ea typeface="Cambria Math"/>
                      </a:rPr>
                      <m:t>∩</m:t>
                    </m:r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𝐴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𝑐</m:t>
                        </m:r>
                      </m:sup>
                    </m:sSup>
                    <m:r>
                      <a:rPr lang="en-US" i="1" smtClean="0">
                        <a:latin typeface="Cambria Math"/>
                        <a:ea typeface="Cambria Math"/>
                      </a:rPr>
                      <m:t>=</m:t>
                    </m:r>
                    <m:r>
                      <a:rPr lang="en-US" i="1" smtClean="0">
                        <a:latin typeface="Cambria Math"/>
                        <a:ea typeface="Cambria Math"/>
                      </a:rPr>
                      <m:t>∅</m:t>
                    </m:r>
                  </m:oMath>
                </a14:m>
                <a:r>
                  <a:rPr lang="en-US" dirty="0"/>
                  <a:t>; empty set { }</a:t>
                </a:r>
              </a:p>
              <a:p>
                <a:pPr marL="514350" indent="-514350">
                  <a:buAutoNum type="circleNumDbPlain" startAt="3"/>
                </a:pPr>
                <a:r>
                  <a:rPr lang="en-US" dirty="0">
                    <a:ea typeface="Cambria Math"/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 </m:t>
                        </m:r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𝐴</m:t>
                        </m:r>
                      </m:e>
                      <m:sup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𝑐</m:t>
                        </m:r>
                      </m:sup>
                    </m:sSup>
                    <m:r>
                      <a:rPr lang="en-US" i="1" smtClean="0">
                        <a:latin typeface="Cambria Math"/>
                        <a:ea typeface="Cambria Math"/>
                      </a:rPr>
                      <m:t>≡</m:t>
                    </m:r>
                    <m:acc>
                      <m:accPr>
                        <m:chr m:val="̅"/>
                        <m:ctrlPr>
                          <a:rPr lang="en-US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𝐴</m:t>
                        </m:r>
                      </m:e>
                    </m:acc>
                  </m:oMath>
                </a14:m>
                <a:r>
                  <a:rPr lang="en-US" dirty="0"/>
                  <a:t>; we can use the symbol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accPr>
                      <m:e/>
                    </m:acc>
                  </m:oMath>
                </a14:m>
                <a:r>
                  <a:rPr lang="en-US" dirty="0"/>
                  <a:t> (bar)</a:t>
                </a:r>
              </a:p>
              <a:p>
                <a:pPr marL="0" indent="0">
                  <a:buNone/>
                </a:pPr>
                <a:r>
                  <a:rPr lang="en-US" dirty="0"/>
                  <a:t>        instead of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/>
                      <m:sup>
                        <m:r>
                          <a:rPr lang="en-US" b="0" i="1" smtClean="0">
                            <a:latin typeface="Cambria Math"/>
                          </a:rPr>
                          <m:t>𝑐</m:t>
                        </m:r>
                      </m:sup>
                    </m:sSup>
                  </m:oMath>
                </a14:m>
                <a:r>
                  <a:rPr lang="en-US" dirty="0"/>
                  <a:t> (compliment).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 xmlns="">
          <p:sp>
            <p:nvSpPr>
              <p:cNvPr id="3" name="عنصر نائب للمحتوى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778" t="-1752"/>
                </a:stretch>
              </a:blipFill>
            </p:spPr>
            <p:txBody>
              <a:bodyPr/>
              <a:lstStyle/>
              <a:p>
                <a:r>
                  <a:rPr lang="ar-JO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9CA95D-8EC2-4E1A-B5BD-BCF8AA63696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381376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9855</TotalTime>
  <Words>879</Words>
  <Application>Microsoft Office PowerPoint</Application>
  <PresentationFormat>On-screen Show (4:3)</PresentationFormat>
  <Paragraphs>163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Cambria Math</vt:lpstr>
      <vt:lpstr>نسق Office</vt:lpstr>
      <vt:lpstr>Discrete Mathematics</vt:lpstr>
      <vt:lpstr>Set Identities</vt:lpstr>
      <vt:lpstr>Set Identities</vt:lpstr>
      <vt:lpstr>Set Identities</vt:lpstr>
      <vt:lpstr>Venn’s Diagrams for U, I, D and C</vt:lpstr>
      <vt:lpstr>Example  </vt:lpstr>
      <vt:lpstr>Example </vt:lpstr>
      <vt:lpstr>Example</vt:lpstr>
      <vt:lpstr>Theorems </vt:lpstr>
      <vt:lpstr>Example </vt:lpstr>
      <vt:lpstr>Example </vt:lpstr>
      <vt:lpstr>Example</vt:lpstr>
      <vt:lpstr>Example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Discrete Mathematics</dc:title>
  <dc:creator>DELL</dc:creator>
  <cp:lastModifiedBy>ديمه الفريحات</cp:lastModifiedBy>
  <cp:revision>672</cp:revision>
  <dcterms:created xsi:type="dcterms:W3CDTF">2020-03-23T08:44:01Z</dcterms:created>
  <dcterms:modified xsi:type="dcterms:W3CDTF">2023-05-07T23:09:28Z</dcterms:modified>
</cp:coreProperties>
</file>