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348" r:id="rId3"/>
    <p:sldId id="349" r:id="rId4"/>
    <p:sldId id="350" r:id="rId5"/>
    <p:sldId id="351" r:id="rId6"/>
    <p:sldId id="352" r:id="rId7"/>
    <p:sldId id="353" r:id="rId8"/>
    <p:sldId id="373" r:id="rId9"/>
    <p:sldId id="354" r:id="rId10"/>
    <p:sldId id="374" r:id="rId11"/>
    <p:sldId id="355" r:id="rId12"/>
    <p:sldId id="356" r:id="rId13"/>
    <p:sldId id="357" r:id="rId14"/>
    <p:sldId id="358" r:id="rId15"/>
    <p:sldId id="359" r:id="rId16"/>
    <p:sldId id="3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2150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قيم ص</c:v>
                </c:pt>
              </c:strCache>
            </c:strRef>
          </c:tx>
          <c:spPr>
            <a:ln w="28575">
              <a:noFill/>
            </a:ln>
          </c:spPr>
          <c:xVal>
            <c:numRef>
              <c:f>ورقة1!$A$2:$A$4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xVal>
          <c:yVal>
            <c:numRef>
              <c:f>ورقة1!$B$2:$B$4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065-48EA-B40F-5C0F489AA7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2185344"/>
        <c:axId val="227541760"/>
      </c:scatterChart>
      <c:valAx>
        <c:axId val="222185344"/>
        <c:scaling>
          <c:orientation val="minMax"/>
          <c:max val="3"/>
          <c:min val="-3"/>
        </c:scaling>
        <c:delete val="0"/>
        <c:axPos val="b"/>
        <c:numFmt formatCode="General" sourceLinked="1"/>
        <c:majorTickMark val="out"/>
        <c:minorTickMark val="none"/>
        <c:tickLblPos val="nextTo"/>
        <c:crossAx val="227541760"/>
        <c:crosses val="autoZero"/>
        <c:crossBetween val="midCat"/>
        <c:majorUnit val="1"/>
        <c:minorUnit val="1"/>
      </c:valAx>
      <c:valAx>
        <c:axId val="2275417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22185344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قيم ص</c:v>
                </c:pt>
              </c:strCache>
            </c:strRef>
          </c:tx>
          <c:spPr>
            <a:ln w="28575">
              <a:noFill/>
            </a:ln>
          </c:spPr>
          <c:xVal>
            <c:numRef>
              <c:f>ورقة1!$A$2:$A$4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xVal>
          <c:yVal>
            <c:numRef>
              <c:f>ورقة1!$B$2:$B$4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2CC-4E20-98FB-0ED32707A9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1397632"/>
        <c:axId val="235884544"/>
      </c:scatterChart>
      <c:valAx>
        <c:axId val="231397632"/>
        <c:scaling>
          <c:orientation val="minMax"/>
          <c:max val="3"/>
          <c:min val="-3"/>
        </c:scaling>
        <c:delete val="0"/>
        <c:axPos val="b"/>
        <c:numFmt formatCode="General" sourceLinked="1"/>
        <c:majorTickMark val="out"/>
        <c:minorTickMark val="none"/>
        <c:tickLblPos val="nextTo"/>
        <c:crossAx val="235884544"/>
        <c:crosses val="autoZero"/>
        <c:crossBetween val="midCat"/>
        <c:majorUnit val="1"/>
        <c:minorUnit val="1"/>
      </c:valAx>
      <c:valAx>
        <c:axId val="2358845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31397632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872705501857825E-2"/>
          <c:y val="0.14576133954358025"/>
          <c:w val="0.8672135194854893"/>
          <c:h val="0.32550061768584831"/>
        </c:manualLayout>
      </c:layout>
      <c:scatterChart>
        <c:scatterStyle val="lineMarker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قيم ص</c:v>
                </c:pt>
              </c:strCache>
            </c:strRef>
          </c:tx>
          <c:spPr>
            <a:ln w="28575">
              <a:noFill/>
            </a:ln>
          </c:spPr>
          <c:xVal>
            <c:numRef>
              <c:f>ورقة1!$A$2:$A$4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xVal>
          <c:yVal>
            <c:numRef>
              <c:f>ورقة1!$B$2:$B$4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A6D-4D6B-8128-005961A0FF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6444288"/>
        <c:axId val="237980288"/>
      </c:scatterChart>
      <c:valAx>
        <c:axId val="236444288"/>
        <c:scaling>
          <c:orientation val="minMax"/>
          <c:max val="3"/>
          <c:min val="-3"/>
        </c:scaling>
        <c:delete val="0"/>
        <c:axPos val="b"/>
        <c:numFmt formatCode="General" sourceLinked="1"/>
        <c:majorTickMark val="out"/>
        <c:minorTickMark val="none"/>
        <c:tickLblPos val="nextTo"/>
        <c:crossAx val="237980288"/>
        <c:crosses val="autoZero"/>
        <c:crossBetween val="midCat"/>
        <c:majorUnit val="1"/>
        <c:minorUnit val="1"/>
      </c:valAx>
      <c:valAx>
        <c:axId val="2379802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36444288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872705501857825E-2"/>
          <c:y val="0.14576133954358025"/>
          <c:w val="0.8672135194854893"/>
          <c:h val="0.32550061768584831"/>
        </c:manualLayout>
      </c:layout>
      <c:scatterChart>
        <c:scatterStyle val="lineMarker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قيم ص</c:v>
                </c:pt>
              </c:strCache>
            </c:strRef>
          </c:tx>
          <c:spPr>
            <a:ln w="28575">
              <a:noFill/>
            </a:ln>
          </c:spPr>
          <c:xVal>
            <c:numRef>
              <c:f>ورقة1!$A$2:$A$4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xVal>
          <c:yVal>
            <c:numRef>
              <c:f>ورقة1!$B$2:$B$4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60C-471C-9950-781EAD6509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5047936"/>
        <c:axId val="295268736"/>
      </c:scatterChart>
      <c:valAx>
        <c:axId val="295047936"/>
        <c:scaling>
          <c:orientation val="minMax"/>
          <c:max val="3"/>
          <c:min val="-3"/>
        </c:scaling>
        <c:delete val="0"/>
        <c:axPos val="b"/>
        <c:numFmt formatCode="General" sourceLinked="1"/>
        <c:majorTickMark val="out"/>
        <c:minorTickMark val="none"/>
        <c:tickLblPos val="nextTo"/>
        <c:crossAx val="295268736"/>
        <c:crosses val="autoZero"/>
        <c:crossBetween val="midCat"/>
        <c:majorUnit val="1"/>
        <c:minorUnit val="1"/>
      </c:valAx>
      <c:valAx>
        <c:axId val="2952687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95047936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قيم ص</c:v>
                </c:pt>
              </c:strCache>
            </c:strRef>
          </c:tx>
          <c:spPr>
            <a:ln w="28575">
              <a:noFill/>
            </a:ln>
          </c:spPr>
          <c:xVal>
            <c:numRef>
              <c:f>ورقة1!$A$2:$A$4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xVal>
          <c:yVal>
            <c:numRef>
              <c:f>ورقة1!$B$2:$B$4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DA8-4D6D-A185-BAEE9ED406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0147712"/>
        <c:axId val="220149248"/>
      </c:scatterChart>
      <c:valAx>
        <c:axId val="220147712"/>
        <c:scaling>
          <c:orientation val="minMax"/>
          <c:max val="3"/>
          <c:min val="-3"/>
        </c:scaling>
        <c:delete val="0"/>
        <c:axPos val="b"/>
        <c:numFmt formatCode="General" sourceLinked="1"/>
        <c:majorTickMark val="out"/>
        <c:minorTickMark val="none"/>
        <c:tickLblPos val="nextTo"/>
        <c:crossAx val="220149248"/>
        <c:crosses val="autoZero"/>
        <c:crossBetween val="midCat"/>
        <c:majorUnit val="1"/>
        <c:minorUnit val="1"/>
      </c:valAx>
      <c:valAx>
        <c:axId val="2201492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20147712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3T20:14:35.9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1 435 24575,'9'-20'0,"8"-5"0,1 1 0,1 1 0,1 0 0,2 2 0,34-28 0,128-81 0,-153 110 0,0 2 0,1 1 0,1 1 0,45-15 0,-62 26 0,0 1 0,-1 1 0,1 1 0,0 0 0,0 1 0,1 0 0,-1 2 0,0 0 0,0 0 0,0 2 0,0 0 0,18 6 0,-8 0 0,-1 1 0,0 0 0,0 2 0,-2 1 0,1 1 0,-2 1 0,0 1 0,0 1 0,-2 1 0,0 1 0,-1 0 0,-1 1 0,-1 2 0,-1-1 0,-1 2 0,-1 0 0,0 1 0,10 28 0,-8-6 0,-1 1 0,-3 1 0,-1 0 0,-3 1 0,3 85 0,-10-91 0,-3-1 0,-1 0 0,-2 1 0,-2-1 0,-2-1 0,-1 0 0,-17 42 0,-9-1 0,-2-1 0,-5-2 0,-54 78 0,21-50 0,-131 141 0,50-95 0,127-128 0,0-2 0,-2-1 0,-57 29 0,85-48 0,0-1 0,0 0 0,0-1 0,0 1 0,-1-1 0,1 0 0,0 0 0,-7 1 0,9-3 0,0 1 0,0 0 0,1-1 0,-1 1 0,0-1 0,1 1 0,-1-1 0,1 0 0,-1 1 0,1-1 0,-1 0 0,1 0 0,-1 0 0,1-1 0,0 1 0,0 0 0,0 0 0,-1-1 0,1 1 0,0 0 0,0-1 0,1 1 0,-1-1 0,-1-2 0,-3-9 0,0-1 0,0 1 0,1-1 0,1 0 0,1 0 0,0 0 0,0 0 0,1 0 0,1-1 0,1 1 0,0 0 0,1 0 0,0 0 0,1 0 0,6-18 0,6-11 0,1 0 0,3 2 0,33-57 0,17-15-117,127-158 1,107-85-323,11-13 189,-244 281 231,85-82-1,-120 137 59,2 1-1,1 1 1,1 3-1,84-47 1,-95 61 366,-8 3-314,0 1-1,1 1 1,39-12 0,-59 20-91,1 1 0,-1 0 0,0-1 0,0 1 0,0 0 0,1 0 0,-1 0 0,0 0 0,0 0 0,0 0 0,1 0 0,-1 1 0,0-1 0,0 0 0,2 1 0,-3 0 0,0-1 0,1 0 0,-1 1 0,1-1 0,-1 1 0,1-1 0,-1 1 0,0-1 0,1 1 0,-1-1 0,0 1 0,0-1 0,1 1 0,-1-1 0,0 1 0,0 0 0,0-1 0,0 1 0,0-1 0,0 1 0,0 1 0,0 3 0,-1 0 0,0 1 0,0-1 0,-1 0 0,-3 8 0,4-9 0,-20 48 0,-3-2 0,-34 56 0,-68 89 0,103-161 0,-352 467 0,281-381 0,34-41 0,4 3 0,3 2 0,-67 145 0,117-223 0,1 1 0,-1-1 0,1 0 0,0 1 0,1-1 0,0 1 0,0-1 0,0 1 0,1 12 0,0-14 0,1 0 0,1 0 0,-1 0 0,1 0 0,-1-1 0,2 1 0,-1 0 0,0-1 0,1 1 0,0-1 0,0 0 0,0 0 0,5 5 0,6 4 0,0-1 0,1 0 0,0 0 0,1-2 0,1 0 0,-1-1 0,2 0 0,-1-1 0,1-1 0,0-1 0,0-1 0,31 5 0,5-2 0,1-2 0,-1-3 0,64-4 0,-50-2 30,-1-4 0,0-2 0,76-21 0,-100 18-278,0-2 1,-1-2-1,0-2 1,-1-1-1,63-42 1,-64 33-6579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3T20:14:43.4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187 1 24575,'35'4'0,"-10"-2"0,50 12 0,-27-1 0,-1 2 0,0 3 0,-1 1 0,-2 2 0,0 2 0,-1 2 0,-1 2 0,-2 2 0,54 49 0,-40-26 0,-2 3 0,-3 1 0,-2 3 0,-4 2 0,48 86 0,-65-96 0,-2 1 0,-2 1 0,-3 1 0,-2 0 0,-2 1 0,-3 1 0,8 92 0,-15-43 0,-5 1 0,-4-1 0,-6-1 0,-3 1 0,-5-2 0,-5 0 0,-4-1 0,-5-2 0,-4-1 0,-76 148 0,-144 195 0,214-381 0,-3-2 0,-2-2 0,-3-1 0,-106 90 0,134-131 17,0 0 0,-1-1 1,0-1-1,-1-1 0,0-1 0,-28 8 0,-152 32-1502,156-42-5341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3T20:14:43.9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1094 0 24575,'-13'12'0,"-1"0"0,-22 13 0,-14 11 0,4 5 8,1 2-1,3 2 0,-39 52 1,-101 161-350,128-176-89,-222 370 293,230-361 69,4 2 1,5 1-1,-32 120 0,50-133 63,4 2 1,3-1-1,3 1 0,5 1 0,3-1 0,3 1 0,4-1 0,24 116 0,28 33 6,-46-196 0,2 0 0,2-1 0,1 0 0,34 51 0,52 51-594,171 177 0,-231-270 615,3-1-1,96 69 0,-104-88 83,1-1 0,1-1-1,0-3 1,73 25 0,-26-20-372,0-4 1,156 16-1,-196-33-5294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3T20:14:44.4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18 168 24575,'15'-21'0,"-3"8"0,2 0 0,-1 1 0,1 1 0,1 0 0,0 1 0,1 0 0,0 2 0,25-11 0,-17 10 0,1 1 0,0 2 0,0 0 0,0 2 0,37-2 0,-4 6 0,0 2 0,0 3 0,0 2 0,89 24 0,-124-25 0,-1 0 0,-1 1 0,1 2 0,-1 0 0,-1 1 0,35 22 0,-44-23 0,0-1 0,-1 1 0,0 1 0,0 0 0,-1 0 0,-1 1 0,1 0 0,-2 0 0,0 1 0,0 0 0,-1 1 0,7 19 0,-5-4 0,-1 0 0,-1 0 0,-2 0 0,-1 0 0,0 34 0,-4-9 0,-15 98 0,8-111 0,-2-1 0,-1 0 0,-2-1 0,-31 62 0,-88 136 0,111-202 0,-138 205 0,131-203 0,-3-1 0,0-1 0,-2-2 0,-46 35 0,-31 13 0,-200 111 0,303-188-120,3-1-4,1 0-1,-1 0 1,1 0-1,-1-1 1,0 1-1,0-1 1,0 0-1,0 0 0,-5 0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3T20:14:45.0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793 1 24575,'0'0'0,"0"0"0,0 0 0,-8 11 0,-38 58 0,-104 117 0,49-67 0,6 4 0,5 3 0,-117 221 0,191-316 0,1 1 0,2 1 0,2 0 0,1 0 0,1 1 0,2 1 0,1-1 0,-1 38 0,6-53 0,1 0 0,0 1 0,2-1 0,0 0 0,1 0 0,1 0 0,1 0 0,1-1 0,0 1 0,1-2 0,1 1 0,1-1 0,0 0 0,1 0 0,1-2 0,14 17 0,-12-19 0,1-2 0,0 1 0,1-2 0,0 0 0,1 0 0,0-2 0,0 0 0,1-1 0,0 0 0,0-1 0,0-1 0,1-1 0,30 3 0,9-1 0,1-3 0,114-8 0,-96-3 0,100-23 0,71-32 0,-141 34 0,-78 25-1365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3T20:14:45.9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667 0 24575,'-21'18'0,"-25"23"0,1 2 0,3 1 0,1 3 0,3 1 0,1 2 0,-38 70 0,15-9 0,5 2 0,-43 132 0,74-178 0,3 0 0,3 2 0,2 1 0,4 0 0,3 0 0,3 1 0,4 94 0,5-114 0,2-1 0,3 0 0,15 52 0,-13-69 0,1 0 0,2-1 0,1 0 0,2-1 0,27 41 0,-2-14 0,2-2 0,2-2 0,55 50 0,-70-76 0,0-2 0,2-1 0,1-2 0,1-1 0,1-1 0,69 29 0,-77-42-227,1 0-1,0-2 1,0-1-1,1-1 1,55-1-1,-39-3-6598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3T20:14:46.7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1 388 24575,'0'-1'0,"0"-1"0,0 1 0,0-1 0,0 1 0,0 0 0,0-1 0,1 1 0,-1 0 0,1-1 0,-1 1 0,1 0 0,1-3 0,-2 3 0,11-19 0,0 0 0,2 0 0,0 1 0,1 1 0,0 0 0,2 1 0,0 1 0,1 0 0,36-25 0,-19 18 0,1 2 0,0 1 0,2 1 0,66-22 0,-70 31 0,0 2 0,0 1 0,0 2 0,1 1 0,0 1 0,0 2 0,48 5 0,-39 1 0,0 2 0,0 1 0,-1 3 0,0 1 0,53 24 0,-77-29 0,-1 1 0,0 1 0,-1 1 0,0 0 0,0 2 0,-1-1 0,0 2 0,-1 0 0,-1 0 0,0 2 0,-1-1 0,0 2 0,-1 0 0,-1 0 0,0 0 0,-2 1 0,0 1 0,-1 0 0,0 0 0,7 37 0,-6-10 0,-3 0 0,-1 0 0,-3 1 0,-1 0 0,-3-1 0,-1 1 0,-2-1 0,-3 0 0,-20 64 0,-7-4 0,-5-2 0,-94 170 0,109-226 0,-64 87 0,76-116 0,-1-1 0,-1 0 0,-1-1 0,0 0 0,-1-2 0,0 0 0,-24 13 0,41-27 0,1 0 0,0 0 0,0 1 0,0-1 0,-1 0 0,1 0 0,0 0 0,0 1 0,-1-1 0,1 0 0,0 0 0,-1 0 0,1 0 0,0 0 0,0 0 0,-1 0 0,1 1 0,0-1 0,-1 0 0,1 0 0,0 0 0,-1 0 0,1 0 0,0-1 0,0 1 0,-1 0 0,1 0 0,0 0 0,-1 0 0,1 0 0,0 0 0,0 0 0,-1-1 0,1 1 0,0 0 0,0 0 0,-1 0 0,1-1 0,1-13 0,15-22 0,-14 34 0,13-23 0,1 1 0,2 1 0,0 1 0,1 0 0,42-36 0,-8 8 0,331-365 0,-144 151 0,-17 14 0,-177 191 0,-2-1 0,53-97 0,-92 148 0,-2 5 0,0 0 0,-1-1 0,1 1 0,-1-1 0,0 0 0,0 0 0,-1 1 0,0-1 0,1 0 0,-2 0 0,1-1 0,0-6 0,-20 23 0,-6 7 0,2 1 0,0 1 0,1 1 0,-34 44 0,-65 106 0,81-111 0,-31 42 0,8-13 0,-51 98 0,99-158 0,1 0 0,1 1 0,2 1 0,1 0 0,1 1 0,1 0 0,-5 59 0,13-80 0,-1 1 0,2-1 0,-1 1 0,2-1 0,-1 0 0,1 1 0,1-1 0,0 0 0,1 0 0,6 12 0,-6-15 0,2 1 0,-1-1 0,1-1 0,0 1 0,0-1 0,1 0 0,0 0 0,0-1 0,1 0 0,0 0 0,0-1 0,13 7 0,-5-4 0,1 0 0,0-1 0,1-1 0,-1-1 0,1 0 0,0-2 0,0 0 0,1 0 0,28-1 0,-22-4 0,-1 0 0,1-1 0,-1-2 0,0 0 0,0-2 0,41-17 0,48-31-455,-3-4 0,117-85 0,-174 109-6371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3T20:14:47.1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474 0 24575,'-17'24'0,"-8"19"0,1 1 0,3 2 0,-17 49 0,20-49 0,-20 51 0,-79 186 0,81-205 0,-73 115 0,104-187-170,1 0-1,0 1 0,1-1 1,0 1-1,0 0 0,1 0 1,-3 9-1,4-7-6655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3T20:14:47.6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1 452 24575,'1'-4'0,"1"0"0,-1 0 0,1 0 0,0 0 0,0 0 0,1 1 0,-1-1 0,1 1 0,-1-1 0,1 1 0,0 0 0,1 0 0,-1 0 0,6-4 0,-3 2 0,29-23 0,0 2 0,1 2 0,73-37 0,130-39 0,110-9 0,-289 95 0,0 3 0,1 3 0,121-1 0,-171 9 0,0 1 0,1 0 0,-1 0 0,0 1 0,0 1 0,0 0 0,11 4 0,-19-5 0,1-1 0,-1 1 0,0 0 0,0 0 0,0 0 0,0 1 0,-1-1 0,1 1 0,-1 0 0,1-1 0,-1 1 0,0 0 0,0 1 0,0-1 0,0 0 0,-1 0 0,1 1 0,-1-1 0,0 1 0,0-1 0,0 1 0,-1 0 0,1-1 0,-1 1 0,0 4 0,0 8 0,-1-1 0,-1 1 0,-1-1 0,0 1 0,-1-1 0,0 0 0,-2 0 0,1-1 0,-10 16 0,-6 9 0,-52 71 0,-70 74 0,64-86 0,-126 206 0,200-295 0,0 0 0,0 0 0,1 1 0,1 0 0,-4 13 0,6-20 0,1-1 0,0 1 0,-1 0 0,1-1 0,0 1 0,0 0 0,1 0 0,-1-1 0,1 1 0,-1 0 0,1-1 0,0 1 0,0-1 0,0 1 0,0-1 0,0 1 0,1-1 0,-1 1 0,1-1 0,-1 0 0,1 0 0,0 0 0,0 0 0,0 0 0,3 2 0,7 4 0,1-1 0,0 0 0,0-1 0,0 0 0,18 5 0,76 16 0,-65-18 0,126 25 0,84 22 0,-245-54 0,-1 0 0,1 0 0,-1 1 0,1 0 0,-1 0 0,0 0 0,0 1 0,0 0 0,-1 0 0,1 1 0,7 8 0,-9-8 0,-1-1 0,0 1 0,-1 1 0,1-1 0,-1 0 0,0 0 0,0 1 0,-1 0 0,0-1 0,0 1 0,0 0 0,-1-1 0,1 1 0,-2 8 0,1 1 0,-1 1 0,-1-1 0,-1 1 0,0-1 0,-1 0 0,0 0 0,-1-1 0,-1 1 0,0-1 0,-16 25 0,10-22 0,-1 0 0,0-1 0,-1-1 0,-1 0 0,0-1 0,-1 0 0,-23 14 0,-3-3 0,-1-1 0,-2-3 0,0-1 0,-1-2 0,-1-3 0,-52 11 0,40-13-455,-1-2 0,-65 3 0,93-13-6371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3T20:14:48.2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295 0 24575,'3'1'0,"1"0"0,-1 0 0,1 0 0,-1 0 0,0 1 0,0-1 0,1 1 0,-1 0 0,0 0 0,0 0 0,-1 0 0,1 0 0,2 4 0,3 0 0,46 38 0,-1 2 0,73 85 0,-96-94 0,-2 1 0,-1 2 0,-2 0 0,35 78 0,-40-70 0,-1 1 0,-3 1 0,-2 0 0,-2 1 0,-3 1 0,-1-1 0,-3 1 0,-2 0 0,-3 1 0,-7 64 0,-5-35 0,-4 0 0,-4-1 0,-36 98 0,4-50 0,-76 140 0,101-219 0,-2-2 0,-2-1 0,-43 50 0,51-71 0,0-2 0,-2 0 0,0-2 0,-2-1 0,0-1 0,-47 26 0,52-34 0,3-2 0,-33 14 0,46-21 0,-1-1 0,1-1 0,0 1 0,0-1 0,0 0 0,-1 0 0,1-1 0,-1 0 0,1 0 0,-8-2 0,13 0 0,0 0 0,0 0 0,1 0 0,-1-1 0,1 1 0,-1 0 0,1 0 0,0-1 0,0-3 0,-3-15 0,0 15-1365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3T20:14:51.6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89 0 24575,'-1'9'0,"0"-1"0,0 0 0,-1 1 0,-2 9 0,-5 16 0,-56 597 0,63-604 0,-2 48 0,8 94 0,-4-165-97,1-1-1,-1 1 1,1-1-1,0 1 1,1-1-1,-1 0 1,0 0-1,1 1 1,0-1-1,0 0 1,0 0-1,0-1 0,5 6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3T20:14:36.5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560 1 24575,'0'0'0,"-20"33"0,-60 133 0,-131 245 0,70-155 0,122-215 0,2 1 0,1 1 0,3 0 0,-12 64 0,13-62-1365,6-33-5461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3T20:14:51.9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664 1 24575,'2'2'0,"-1"-1"0,1 1 0,-1 0 0,1 1 0,-1-1 0,0 0 0,0 0 0,0 0 0,0 1 0,0-1 0,1 4 0,-1-3 0,80 285 0,-23 10 0,-33-162 0,-8-35 0,-3 1 0,0 182 0,-17-216 0,-2-1 0,-3 0 0,-4 0 0,-2-1 0,-28 81 0,-3-29 0,-4-2 0,-6-2 0,-90 141 0,107-200 40,-3-1 0,-77 78 0,-107 75-1525,135-131-5341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3T20:14:50.5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71 0 24575,'-6'21'0,"-11"55"0,3 1 0,-5 129 0,14-143 0,4-48 0,-4 30 0,2 1 0,3-1 0,9 83 0,-7-116 0,0-1 0,1 1 0,0 0 0,1-1 0,0 0 0,1 0 0,0 0 0,0 0 0,2-1 0,-1 0 0,1 0 0,1-1 0,-1 0 0,2 0 0,-1-1 0,1 0 0,0 0 0,1-1 0,18 11 0,-8-9 0,0-1 0,0-1 0,0-1 0,1-1 0,0-1 0,0 0 0,0-2 0,0 0 0,0-2 0,25-1 0,-4-3 0,0-1 0,0-2 0,-1-2 0,45-16 0,-40 8 0,-1-3 0,-1-1 0,-1-2 0,-1-2 0,-1-2 0,59-50 0,-45 28 0,-3-2 0,-2-2 0,74-102 0,-118 148 0,2-5 0,0 1 0,9-21 0,-15 30 0,-1-1 0,0 1 0,0 0 0,0-1 0,-1 1 0,1-1 0,0 1 0,-1-1 0,0 1 0,1-1 0,-1 0 0,0 1 0,-1-1 0,1 1 0,0-1 0,-1 0 0,1 1 0,-1-1 0,0 1 0,-2-5 0,4 10 0,-1 0 0,0 0 0,1 0 0,-1 0 0,0 1 0,-1-1 0,1 0 0,-1 0 0,0 3 0,-1 6 0,-2 99 0,4 1 0,16 124 0,2 31 0,-26 476 0,5-690-118,-16 130 370,15-163-466,0 0 0,-2 0-1,0-1 1,-1 1 0,-1-2 0,-19 34 0,12-30-6612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3T20:14:50.8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106 251 24575,'0'0'0,"-2"-3"0,-4-3 0,-3-5 0,-4-9 0,-3-10 0,-2-13 0,1-6 0,3 1 0,4 7-8191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3T20:14:51.2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275 0 24575,'-3'36'0,"-1"0"0,-3 0 0,-1 0 0,-1-1 0,-19 45 0,24-68 0,-24 70 0,-109 333 0,124-374-113,-14 53 354,25-83-428,0-1 1,1 0-1,0 0 1,0 0-1,1 1 0,1-1 1,2 12-1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3T20:14:52.3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439 14 24575,'-41'-6'0,"-5"-1"0,39 7 0,0 1 0,0 1 0,1-1 0,-1 1 0,0 0 0,1 1 0,-1 0 0,1 0 0,0 0 0,0 1 0,0-1 0,0 1 0,1 1 0,-1-1 0,1 1 0,0 0 0,1 0 0,-8 12 0,-6 9 0,1 0 0,-24 55 0,34-66 0,-21 46 6,4 2 0,2 2 0,3-1 0,2 2 0,4 1 0,3-1 0,2 2 0,2 95 0,9-71-136,5 0 1,3 0-1,5-1 1,3-1 0,51 146-1,-25-115 130,5-2 0,4-2 0,6-3 0,5-3 0,108 143 0,106 65-1245,-217-258-4978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3T20:14:54.0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24575,'0'0'0,"0"0"0,0 0 0,0 0 0,0 0 0,0 0 0,0 12 0,-1 68 0,5 137 0,-1-177 0,2 0 0,2 0 0,15 54 0,-12-61 0,1-1 0,2-1 0,1 0 0,33 54 0,-40-74 0,1 0 0,1-1 0,0 0 0,0 0 0,1-1 0,0 0 0,1-1 0,0 0 0,0-1 0,1 0 0,-1-1 0,1 0 0,1-1 0,-1 0 0,17 4 0,-10-5 0,0-1 0,0 0 0,0-1 0,0-1 0,0-1 0,0-1 0,0-1 0,0 0 0,0-1 0,0-1 0,-1-1 0,0-1 0,27-12 0,-24 8 0,-2-1 0,1-1 0,-2-1 0,0 0 0,0-1 0,-1-1 0,-1-1 0,-1-1 0,0 0 0,-1 0 0,14-25 0,-8 10 0,-3-2 0,0 0 0,-2 0 0,17-64 0,-24 68 0,-2 0 0,0 1 0,-3-2 0,0 1 0,-2 0 0,-4-43 0,-10 14 0,9 49 0,1 0 0,1-1 0,0 1 0,0-1 0,0-18 0,-1 27 0,-3 7 0,-6 11 0,9 0 0,0 0 0,1 0 0,1 0 0,0 0 0,2 20 0,12 84 0,-7-76 0,54 313 0,0-6 0,-50-270 0,-4 0 0,-6 110 0,-2-163 0,0 1 0,-2 0 0,-1-1 0,-2 1 0,0-2 0,-2 1 0,-22 47 0,28-71 0,0 0 0,0 0 0,0 0 0,-1 0 0,0-1 0,0 1 0,0-1 0,0 0 0,0 0 0,-1-1 0,1 1 0,-1-1 0,-7 3 0,-10 2 0,-39 9 0,36-10 0,-25 6-151,-2-2-1,1-2 0,-1-3 0,0-1 1,0-3-1,0-3 0,0-1 1,-98-20-1,121 15-6674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3T20:14:54.4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237 0 24575,'0'0'0,"0"26"0,-11 53 0,-3-2 0,-3 1 0,-35 92 0,-7 33 0,54-177-120,1-9 204,0 0 1,-9 20-1,11-32-199,0-1-1,0 0 1,0 1 0,-1-1 0,0 0 0,0 0-1,0 0 1,-1 0 0,1-1 0,-1 1-1,0-1 1,-5 4 0,-5 0-6711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3T20:14:54.8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0 310 24575,'1'-1'0,"1"-1"0,-1 1 0,0-1 0,-1 1 0,1-1 0,0 1 0,0-1 0,-1 1 0,1-1 0,-1 0 0,1-2 0,1-1 0,4-10 0,0 1 0,1 0 0,0 1 0,1 0 0,1 0 0,0 0 0,0 1 0,1 1 0,1 0 0,0 0 0,1 1 0,0 0 0,0 1 0,1 0 0,0 1 0,1 1 0,15-6 0,16-4 0,1 2 0,1 2 0,0 3 0,0 1 0,1 2 0,1 3 0,-1 2 0,91 6 0,-123-2 0,0 0 0,0 1 0,0 0 0,0 2 0,0-1 0,-1 2 0,0 0 0,0 1 0,-1 1 0,27 18 0,-31-19 0,-1 1 0,0 0 0,-1 1 0,0 0 0,0 1 0,-1 0 0,0 0 0,-1 0 0,0 1 0,-1 0 0,0 0 0,0 0 0,-1 0 0,-1 1 0,3 17 0,-2 5 0,-1-1 0,-2 1 0,-1 0 0,-2 0 0,-1 0 0,-1-1 0,-3 1 0,-13 43 0,-16 31 0,-55 115 0,80-197 0,-63 165 0,65-162 0,1 0 0,1 1 0,2 0 0,-2 51 0,7-77 0,0 0 0,0 0 0,1 0 0,-1 0 0,1 0 0,0-1 0,0 1 0,1 0 0,-1 0 0,1-1 0,-1 1 0,1-1 0,0 1 0,1-1 0,3 5 0,-1-3 0,-1-1 0,1-1 0,0 1 0,0 0 0,0-1 0,0 0 0,0 0 0,1-1 0,7 3 0,8 1 0,0-2 0,0 0 0,0-1 0,37 0 0,-23-3 12,0-2 0,0-2 0,0-1 0,0-2 0,0-1 0,-1-1 0,-1-2 0,0-2 0,42-22 0,7-10-507,-3-3 0,94-75 0,-118 81-6331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3T20:14:55.2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98 1 24575,'19'26'0,"4"7"0,-1 2 0,-2 0 0,-1 1 0,16 44 0,42 162 0,-63-182-11,-2 1-1,-3 0 0,-3 0 0,-3 1 1,-2-1-1,-3 1 0,-2-1 1,-3 0-1,-3 0 0,-3 0 1,-2-2-1,-31 80 0,7-45-645,-3-2-1,-77 124 0,59-125-5408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3T20:14:55.6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130 1 24575,'0'0'0,"-1"0"0,0-1 0,0 1 0,0 0 0,0 0 0,0 0 0,0 0 0,0 0 0,1 0 0,-1 0 0,0 0 0,0 1 0,0-1 0,0 0 0,0 1 0,1-1 0,-1 0 0,0 1 0,0-1 0,0 1 0,1-1 0,-1 1 0,0-1 0,1 1 0,-1 0 0,0-1 0,1 1 0,-1 0 0,1-1 0,-1 2 0,-16 26 0,16-25 0,-15 33 0,1 1 0,3 1 0,0 0 0,3 0 0,1 1 0,-5 77 0,10-43 0,4 0 0,17 135 0,-8-159 9,1 0-1,3-1 1,1-1 0,3 0-1,45 85 1,147 201-806,-187-299 546,137 184-1256,-104-150-4181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3T20:14:37.0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0 24575,'0'0'0,"0"26"0,9 68 0,2 46 0,-17 54 0,-34 201 0,17-207 0,0 233 0,23-417-97,0-1-1,0 1 1,0 0-1,1-1 1,-1 1-1,1 0 1,0-1-1,0 1 1,0-1-1,0 1 1,1-1-1,-1 1 0,4 4 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3T20:15:03.8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1877 24575,'12'-38'0,"2"-1"0,2-1 0,1 2 0,2 1 0,2 0 0,25-34 0,139-163 0,318-274 0,-266 282 0,-87 83 0,140-146 0,-244 241 0,-31 35 0,-1-1 0,-1 0 0,0-1 0,-2-1 0,21-33 0,-30 42 120,-2 7-157,0 0 0,0 0 0,0 0-1,0 0 1,0 0 0,0 0 0,0 0 0,-1 0 0,1 0 0,0 0 0,0 0-1,0 0 1,0 0 0,0 0 0,0 0 0,0 0 0,0 0 0,0 0 0,0 0-1,0 0 1,0 0 0,0 0 0,0 0 0,0 0 0,0 0 0,0 0 0,-1 0-38,1 0 38,0 0 0,0 0 0,0 0 0,0 0 0,0-1 0,0 1-1,0 0 1,0 0 0,0 0 0,0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3T20:15:08.7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868 306 24575,'0'0'0,"-8"-12"0,-41-36 0,-2 3 0,-111-77 0,142 111 0,-1 0 0,0 2 0,0 0 0,-1 1 0,0 2 0,0 0 0,-32-4 0,9 5 0,1 2 0,-82 4 0,119 0 0,1 0 0,0 0 0,0 0 0,-1 1 0,1 0 0,0 0 0,0 0 0,1 1 0,-1 0 0,0 0 0,1 1 0,0-1 0,0 1 0,0 0 0,0 1 0,1-1 0,-1 1 0,1 0 0,0 0 0,1 0 0,-1 1 0,-3 7 0,-4 11 0,2-1 0,0 1 0,2 1 0,-6 29 0,11-44 0,-1 4 0,2 0 0,0 0 0,0 0 0,2 0 0,0-1 0,0 1 0,1 0 0,1 0 0,0-1 0,1 1 0,0-1 0,1 0 0,1-1 0,0 1 0,0-1 0,12 16 0,10 11 0,1-2 0,1-1 0,53 47 0,60 42 0,-122-109 0,1-1 0,0-1 0,1-1 0,1-1 0,29 11 0,-44-20 0,1-1 0,-1 0 0,1-1 0,-1 1 0,1-2 0,0 1 0,-1-2 0,1 1 0,0-1 0,-1-1 0,1 1 0,-1-2 0,0 1 0,1-1 0,-1-1 0,-1 1 0,1-2 0,0 1 0,-1-1 0,0-1 0,0 1 0,11-11 0,-3 0 0,1 0 0,-2-1 0,0-1 0,-1 0 0,-1-1 0,-1-1 0,-1 0 0,13-31 0,-12 19 0,-3 0 0,0-1 0,-2 0 0,-2-1 0,0 0 0,-3 1 0,-1-1 0,-1 0 0,-2 0 0,-12-65 0,-11 4 0,22 86 0,-1-1 0,1 0 0,-2 1 0,0 0 0,0 0 0,0 0 0,-10-9 0,15 17 0,0 1 0,0 0 0,0 0 0,0 0 0,-1 0 0,1 0 0,0 0 0,0 0 0,0 0 0,0 0 0,-1 0 0,1 0 0,0 0 0,0 0 0,0 0 0,0 1 0,-1-1 0,1 0 0,0 0 0,0 0 0,0 0 0,0 0 0,0 0 0,-1 0 0,1 0 0,0 0 0,0 1 0,0-1 0,0 0 0,0 0 0,0 0 0,0 0 0,0 0 0,-1 1 0,1-1 0,0 0 0,0 0 0,0 0 0,0 0 0,0 0 0,0 1 0,0-1 0,0 0 0,0 0 0,0 0 0,0 1 0,-5 16 0,0 20 0,5-23 0,0-1 0,1 0 0,1 0 0,1 0 0,0 0 0,8 23 0,39 74 0,-6-14 0,-21-25 0,-4 1 0,18 133 0,-14-70 0,-14-57 0,-9-77-6,1 0 0,0 1 0,-1-1 1,1 0-1,0 0 0,-1 0 0,1 0 0,0 0 0,0 0 0,0 0 0,0 0 0,0 0 0,0 0 0,0-1 0,3 2 0,2 2-1264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3T20:15:09.3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24575,'15'28'0,"5"0"0,1 0 0,2-1 0,0-2 0,2 0 0,52 39 0,153 90 0,-210-142 0,45 30 0,-2 2 0,-2 4 0,-2 1 0,66 73 0,185 221 0,-295-327 0,-1 0 0,-1 1 0,0 0 0,-2 1 0,0 1 0,-1-1 0,-1 2 0,13 35 0,-21-52-65,0 0 0,0 0 0,1 0 0,0-1 0,-1 1 0,1 0 0,0-1 0,0 1 0,1-1 0,-1 0 0,0 0 0,1 0 0,0 0 0,-1 0 0,1 0 0,0-1 0,0 1 0,0-1 0,0 0 0,6 2 0,-1-1-6761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3T20:15:09.8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24575,'1'12'0,"1"0"0,0-1 0,1 0 0,0 0 0,1 0 0,8 17 0,1 6 0,33 112 0,36 196 0,-1 156 0,-80-486 0,6 39 0,1 0 0,3-1 0,34 96 0,-38-121 0,-7-24 0,-2-17 0,-6-64-1365,5 52-5461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3T20:15:10.1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0 217 24575,'9'-20'0,"1"2"0,2-1 0,0 2 0,0 0 0,2 0 0,0 1 0,19-16 0,-25 25 0,1 0 0,0 1 0,0 0 0,1 1 0,-1 0 0,1 1 0,1-1 0,-1 2 0,0 0 0,1 0 0,0 1 0,-1 0 0,22-1 0,-6 4 0,0 1 0,0 1 0,0 1 0,-1 1 0,1 1 0,-2 2 0,40 16 0,-24-6 0,-2 2 0,0 2 0,61 46 0,-81-53 0,-1 1 0,0 0 0,-2 2 0,0 0 0,-1 0 0,-1 1 0,0 1 0,10 23 0,-11-17 0,0 1 0,-2 1 0,-1 0 0,-1 0 0,8 57 0,-15-65-136,0 0-1,-1 0 1,-1 0-1,-1 0 1,-1 0-1,-1 0 1,-1 0-1,0-1 0,-10 23 1,-4 3-6690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3T20:15:10.5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500 0 24575,'0'0'0,"-3"0"0,-5 3 0,-6 5 0,-8 6 0,-10 7 0,-10 1 0,-9-1 0,-6-3 0,-2-8 0,3-5 0,6-6 0,10-3 0,9-1 0,9 1 0,9 1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3T20:15:13.1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24575,'0'0'0,"0"2"0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3T20:15:10.9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2067 24575,'0'0'0,"0"0"0,1-12 0,28-75 0,42-91 0,-62 159 0,2 1 0,0 0 0,0 0 0,27-28 0,65-57 0,-38 41 0,188-218 0,-31 33 0,-16 20 0,69-72 0,-207 233 0,3 3 0,100-70 0,-89 76 0,92-59 0,-147 103 0,-26 12 0,0 0 0,0 1 0,0-1 0,1 1 0,-1-1 0,0 1 0,1 0 0,-1 0 0,0-1 0,1 1 0,-1 0 0,0 0 0,1 0 0,-1 1 0,0-1 0,1 0 0,-1 0 0,0 1 0,2 0 0,-3 3-1365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3T20:15:11.4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24575,'1'3'0,"0"1"0,1-1 0,-1 0 0,1 0 0,0 0 0,0 0 0,0 0 0,0 0 0,0 0 0,1-1 0,-1 1 0,1-1 0,5 4 0,-2-1 0,73 60 0,144 88 0,-140-101 0,-3 4 0,73 67 0,163 176 0,-280-264 0,2-2 0,2-2 0,1-1 0,69 37 0,-87-57-1365,-5-4-5461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3T20:15:15.0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601 42 24575,'15'-26'0,"-15"25"0,0 1 0,0-1 0,0 0 0,0 1 0,0-1 0,0 1 0,0-1 0,0 1 0,0-1 0,0 0 0,0 1 0,0-1 0,-1 1 0,1-1 0,0 1 0,0-1 0,-1 1 0,1-1 0,0 1 0,-1-1 0,1 1 0,0-1 0,-1 1 0,1-1 0,-1 1 0,1 0 0,0-1 0,-1 1 0,0-1 0,-19 3 0,-24 23 0,42-24 0,-31 22 0,2 2 0,0 1 0,2 1 0,1 1 0,1 2 0,2 1 0,-41 64 0,23-22 0,3 2 0,-51 135 0,82-185 0,-54 156 0,56-154 0,1 0 0,1 1 0,1 0 0,0 49 0,4-69 0,1 0 0,0 0 0,0 0 0,1 0 0,0 0 0,0-1 0,1 1 0,0-1 0,1 0 0,-1 0 0,2 0 0,-1 0 0,0 0 0,1-1 0,1 0 0,-1 0 0,1-1 0,11 10 0,-6-7 0,0-1 0,1 0 0,0-1 0,0 0 0,0-1 0,0-1 0,1 1 0,0-2 0,0 0 0,20 2 0,-1-3 0,0-1 0,-1-2 0,1 0 0,51-11 0,-59 7 0,-1-1 0,1-1 0,-1-1 0,0-1 0,-1-1 0,34-20 0,-42 21 0,-1-1 0,0-1 0,-1 0 0,0-1 0,0 0 0,-1-1 0,-1 0 0,15-26 0,-13 17 0,0-1 0,-2 0 0,-1-1 0,-1 0 0,5-28 0,-2-17 0,-3 0 0,-2 0 0,-6-87 0,-2-206 0,-10 477 0,21 548 0,-5-625-136,1 1-1,2-1 1,2 0-1,1 0 1,2-1-1,2-1 1,1 0-1,2-1 0,36 57 1,-34-62-6690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3T20:14:37.5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160 1 24575,'1'2'0,"1"0"0,0 1 0,-1-1 0,1 0 0,0 0 0,0 0 0,0 0 0,4 2 0,2 4 0,42 49 0,-2 2 0,75 125 0,-66-83 0,52 134 0,-89-184 0,-2 1 0,-3 0 0,-2 2 0,-2 0 0,5 68 0,-13-50 0,-2 1 0,-4-1 0,-18 110 0,5-94 0,-3-1 0,-4-1 0,-4-2 0,-3 0 0,-4-2 0,-75 132 0,79-164 0,-102 155 0,113-179 0,-2-2 0,0 0 0,-2-1 0,0-1 0,-42 30 0,61-49 0,-10 6 0,13-9 0,1 0 0,0 0 0,0 0 0,0 0 0,0 0 0,-1 1 0,1-1 0,0 0 0,0 0 0,0 0 0,-1 0 0,1 0 0,0 0 0,0 0 0,0 0 0,-1 0 0,1 0 0,0 0 0,0 0 0,0 0 0,-1 0 0,1 0 0,0 0 0,0 0 0,0 0 0,-1 0 0,1 0 0,0-1 0,0 1 0,0 0 0,-1 0 0,1 0 0,0 0 0,0 0 0,0 0 0,0-1 0,0 1 0,-1 0 0,1 0 0,0 0 0,0 0 0,0-1 0,0 1 0,0 0 0,0 0 0,0 0 0,0-1 0,0 1 0,0 0 0,-24-97 0,19 29-1365,5 54-5461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3T20:15:15.9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1 24575,'0'0'0,"0"0"0,0 0 0,0 0 0,-5 20 0,-5 31 0,2 1 0,3 0 0,2 0 0,5 66 0,-1-43 0,15 267 0,-3-121 0,1-90 0,-7-83 0,1 57 0,-26-152 0,10-13 0,3 1 0,2-1 0,6-64 0,-3 106 0,1-12 0,2-1 0,0 1 0,2 0 0,1 0 0,13-37 0,-14 55 0,-1 0 0,2 0 0,0 0 0,0 1 0,1 0 0,0 0 0,1 0 0,0 1 0,1 0 0,0 1 0,0 0 0,1 1 0,1-1 0,19-11 0,-14 12 0,-1 0 0,1 1 0,1 1 0,0 0 0,-1 1 0,1 1 0,28-3 0,-35 6 0,1 1 0,0 0 0,-1 1 0,1 0 0,-1 0 0,1 1 0,-1 1 0,0 0 0,1 0 0,-2 1 0,1 0 0,0 1 0,14 10 0,-15-9 0,0 0 0,-1 0 0,0 1 0,0 1 0,0 0 0,-1 0 0,-1 0 0,1 0 0,6 13 0,-7-8 0,0 0 0,-1 0 0,-1 0 0,0 1 0,-1-1 0,3 24 0,-5-16 0,0 1 0,-1-1 0,-1 0 0,-1 1 0,-1-1 0,-1 0 0,-1 0 0,-1-1 0,0 1 0,-2-1 0,0-1 0,-1 1 0,-1-2 0,-1 1 0,-1-1 0,0-1 0,-2 0 0,1-1 0,-2 0 0,0-1 0,-1-1 0,-24 17 0,0-6-341,-1-3 0,-1-1-1,-55 19 1,64-28-6485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3T20:14:38.3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382 1 24575,'0'0'0,"0"0"0,-11 20 0,-32 69 0,5 2 0,-39 136 0,-29 200 0,103-412 0,-81 451 0,72-353 0,5 0 0,9 134 0,32 104 0,-25-297 0,3-1 0,2 0 0,2-1 0,33 72 0,-10-44 0,4-1 0,3-3 0,3-2 0,63 74 0,-66-101 0,3-1 0,1-3 0,3-2 0,112 67 0,-140-92 0,1-2 0,0-1 0,2-1 0,-1-1 0,1-1 0,51 10 0,-53-21-1365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3T20:14:41.5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12 594 24575,'0'0'0,"0"0"0,0 0 0,-6-23 0,4 13 0,0 0 0,1 0 0,0-1 0,1 1 0,0 0 0,1-1 0,0 1 0,0 0 0,1-1 0,6-16 0,-2 11 0,0 1 0,1 0 0,1 0 0,1 1 0,0 0 0,12-14 0,3 1 0,1 0 0,1 2 0,1 2 0,2 0 0,45-27 0,-36 27 0,1 3 0,1 1 0,0 2 0,2 2 0,0 1 0,0 3 0,1 1 0,1 2 0,-1 2 0,1 2 0,0 2 0,0 2 0,62 8 0,-91-6 0,0 1 0,0 1 0,0 1 0,0 0 0,0 1 0,-1 0 0,0 2 0,-1-1 0,0 2 0,0-1 0,0 2 0,-1 0 0,14 15 0,-19-18 0,-1 0 0,0 0 0,-1 1 0,0 0 0,0 0 0,0 0 0,-1 0 0,0 1 0,-1-1 0,0 1 0,0 0 0,-1 0 0,0 1 0,-1-1 0,0 0 0,0 0 0,-1 1 0,0-1 0,0 0 0,-1 1 0,-1-1 0,0 0 0,-3 12 0,-9 11 0,-1-1 0,-1-1 0,-1 0 0,-34 44 0,25-37 0,-2 1-273,-1-1 0,-2-1 0,-1-1 0,-56 46 0,70-68-6553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3T20:14:41.9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0 799 24575,'17'-23'0,"97"-143"0,197-258 0,-310 424 0,25-32 0,2 1 0,1 1 0,1 1 0,40-28 0,-55 51 0,-17 13 0,-23 28 0,13-19 0,-264 415 0,239-376 0,-62 101 0,84-130 0,2 1 0,2 0 0,0 0 0,-9 38 0,-3 47 0,6 0 0,4 1 0,2 124 0,11-218 24,0 1 0,2-1 0,0 0 0,6 21 0,-5-30-173,0 0 1,0-1-1,1 1 1,1-1-1,-1 0 1,1 0-1,1-1 1,0 1-1,9 8 1,-1-2-6678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3T20:14:42.3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0 288 24575,'0'0'0,"0"0"0,2 0 0,2 0 0</inkml:trace>
  <inkml:trace contextRef="#ctx0" brushRef="#br0" timeOffset="1">685 1 24575,'0'0'0,"0"0"0,0 2 0,-3 1 0,-3 5 0,-2 11 0,-6 9 0,-5 10 0,-3 6 0,-4 0 0,1-2 0,1-6 0,6-10-8191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3T20:14:42.9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0 748 24575,'1'-21'0,"4"-13"0,3 0 0,0 0 0,3 1 0,0 0 0,25-46 0,-20 47 0,1 1 0,2 1 0,1 0 0,2 2 0,0 0 0,2 2 0,1 0 0,1 2 0,1 1 0,45-30 0,-40 33 0,2 0 0,0 2 0,2 2 0,-1 1 0,2 2 0,0 1 0,0 2 0,1 1 0,58-4 0,-72 11 0,1 1 0,-1 2 0,0 0 0,0 2 0,0 1 0,0 0 0,0 2 0,-1 1 0,0 0 0,-1 2 0,35 18 0,-44-20 0,0 2 0,-1-1 0,0 1 0,0 1 0,-1 0 0,0 1 0,-1 0 0,0 1 0,-1 0 0,0 0 0,-1 1 0,0 0 0,-1 0 0,0 1 0,-2 0 0,1 0 0,-2 1 0,0-1 0,3 23 0,-4-11 0,-2 1 0,-1-1 0,-1 1 0,-2-1 0,0 0 0,-2 0 0,-10 34 0,-6 4 0,-47 103 0,45-121 0,-2 0 0,-2-2 0,-2 0 0,-2-3 0,-2 0 0,-1-2 0,-44 38 0,18-23 0,-111 112 0,154-147 0,1 0 0,1 1 0,1 1 0,1 0 0,1 1 0,0 1 0,-10 30 0,19-43 0,0 0 0,1-1 0,0 1 0,0 0 0,1 0 0,0 0 0,1 0 0,0 0 0,3 19 0,-1-23 0,-1-1 0,1 0 0,0 0 0,0 0 0,0 0 0,1-1 0,-1 1 0,1-1 0,0 1 0,1-1 0,-1 0 0,1 0 0,0 0 0,0-1 0,0 0 0,0 1 0,1-1 0,-1-1 0,1 1 0,6 2 0,6 2 0,1-1 0,0-1 0,0-1 0,0 0 0,0-2 0,1 0 0,-1 0 0,23-3 0,149-18 0,-176 17 0,377-84 0,-9-33 0,-316 97 0,-43 16 0,-16 4 0,0 0 0,1 0 0,-1-1 0,9-4 0,-14 6 0,0 0 0,0-1 0,-1 1 0,1-1 0,0 1 0,-1-1 0,1 1 0,-1-1 0,1 0 0,-1 0 0,0 0 0,0 0 0,0 0 0,0 0 0,0 0 0,0 0 0,-1 0 0,2-5 0,2-43-1365,-4 25-5461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622C1-028B-4A61-977A-9F9CA190C0E8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10A20-76A3-4982-A8BC-28084A9AE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98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0A20-76A3-4982-A8BC-28084A9AE9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06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F0E1-A140-4B1E-AF1D-FEB9F3080F58}" type="datetime1">
              <a:rPr lang="en-US" smtClean="0"/>
              <a:t>12/3/2022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Abdallah Altahan Alnuaimi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68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2461-A2B3-4B7C-8F09-068DB5AB5D26}" type="datetime1">
              <a:rPr lang="en-US" smtClean="0"/>
              <a:t>12/3/2022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Abdallah Altahan Alnuaimi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03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DACA8-56DB-4780-BBED-1A112AA1C475}" type="datetime1">
              <a:rPr lang="en-US" smtClean="0"/>
              <a:t>12/3/2022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Abdallah Altahan Alnuaimi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86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78E07-B4FC-47EB-87CD-2F6D7C520555}" type="datetime1">
              <a:rPr lang="en-US" smtClean="0"/>
              <a:t>12/3/2022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Abdallah Altahan Alnuaimi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777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FE8E-F88C-4D01-A037-865BC744FB07}" type="datetime1">
              <a:rPr lang="en-US" smtClean="0"/>
              <a:t>12/3/2022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Abdallah Altahan Alnuaimi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61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D05FA-B54F-4428-B83D-B86CC10E03D3}" type="datetime1">
              <a:rPr lang="en-US" smtClean="0"/>
              <a:t>12/3/2022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Abdallah Altahan Alnuaimi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306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71336-31EE-4236-9D10-9886A99904D4}" type="datetime1">
              <a:rPr lang="en-US" smtClean="0"/>
              <a:t>12/3/2022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Abdallah Altahan Alnuaimi</a:t>
            </a: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69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4028-9774-48C4-8A76-1D1FC6B7E47B}" type="datetime1">
              <a:rPr lang="en-US" smtClean="0"/>
              <a:t>12/3/2022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Abdallah Altahan Alnuaimi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346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6B759-3853-4454-A7A7-E500172376B2}" type="datetime1">
              <a:rPr lang="en-US" smtClean="0"/>
              <a:t>12/3/2022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Abdallah Altahan Alnuaimi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38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3E647-022C-4EE6-842B-A87834264C67}" type="datetime1">
              <a:rPr lang="en-US" smtClean="0"/>
              <a:t>12/3/2022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Abdallah Altahan Alnuaimi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20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3242-EC81-4E55-859B-7CF4D1DAF867}" type="datetime1">
              <a:rPr lang="en-US" smtClean="0"/>
              <a:t>12/3/2022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Abdallah Altahan Alnuaimi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34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663BA-B740-4FDF-93A8-E8BAA30C2C7F}" type="datetime1">
              <a:rPr lang="en-US" smtClean="0"/>
              <a:t>12/3/2022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Dr. Abdallah Altahan Alnuaimi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CA95D-8EC2-4E1A-B5BD-BCF8AA63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47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6" Type="http://schemas.openxmlformats.org/officeDocument/2006/relationships/image" Target="../media/image15.png"/><Relationship Id="rId21" Type="http://schemas.openxmlformats.org/officeDocument/2006/relationships/customXml" Target="../ink/ink10.xml"/><Relationship Id="rId42" Type="http://schemas.openxmlformats.org/officeDocument/2006/relationships/image" Target="../media/image25.png"/><Relationship Id="rId47" Type="http://schemas.openxmlformats.org/officeDocument/2006/relationships/customXml" Target="../ink/ink23.xml"/><Relationship Id="rId63" Type="http://schemas.openxmlformats.org/officeDocument/2006/relationships/customXml" Target="../ink/ink31.xml"/><Relationship Id="rId68" Type="http://schemas.openxmlformats.org/officeDocument/2006/relationships/image" Target="../media/image40.png"/><Relationship Id="rId16" Type="http://schemas.openxmlformats.org/officeDocument/2006/relationships/image" Target="../media/image10.png"/><Relationship Id="rId11" Type="http://schemas.openxmlformats.org/officeDocument/2006/relationships/customXml" Target="../ink/ink5.xml"/><Relationship Id="rId32" Type="http://schemas.openxmlformats.org/officeDocument/2006/relationships/image" Target="../media/image18.png"/><Relationship Id="rId37" Type="http://schemas.openxmlformats.org/officeDocument/2006/relationships/customXml" Target="../ink/ink18.xml"/><Relationship Id="rId53" Type="http://schemas.openxmlformats.org/officeDocument/2006/relationships/customXml" Target="../ink/ink26.xml"/><Relationship Id="rId58" Type="http://schemas.openxmlformats.org/officeDocument/2006/relationships/image" Target="../media/image34.png"/><Relationship Id="rId74" Type="http://schemas.openxmlformats.org/officeDocument/2006/relationships/image" Target="../media/image43.png"/><Relationship Id="rId79" Type="http://schemas.openxmlformats.org/officeDocument/2006/relationships/customXml" Target="../ink/ink39.xml"/><Relationship Id="rId5" Type="http://schemas.openxmlformats.org/officeDocument/2006/relationships/customXml" Target="../ink/ink2.xml"/><Relationship Id="rId61" Type="http://schemas.openxmlformats.org/officeDocument/2006/relationships/customXml" Target="../ink/ink30.xml"/><Relationship Id="rId82" Type="http://schemas.openxmlformats.org/officeDocument/2006/relationships/image" Target="../media/image47.png"/><Relationship Id="rId19" Type="http://schemas.openxmlformats.org/officeDocument/2006/relationships/customXml" Target="../ink/ink9.xml"/><Relationship Id="rId14" Type="http://schemas.openxmlformats.org/officeDocument/2006/relationships/image" Target="../media/image9.png"/><Relationship Id="rId22" Type="http://schemas.openxmlformats.org/officeDocument/2006/relationships/image" Target="../media/image13.png"/><Relationship Id="rId27" Type="http://schemas.openxmlformats.org/officeDocument/2006/relationships/customXml" Target="../ink/ink13.xml"/><Relationship Id="rId30" Type="http://schemas.openxmlformats.org/officeDocument/2006/relationships/image" Target="../media/image17.png"/><Relationship Id="rId35" Type="http://schemas.openxmlformats.org/officeDocument/2006/relationships/customXml" Target="../ink/ink17.xml"/><Relationship Id="rId43" Type="http://schemas.openxmlformats.org/officeDocument/2006/relationships/customXml" Target="../ink/ink21.xml"/><Relationship Id="rId48" Type="http://schemas.openxmlformats.org/officeDocument/2006/relationships/image" Target="../media/image28.png"/><Relationship Id="rId56" Type="http://schemas.openxmlformats.org/officeDocument/2006/relationships/image" Target="../media/image33.png"/><Relationship Id="rId64" Type="http://schemas.openxmlformats.org/officeDocument/2006/relationships/image" Target="../media/image38.png"/><Relationship Id="rId69" Type="http://schemas.openxmlformats.org/officeDocument/2006/relationships/customXml" Target="../ink/ink34.xml"/><Relationship Id="rId77" Type="http://schemas.openxmlformats.org/officeDocument/2006/relationships/customXml" Target="../ink/ink38.xml"/><Relationship Id="rId8" Type="http://schemas.openxmlformats.org/officeDocument/2006/relationships/image" Target="../media/image6.png"/><Relationship Id="rId51" Type="http://schemas.openxmlformats.org/officeDocument/2006/relationships/customXml" Target="../ink/ink25.xml"/><Relationship Id="rId72" Type="http://schemas.openxmlformats.org/officeDocument/2006/relationships/image" Target="../media/image42.png"/><Relationship Id="rId80" Type="http://schemas.openxmlformats.org/officeDocument/2006/relationships/image" Target="../media/image46.png"/><Relationship Id="rId3" Type="http://schemas.openxmlformats.org/officeDocument/2006/relationships/customXml" Target="../ink/ink1.xml"/><Relationship Id="rId12" Type="http://schemas.openxmlformats.org/officeDocument/2006/relationships/image" Target="../media/image8.png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33" Type="http://schemas.openxmlformats.org/officeDocument/2006/relationships/customXml" Target="../ink/ink16.xml"/><Relationship Id="rId38" Type="http://schemas.openxmlformats.org/officeDocument/2006/relationships/image" Target="../media/image23.png"/><Relationship Id="rId46" Type="http://schemas.openxmlformats.org/officeDocument/2006/relationships/image" Target="../media/image27.png"/><Relationship Id="rId59" Type="http://schemas.openxmlformats.org/officeDocument/2006/relationships/customXml" Target="../ink/ink29.xml"/><Relationship Id="rId67" Type="http://schemas.openxmlformats.org/officeDocument/2006/relationships/customXml" Target="../ink/ink33.xml"/><Relationship Id="rId20" Type="http://schemas.openxmlformats.org/officeDocument/2006/relationships/image" Target="../media/image12.png"/><Relationship Id="rId41" Type="http://schemas.openxmlformats.org/officeDocument/2006/relationships/customXml" Target="../ink/ink20.xml"/><Relationship Id="rId54" Type="http://schemas.openxmlformats.org/officeDocument/2006/relationships/image" Target="../media/image32.png"/><Relationship Id="rId62" Type="http://schemas.openxmlformats.org/officeDocument/2006/relationships/image" Target="../media/image37.png"/><Relationship Id="rId70" Type="http://schemas.openxmlformats.org/officeDocument/2006/relationships/image" Target="../media/image41.png"/><Relationship Id="rId75" Type="http://schemas.openxmlformats.org/officeDocument/2006/relationships/customXml" Target="../ink/ink3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16.png"/><Relationship Id="rId36" Type="http://schemas.openxmlformats.org/officeDocument/2006/relationships/image" Target="../media/image22.png"/><Relationship Id="rId49" Type="http://schemas.openxmlformats.org/officeDocument/2006/relationships/customXml" Target="../ink/ink24.xml"/><Relationship Id="rId57" Type="http://schemas.openxmlformats.org/officeDocument/2006/relationships/customXml" Target="../ink/ink28.xml"/><Relationship Id="rId10" Type="http://schemas.openxmlformats.org/officeDocument/2006/relationships/image" Target="../media/image7.png"/><Relationship Id="rId31" Type="http://schemas.openxmlformats.org/officeDocument/2006/relationships/customXml" Target="../ink/ink15.xml"/><Relationship Id="rId44" Type="http://schemas.openxmlformats.org/officeDocument/2006/relationships/image" Target="../media/image26.png"/><Relationship Id="rId52" Type="http://schemas.openxmlformats.org/officeDocument/2006/relationships/image" Target="../media/image31.png"/><Relationship Id="rId60" Type="http://schemas.openxmlformats.org/officeDocument/2006/relationships/image" Target="../media/image36.png"/><Relationship Id="rId65" Type="http://schemas.openxmlformats.org/officeDocument/2006/relationships/customXml" Target="../ink/ink32.xml"/><Relationship Id="rId73" Type="http://schemas.openxmlformats.org/officeDocument/2006/relationships/customXml" Target="../ink/ink36.xml"/><Relationship Id="rId78" Type="http://schemas.openxmlformats.org/officeDocument/2006/relationships/image" Target="../media/image45.png"/><Relationship Id="rId81" Type="http://schemas.openxmlformats.org/officeDocument/2006/relationships/customXml" Target="../ink/ink40.xml"/><Relationship Id="rId4" Type="http://schemas.openxmlformats.org/officeDocument/2006/relationships/image" Target="../media/image4.png"/><Relationship Id="rId9" Type="http://schemas.openxmlformats.org/officeDocument/2006/relationships/customXml" Target="../ink/ink4.xml"/><Relationship Id="rId13" Type="http://schemas.openxmlformats.org/officeDocument/2006/relationships/customXml" Target="../ink/ink6.xml"/><Relationship Id="rId18" Type="http://schemas.openxmlformats.org/officeDocument/2006/relationships/image" Target="../media/image11.png"/><Relationship Id="rId39" Type="http://schemas.openxmlformats.org/officeDocument/2006/relationships/customXml" Target="../ink/ink19.xml"/><Relationship Id="rId34" Type="http://schemas.openxmlformats.org/officeDocument/2006/relationships/image" Target="../media/image19.png"/><Relationship Id="rId50" Type="http://schemas.openxmlformats.org/officeDocument/2006/relationships/image" Target="../media/image29.png"/><Relationship Id="rId55" Type="http://schemas.openxmlformats.org/officeDocument/2006/relationships/customXml" Target="../ink/ink27.xml"/><Relationship Id="rId76" Type="http://schemas.openxmlformats.org/officeDocument/2006/relationships/image" Target="../media/image44.png"/><Relationship Id="rId7" Type="http://schemas.openxmlformats.org/officeDocument/2006/relationships/customXml" Target="../ink/ink3.xml"/><Relationship Id="rId71" Type="http://schemas.openxmlformats.org/officeDocument/2006/relationships/customXml" Target="../ink/ink35.xml"/><Relationship Id="rId2" Type="http://schemas.openxmlformats.org/officeDocument/2006/relationships/image" Target="../media/image99.png"/><Relationship Id="rId29" Type="http://schemas.openxmlformats.org/officeDocument/2006/relationships/customXml" Target="../ink/ink14.xml"/><Relationship Id="rId24" Type="http://schemas.openxmlformats.org/officeDocument/2006/relationships/image" Target="../media/image14.png"/><Relationship Id="rId40" Type="http://schemas.openxmlformats.org/officeDocument/2006/relationships/image" Target="../media/image24.png"/><Relationship Id="rId45" Type="http://schemas.openxmlformats.org/officeDocument/2006/relationships/customXml" Target="../ink/ink22.xml"/><Relationship Id="rId66" Type="http://schemas.openxmlformats.org/officeDocument/2006/relationships/image" Target="../media/image3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hart" Target="../charts/chart2.xml"/><Relationship Id="rId4" Type="http://schemas.openxmlformats.org/officeDocument/2006/relationships/image" Target="../media/image9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Discrete Mathematics</a:t>
            </a:r>
          </a:p>
        </p:txBody>
      </p:sp>
    </p:spTree>
    <p:extLst>
      <p:ext uri="{BB962C8B-B14F-4D97-AF65-F5344CB8AC3E}">
        <p14:creationId xmlns:p14="http://schemas.microsoft.com/office/powerpoint/2010/main" val="1724188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10</a:t>
            </a:fld>
            <a:endParaRPr lang="en-US"/>
          </a:p>
        </p:txBody>
      </p:sp>
      <p:sp>
        <p:nvSpPr>
          <p:cNvPr id="6" name="عنوان فرعي 2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Lecture 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350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Ordered n-tuple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600200"/>
                <a:ext cx="8712968" cy="4525963"/>
              </a:xfrm>
            </p:spPr>
            <p:txBody>
              <a:bodyPr/>
              <a:lstStyle/>
              <a:p>
                <a:r>
                  <a:rPr lang="en-US" sz="2400" dirty="0"/>
                  <a:t>Let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sz="2400" dirty="0"/>
                  <a:t> be a positive integer and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,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⋯,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400" dirty="0"/>
                  <a:t> be elements. The ordered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𝑛</m:t>
                    </m:r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</a:rPr>
                      <m:t>𝑡𝑢𝑝𝑙𝑒</m:t>
                    </m:r>
                    <m:r>
                      <a:rPr lang="en-US" sz="2400" b="0" i="1" smtClean="0">
                        <a:latin typeface="Cambria Math"/>
                      </a:rPr>
                      <m:t>,  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⋯,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/>
                  <a:t>, consists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,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⋯,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400" dirty="0"/>
                  <a:t> together with the ordering: first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, and so forth up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400" dirty="0"/>
                  <a:t>. An ordered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2</m:t>
                    </m:r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</a:rPr>
                      <m:t>𝑡𝑢𝑝𝑙𝑒</m:t>
                    </m:r>
                  </m:oMath>
                </a14:m>
                <a:r>
                  <a:rPr lang="en-US" sz="2400" dirty="0"/>
                  <a:t> is called an ordered pair, and ordered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3</m:t>
                    </m:r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</a:rPr>
                      <m:t>𝑡𝑢𝑝𝑙𝑒</m:t>
                    </m:r>
                  </m:oMath>
                </a14:m>
                <a:r>
                  <a:rPr lang="en-US" sz="2400" dirty="0"/>
                  <a:t> is called an ordered triple.</a:t>
                </a:r>
              </a:p>
              <a:p>
                <a:r>
                  <a:rPr lang="en-US" sz="2400" dirty="0"/>
                  <a:t>Two ordered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𝑛</m:t>
                    </m:r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</a:rPr>
                      <m:t>𝑡𝑢𝑝𝑙𝑒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s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dirty="0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2400" b="0" i="1" dirty="0" smtClean="0">
                            <a:latin typeface="Cambria Math"/>
                          </a:rPr>
                          <m:t>,</m:t>
                        </m:r>
                        <m:r>
                          <a:rPr lang="en-US" sz="2400" b="0" i="1" dirty="0" smtClean="0">
                            <a:latin typeface="Cambria Math"/>
                            <a:ea typeface="Cambria Math"/>
                          </a:rPr>
                          <m:t>⋯,</m:t>
                        </m:r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⋯,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/>
                  <a:t> are equal if, and only if,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ea typeface="Cambria Math"/>
                      </a:rPr>
                      <m:t>,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ea typeface="Cambria Math"/>
                      </a:rPr>
                      <m:t>,⋯,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400" dirty="0"/>
                  <a:t>.</a:t>
                </a:r>
              </a:p>
              <a:p>
                <a:r>
                  <a:rPr lang="en-US" sz="2400" dirty="0"/>
                  <a:t>Symbolically:</a:t>
                </a:r>
              </a:p>
              <a:p>
                <a:pPr marL="0" indent="0">
                  <a:buNone/>
                </a:pPr>
                <a:r>
                  <a:rPr lang="en-US" sz="2400" dirty="0"/>
                  <a:t>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⋯,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sz="240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,⋯,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sz="2400" i="1" smtClean="0">
                        <a:latin typeface="Cambria Math"/>
                        <a:ea typeface="Cambria Math"/>
                      </a:rPr>
                      <m:t>⇔</m:t>
                    </m:r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sz="2400" i="1" smtClean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ea typeface="Cambria Math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ea typeface="Cambria Math"/>
                      </a:rPr>
                      <m:t>,⋯,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</a:p>
              <a:p>
                <a:r>
                  <a:rPr lang="en-US" sz="2400" dirty="0"/>
                  <a:t>In particular: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en-US" sz="240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𝑑</m:t>
                        </m:r>
                      </m:e>
                    </m:d>
                    <m:r>
                      <a:rPr lang="en-US" sz="2400" i="1" smtClean="0">
                        <a:latin typeface="Cambria Math"/>
                        <a:ea typeface="Cambria Math"/>
                      </a:rPr>
                      <m:t>⇔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𝑐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𝑎𝑛𝑑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𝑏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𝑑</m:t>
                    </m:r>
                  </m:oMath>
                </a14:m>
                <a:r>
                  <a:rPr lang="en-US" sz="2400" dirty="0"/>
                  <a:t>    </a:t>
                </a:r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600200"/>
                <a:ext cx="8712968" cy="4525963"/>
              </a:xfrm>
              <a:blipFill rotWithShape="1">
                <a:blip r:embed="rId2"/>
                <a:stretch>
                  <a:fillRect l="-909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11</a:t>
            </a:fld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633186" y="548680"/>
            <a:ext cx="31683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Tuple = ordered list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4189832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600200"/>
                <a:ext cx="8640960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>
                    <a:latin typeface="Cambria Math"/>
                    <a:ea typeface="Cambria Math"/>
                  </a:rPr>
                  <a:t>①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400" b="0" i="1" smtClean="0">
                            <a:solidFill>
                              <a:schemeClr val="accent1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d>
                    <m:r>
                      <a:rPr lang="en-US" sz="240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400" b="0" i="1" smtClean="0">
                            <a:solidFill>
                              <a:schemeClr val="accent1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e>
                    </m:d>
                  </m:oMath>
                </a14:m>
                <a:r>
                  <a:rPr lang="en-US" sz="2400" dirty="0"/>
                  <a:t>?</a:t>
                </a:r>
              </a:p>
              <a:p>
                <a:pPr marL="0" indent="0">
                  <a:buNone/>
                </a:pPr>
                <a:r>
                  <a:rPr lang="en-US" sz="2400" dirty="0"/>
                  <a:t>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en-US" sz="240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e>
                    </m:d>
                    <m:r>
                      <a:rPr lang="en-US" sz="2400" i="1" smtClean="0">
                        <a:latin typeface="Cambria Math"/>
                        <a:ea typeface="Cambria Math"/>
                      </a:rPr>
                      <m:t>⇔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1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𝑎𝑛𝑑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endParaRPr lang="en-US" sz="2400" b="0" dirty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sz="2400" dirty="0"/>
                  <a:t>       but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1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r>
                  <a:rPr lang="en-US" sz="2400" dirty="0"/>
                  <a:t>  </a:t>
                </a:r>
                <a:r>
                  <a:rPr lang="en-US" sz="2400" dirty="0">
                    <a:latin typeface="Cambria Math"/>
                    <a:ea typeface="Cambria Math"/>
                  </a:rPr>
                  <a:t>⇨  the ordered pairs are not equal</a:t>
                </a:r>
              </a:p>
              <a:p>
                <a:pPr marL="0" indent="0">
                  <a:buNone/>
                </a:pPr>
                <a:endParaRPr lang="en-US" sz="2400" dirty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Cambria Math"/>
                    <a:ea typeface="Cambria Math"/>
                  </a:rPr>
                  <a:t>②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  <m:r>
                          <a:rPr lang="en-US" sz="2400" b="0" i="1" smtClean="0">
                            <a:solidFill>
                              <a:schemeClr val="accent1"/>
                            </a:solidFill>
                            <a:latin typeface="Cambria Math"/>
                            <a:ea typeface="Cambria Math"/>
                          </a:rPr>
                          <m:t>,</m:t>
                        </m:r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solidFill>
                                      <a:schemeClr val="accent1"/>
                                    </a:solidFill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accent1"/>
                                    </a:solidFill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solidFill>
                                  <a:schemeClr val="accent1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</m:d>
                    <m:r>
                      <a:rPr lang="en-US" sz="240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9</m:t>
                            </m:r>
                          </m:e>
                        </m:rad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400" b="0" i="1" smtClean="0">
                            <a:solidFill>
                              <a:schemeClr val="accent1"/>
                            </a:solidFill>
                            <a:latin typeface="Cambria Math"/>
                            <a:ea typeface="Cambria Math"/>
                          </a:rPr>
                          <m:t>4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6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/>
                  <a:t>?</a:t>
                </a:r>
              </a:p>
              <a:p>
                <a:pPr marL="0" indent="0">
                  <a:buNone/>
                </a:pPr>
                <a:r>
                  <a:rPr lang="en-US" sz="2400" dirty="0"/>
                  <a:t>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  <m:r>
                          <a:rPr lang="en-US" sz="2400" b="0" i="1" smtClean="0">
                            <a:latin typeface="Cambria Math"/>
                          </a:rPr>
                          <m:t>,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/>
                          </a:rPr>
                          <m:t>,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240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9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</m:e>
                        </m:rad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4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6</m:t>
                            </m:r>
                          </m:den>
                        </m:f>
                      </m:e>
                    </m:d>
                    <m:r>
                      <a:rPr lang="en-US" sz="2400" i="1" smtClean="0">
                        <a:latin typeface="Cambria Math"/>
                        <a:ea typeface="Cambria Math"/>
                      </a:rPr>
                      <m:t>⇔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3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9</m:t>
                        </m:r>
                      </m:e>
                    </m:rad>
                    <m:r>
                      <a:rPr lang="en-US" sz="2400" b="0" i="1" smtClean="0">
                        <a:latin typeface="Cambria Math"/>
                        <a:ea typeface="Cambria Math"/>
                      </a:rPr>
                      <m:t>, 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4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𝑎𝑛𝑑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6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      since these equations are all true, the two ordered triples are </a:t>
                </a:r>
              </a:p>
              <a:p>
                <a:pPr marL="0" indent="0">
                  <a:buNone/>
                </a:pPr>
                <a:r>
                  <a:rPr lang="en-US" sz="2400" dirty="0"/>
                  <a:t>      equal.</a:t>
                </a:r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600200"/>
                <a:ext cx="8640960" cy="4525963"/>
              </a:xfrm>
              <a:blipFill rotWithShape="1">
                <a:blip r:embed="rId2"/>
                <a:stretch>
                  <a:fillRect l="-1058" t="-1348"/>
                </a:stretch>
              </a:blipFill>
            </p:spPr>
            <p:txBody>
              <a:bodyPr/>
              <a:lstStyle/>
              <a:p>
                <a:r>
                  <a:rPr lang="ar-J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135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/>
          <a:lstStyle/>
          <a:p>
            <a:r>
              <a:rPr lang="en-US" dirty="0"/>
              <a:t>Cartesian Product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196752"/>
                <a:ext cx="8640960" cy="5112568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/>
                  <a:t>Given two sets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𝑎𝑛𝑑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sz="2400" dirty="0"/>
                  <a:t>, the Cartesian product of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𝑎𝑛𝑑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sz="2400" dirty="0"/>
                  <a:t>, denoted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(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𝑟𝑒𝑎𝑑</m:t>
                    </m:r>
                    <m:r>
                      <m:rPr>
                        <m:nor/>
                      </m:rPr>
                      <a:rPr lang="en-US" sz="2400" b="0" i="0" smtClean="0">
                        <a:latin typeface="Cambria Math"/>
                        <a:ea typeface="Cambria Math"/>
                      </a:rPr>
                      <m:t> "</m:t>
                    </m:r>
                    <m:r>
                      <m:rPr>
                        <m:nor/>
                      </m:rPr>
                      <a:rPr lang="en-US" sz="2400" b="0" i="0" smtClean="0">
                        <a:latin typeface="Cambria Math"/>
                        <a:ea typeface="Cambria Math"/>
                      </a:rPr>
                      <m:t>A</m:t>
                    </m:r>
                    <m:r>
                      <m:rPr>
                        <m:nor/>
                      </m:rPr>
                      <a:rPr lang="en-US" sz="24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sz="2400" b="0" i="0" smtClean="0">
                        <a:latin typeface="Cambria Math"/>
                        <a:ea typeface="Cambria Math"/>
                      </a:rPr>
                      <m:t>cross</m:t>
                    </m:r>
                    <m:r>
                      <m:rPr>
                        <m:nor/>
                      </m:rPr>
                      <a:rPr lang="en-US" sz="24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sz="2400" b="0" i="0" smtClean="0">
                        <a:latin typeface="Cambria Math"/>
                        <a:ea typeface="Cambria Math"/>
                      </a:rPr>
                      <m:t>B</m:t>
                    </m:r>
                    <m:r>
                      <m:rPr>
                        <m:nor/>
                      </m:rPr>
                      <a:rPr lang="en-US" sz="2400" b="0" i="0" smtClean="0">
                        <a:latin typeface="Cambria Math"/>
                        <a:ea typeface="Cambria Math"/>
                      </a:rPr>
                      <m:t>"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sz="2400" dirty="0"/>
                  <a:t>, is the set of all ordered pairs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400" dirty="0"/>
                  <a:t>, where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𝑖𝑛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𝑎𝑛𝑑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𝑏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𝑖𝑠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𝑖𝑛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r>
                  <a:rPr lang="en-US" sz="2400" dirty="0"/>
                  <a:t>Given sets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,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⋯,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400" dirty="0"/>
                  <a:t>, the Cartesian product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,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⋯</m:t>
                    </m:r>
                  </m:oMath>
                </a14:m>
                <a:r>
                  <a:rPr lang="en-US" sz="2400" dirty="0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400" dirty="0"/>
                  <a:t>, denoted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i="1" smtClean="0">
                        <a:latin typeface="Cambria Math"/>
                        <a:ea typeface="Cambria Math"/>
                      </a:rPr>
                      <m:t>×</m:t>
                    </m:r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en-US" sz="2400" i="1" smtClean="0">
                        <a:latin typeface="Cambria Math"/>
                        <a:ea typeface="Cambria Math"/>
                      </a:rPr>
                      <m:t>×⋯×</m:t>
                    </m:r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400" dirty="0"/>
                  <a:t>, is the set of all ordered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𝑛</m:t>
                    </m:r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</a:rPr>
                      <m:t>𝑡𝑢𝑝𝑙𝑒𝑠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dirty="0" smtClean="0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2400" b="0" i="1" dirty="0" smtClean="0">
                            <a:latin typeface="Cambria Math"/>
                          </a:rPr>
                          <m:t>,</m:t>
                        </m:r>
                        <m:r>
                          <a:rPr lang="en-US" sz="2400" b="0" i="1" dirty="0" smtClean="0">
                            <a:latin typeface="Cambria Math"/>
                            <a:ea typeface="Cambria Math"/>
                          </a:rPr>
                          <m:t>⋯,</m:t>
                        </m:r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/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i="1" smtClean="0">
                        <a:latin typeface="Cambria Math"/>
                        <a:ea typeface="Cambria Math"/>
                      </a:rPr>
                      <m:t>∈</m:t>
                    </m:r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ea typeface="Cambria Math"/>
                      </a:rPr>
                      <m:t>,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∈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ea typeface="Cambria Math"/>
                      </a:rPr>
                      <m:t>, ⋯,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∈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400" dirty="0"/>
                  <a:t>.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r>
                  <a:rPr lang="en-US" sz="2400" u="sng" dirty="0"/>
                  <a:t>Symbolically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    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𝐴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e>
                        </m:d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∣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𝑎𝑛𝑑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𝑏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</m:d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200" dirty="0"/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200" i="1" smtClean="0">
                        <a:latin typeface="Cambria Math"/>
                        <a:ea typeface="Cambria Math"/>
                      </a:rPr>
                      <m:t>×</m:t>
                    </m:r>
                    <m:sSub>
                      <m:sSubPr>
                        <m:ctrlPr>
                          <a:rPr lang="en-US" sz="22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b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en-US" sz="2200" i="1" smtClean="0">
                        <a:latin typeface="Cambria Math"/>
                        <a:ea typeface="Cambria Math"/>
                      </a:rPr>
                      <m:t>×⋯×</m:t>
                    </m:r>
                    <m:sSub>
                      <m:sSubPr>
                        <m:ctrlPr>
                          <a:rPr lang="en-US" sz="22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b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  <m:r>
                      <a:rPr lang="en-US" sz="220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2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20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20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200" b="0" i="1" smtClean="0"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200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200" b="0" i="1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200" b="0" i="1" smtClean="0"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200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200" b="0" i="1" smtClean="0">
                                <a:latin typeface="Cambria Math"/>
                                <a:ea typeface="Cambria Math"/>
                              </a:rPr>
                              <m:t>,⋯,</m:t>
                            </m:r>
                            <m:sSub>
                              <m:sSubPr>
                                <m:ctrlP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200" b="0" i="1" smtClean="0"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200" b="0" i="1" smtClean="0">
                                    <a:latin typeface="Cambria Math"/>
                                    <a:ea typeface="Cambria Math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  <m:r>
                          <a:rPr lang="en-US" sz="2200" i="1" smtClean="0">
                            <a:latin typeface="Cambria Math"/>
                            <a:ea typeface="Cambria Math"/>
                          </a:rPr>
                          <m:t>∣</m:t>
                        </m:r>
                        <m:sSub>
                          <m:sSubPr>
                            <m:ctrlPr>
                              <a:rPr lang="en-US" sz="220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20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sSub>
                          <m:sSubPr>
                            <m:ctrlPr>
                              <a:rPr lang="en-US" sz="220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/>
                                <a:ea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sSub>
                          <m:sSub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/>
                                <a:ea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, ⋯, </m:t>
                        </m:r>
                        <m:sSub>
                          <m:sSub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b>
                        </m:sSub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sSub>
                          <m:sSub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/>
                                <a:ea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endParaRPr lang="en-US" sz="22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196752"/>
                <a:ext cx="8640960" cy="5112568"/>
              </a:xfrm>
              <a:blipFill rotWithShape="1">
                <a:blip r:embed="rId2"/>
                <a:stretch>
                  <a:fillRect l="-917" t="-954" r="-353"/>
                </a:stretch>
              </a:blipFill>
            </p:spPr>
            <p:txBody>
              <a:bodyPr/>
              <a:lstStyle/>
              <a:p>
                <a:r>
                  <a:rPr lang="ar-J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244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980728"/>
                <a:ext cx="8640960" cy="532859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/>
                  <a:t>Let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𝐴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/>
                      </a:rPr>
                      <m:t>𝐵</m:t>
                    </m:r>
                    <m:r>
                      <a:rPr lang="en-US" sz="2400" b="0" i="1" dirty="0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en-US" sz="2400" b="0" i="1" dirty="0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400" b="0" i="1" dirty="0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2400" b="0" i="1" dirty="0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400" b="0" i="1" dirty="0" smtClean="0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d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𝐶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400" dirty="0"/>
                  <a:t>.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Cambria Math"/>
                    <a:ea typeface="Cambria Math"/>
                  </a:rPr>
                  <a:t>① Find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US" sz="2400" dirty="0"/>
                  <a:t>     </a:t>
                </a:r>
                <a:r>
                  <a:rPr lang="en-US" sz="2400" dirty="0">
                    <a:latin typeface="Cambria Math"/>
                    <a:ea typeface="Cambria Math"/>
                  </a:rPr>
                  <a:t>②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</m:d>
                    <m:r>
                      <a:rPr lang="en-US" sz="240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𝐶</m:t>
                    </m:r>
                  </m:oMath>
                </a14:m>
                <a:r>
                  <a:rPr lang="en-US" sz="2400" dirty="0"/>
                  <a:t>     </a:t>
                </a:r>
                <a:r>
                  <a:rPr lang="en-US" sz="2400" dirty="0">
                    <a:latin typeface="Cambria Math"/>
                    <a:ea typeface="Cambria Math"/>
                  </a:rPr>
                  <a:t>③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𝐶</m:t>
                    </m:r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>
                    <a:latin typeface="Cambria Math"/>
                    <a:ea typeface="Cambria Math"/>
                  </a:rPr>
                  <a:t>①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e>
                        </m:d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, 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</m:d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, 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e>
                        </m:d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, 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𝑦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e>
                        </m:d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, 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𝑦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</m:d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𝑦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e>
                        </m:d>
                      </m:e>
                    </m:d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>
                    <a:latin typeface="Cambria Math"/>
                    <a:ea typeface="Cambria Math"/>
                  </a:rPr>
                  <a:t>②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</m:d>
                    <m:r>
                      <a:rPr lang="en-US" sz="240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𝑢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𝑣</m:t>
                            </m:r>
                          </m:e>
                        </m:d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∣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𝑢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𝑎𝑛𝑑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𝑣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𝐶</m:t>
                        </m:r>
                      </m:e>
                    </m:d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                             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eqArrPr>
                          <m:e>
                            <m:d>
                              <m:d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,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1</m:t>
                                    </m:r>
                                  </m:e>
                                </m:d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,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</m:e>
                            </m:d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, </m:t>
                            </m:r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,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e>
                                </m:d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,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</m:e>
                            </m:d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, </m:t>
                            </m:r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,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3</m:t>
                                    </m:r>
                                  </m:e>
                                </m:d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,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</m:e>
                            </m:d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, </m:t>
                            </m:r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𝑦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,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1</m:t>
                                    </m:r>
                                  </m:e>
                                </m:d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,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</m:e>
                            </m:d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, </m:t>
                            </m:r>
                          </m:e>
                          <m:e>
                            <m:eqArr>
                              <m:eqArr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eqArrPr>
                              <m:e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d>
                                      <m:d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  <a:ea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𝑦</m:t>
                                        </m:r>
                                        <m:r>
                                          <a:rPr lang="en-US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en-US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2</m:t>
                                        </m:r>
                                      </m:e>
                                    </m:d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,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𝑎</m:t>
                                    </m:r>
                                  </m:e>
                                </m:d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, </m:t>
                                </m:r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d>
                                      <m:d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  <a:ea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𝑦</m:t>
                                        </m:r>
                                        <m:r>
                                          <a:rPr lang="en-US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en-US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3</m:t>
                                        </m:r>
                                      </m:e>
                                    </m:d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,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𝑎</m:t>
                                    </m:r>
                                  </m:e>
                                </m:d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, </m:t>
                                </m:r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d>
                                      <m:d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  <a:ea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𝑥</m:t>
                                        </m:r>
                                        <m:r>
                                          <a:rPr lang="en-US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en-US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1</m:t>
                                        </m:r>
                                      </m:e>
                                    </m:d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,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𝑏</m:t>
                                    </m:r>
                                  </m:e>
                                </m:d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, </m:t>
                                </m:r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d>
                                      <m:d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  <a:ea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𝑥</m:t>
                                        </m:r>
                                        <m:r>
                                          <a:rPr lang="en-US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en-US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2</m:t>
                                        </m:r>
                                      </m:e>
                                    </m:d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,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𝑏</m:t>
                                    </m:r>
                                  </m:e>
                                </m:d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, </m:t>
                                </m:r>
                              </m:e>
                              <m:e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d>
                                      <m:d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  <a:ea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𝑥</m:t>
                                        </m:r>
                                        <m:r>
                                          <a:rPr lang="en-US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en-US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3</m:t>
                                        </m:r>
                                      </m:e>
                                    </m:d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,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𝑏</m:t>
                                    </m:r>
                                  </m:e>
                                </m:d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, </m:t>
                                </m:r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d>
                                      <m:d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  <a:ea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𝑦</m:t>
                                        </m:r>
                                        <m:r>
                                          <a:rPr lang="en-US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en-US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1</m:t>
                                        </m:r>
                                      </m:e>
                                    </m:d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,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𝑏</m:t>
                                    </m:r>
                                  </m:e>
                                </m:d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, </m:t>
                                </m:r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d>
                                      <m:d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  <a:ea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𝑦</m:t>
                                        </m:r>
                                        <m:r>
                                          <a:rPr lang="en-US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en-US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2</m:t>
                                        </m:r>
                                      </m:e>
                                    </m:d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,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𝑏</m:t>
                                    </m:r>
                                  </m:e>
                                </m:d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, </m:t>
                                </m:r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d>
                                      <m:d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  <a:ea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𝑦</m:t>
                                        </m:r>
                                        <m:r>
                                          <a:rPr lang="en-US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en-US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3</m:t>
                                        </m:r>
                                      </m:e>
                                    </m:d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,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𝑏</m:t>
                                    </m:r>
                                  </m:e>
                                </m:d>
                              </m:e>
                            </m:eqArr>
                          </m:e>
                        </m:eqArr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Cambria Math"/>
                    <a:ea typeface="Cambria Math"/>
                  </a:rPr>
                  <a:t>③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𝑢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𝑣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𝑤</m:t>
                            </m:r>
                          </m:e>
                        </m:d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∣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𝑢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, 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𝑣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𝑎𝑛𝑑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𝑤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𝐶</m:t>
                        </m:r>
                      </m:e>
                    </m:d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                          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eqArrPr>
                          <m:e>
                            <m:d>
                              <m:d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,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,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</m:e>
                            </m:d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, </m:t>
                            </m:r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,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,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</m:e>
                            </m:d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, </m:t>
                            </m:r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,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3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,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</m:e>
                            </m:d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, </m:t>
                            </m:r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𝑦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,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,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</m:e>
                            </m:d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, </m:t>
                            </m:r>
                          </m:e>
                          <m:e>
                            <m:eqArr>
                              <m:eqArr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eqArrPr>
                              <m:e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𝑦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,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,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𝑎</m:t>
                                    </m:r>
                                  </m:e>
                                </m:d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, </m:t>
                                </m:r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𝑦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,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3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,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𝑎</m:t>
                                    </m:r>
                                  </m:e>
                                </m:d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, </m:t>
                                </m:r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,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1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,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𝑏</m:t>
                                    </m:r>
                                  </m:e>
                                </m:d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,</m:t>
                                </m:r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,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,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𝑏</m:t>
                                    </m:r>
                                  </m:e>
                                </m:d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,</m:t>
                                </m:r>
                              </m:e>
                              <m:e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,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3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,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𝑏</m:t>
                                    </m:r>
                                  </m:e>
                                </m:d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, </m:t>
                                </m:r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𝑦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,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1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,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𝑏</m:t>
                                    </m:r>
                                  </m:e>
                                </m:d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, </m:t>
                                </m:r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𝑦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,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,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𝑏</m:t>
                                    </m:r>
                                  </m:e>
                                </m:d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, </m:t>
                                </m:r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𝑦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,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3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,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𝑏</m:t>
                                    </m:r>
                                  </m:e>
                                </m:d>
                              </m:e>
                            </m:eqArr>
                          </m:e>
                        </m:eqArr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980728"/>
                <a:ext cx="8640960" cy="5328592"/>
              </a:xfrm>
              <a:blipFill rotWithShape="1">
                <a:blip r:embed="rId2"/>
                <a:stretch>
                  <a:fillRect l="-1058" t="-9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14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22464A4-18D3-5F14-F788-6E534A709854}"/>
              </a:ext>
            </a:extLst>
          </p:cNvPr>
          <p:cNvGrpSpPr/>
          <p:nvPr/>
        </p:nvGrpSpPr>
        <p:grpSpPr>
          <a:xfrm>
            <a:off x="9708873" y="200945"/>
            <a:ext cx="2307600" cy="1200240"/>
            <a:chOff x="9708873" y="200945"/>
            <a:chExt cx="2307600" cy="1200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7ED22726-B4F8-CB69-90B3-269DEF68DD62}"/>
                    </a:ext>
                  </a:extLst>
                </p14:cNvPr>
                <p14:cNvContentPartPr/>
                <p14:nvPr/>
              </p14:nvContentPartPr>
              <p14:xfrm>
                <a:off x="9902913" y="438905"/>
                <a:ext cx="767880" cy="78012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7ED22726-B4F8-CB69-90B3-269DEF68DD62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9894273" y="429905"/>
                  <a:ext cx="785520" cy="79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36B80659-91B6-6422-3929-284AC07387B3}"/>
                    </a:ext>
                  </a:extLst>
                </p14:cNvPr>
                <p14:cNvContentPartPr/>
                <p14:nvPr/>
              </p14:nvContentPartPr>
              <p14:xfrm>
                <a:off x="11014593" y="823745"/>
                <a:ext cx="201960" cy="43200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36B80659-91B6-6422-3929-284AC07387B3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1005593" y="815105"/>
                  <a:ext cx="219600" cy="44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BF19CAD9-DE84-E77E-563B-3CC8275A5C3B}"/>
                    </a:ext>
                  </a:extLst>
                </p14:cNvPr>
                <p14:cNvContentPartPr/>
                <p14:nvPr/>
              </p14:nvContentPartPr>
              <p14:xfrm>
                <a:off x="11472513" y="507665"/>
                <a:ext cx="33480" cy="54504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BF19CAD9-DE84-E77E-563B-3CC8275A5C3B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1463873" y="498665"/>
                  <a:ext cx="51120" cy="56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A3A427F8-410E-E6C6-9C7A-982C8DE130AB}"/>
                    </a:ext>
                  </a:extLst>
                </p14:cNvPr>
                <p14:cNvContentPartPr/>
                <p14:nvPr/>
              </p14:nvContentPartPr>
              <p14:xfrm>
                <a:off x="11774553" y="252785"/>
                <a:ext cx="241920" cy="94104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A3A427F8-410E-E6C6-9C7A-982C8DE130AB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1765913" y="244145"/>
                  <a:ext cx="259560" cy="95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4C7789E5-C2D3-0B23-08C5-3F8E04411130}"/>
                    </a:ext>
                  </a:extLst>
                </p14:cNvPr>
                <p14:cNvContentPartPr/>
                <p14:nvPr/>
              </p14:nvContentPartPr>
              <p14:xfrm>
                <a:off x="9708873" y="200945"/>
                <a:ext cx="379440" cy="120024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4C7789E5-C2D3-0B23-08C5-3F8E04411130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9700233" y="192305"/>
                  <a:ext cx="397080" cy="1217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4152E56-B0F9-F0FD-F376-AE9E0C733026}"/>
              </a:ext>
            </a:extLst>
          </p:cNvPr>
          <p:cNvGrpSpPr/>
          <p:nvPr/>
        </p:nvGrpSpPr>
        <p:grpSpPr>
          <a:xfrm>
            <a:off x="9473433" y="1852265"/>
            <a:ext cx="3000600" cy="1476000"/>
            <a:chOff x="9473433" y="1852265"/>
            <a:chExt cx="3000600" cy="1476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D72DEAAF-32CF-A4B2-8CDD-9132FAE54D61}"/>
                    </a:ext>
                  </a:extLst>
                </p14:cNvPr>
                <p14:cNvContentPartPr/>
                <p14:nvPr/>
              </p14:nvContentPartPr>
              <p14:xfrm>
                <a:off x="10165713" y="2604305"/>
                <a:ext cx="434520" cy="29160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D72DEAAF-32CF-A4B2-8CDD-9132FAE54D61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10156713" y="2595305"/>
                  <a:ext cx="452160" cy="30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5E0B8272-D0A9-D913-1E2D-B8D656EA7D47}"/>
                    </a:ext>
                  </a:extLst>
                </p14:cNvPr>
                <p14:cNvContentPartPr/>
                <p14:nvPr/>
              </p14:nvContentPartPr>
              <p14:xfrm>
                <a:off x="10503393" y="2436905"/>
                <a:ext cx="230760" cy="60480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5E0B8272-D0A9-D913-1E2D-B8D656EA7D47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0494393" y="2428265"/>
                  <a:ext cx="248400" cy="62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05264854-D1C4-BC93-B96B-4E9577056241}"/>
                    </a:ext>
                  </a:extLst>
                </p14:cNvPr>
                <p14:cNvContentPartPr/>
                <p14:nvPr/>
              </p14:nvContentPartPr>
              <p14:xfrm>
                <a:off x="10810833" y="2932625"/>
                <a:ext cx="246960" cy="10512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05264854-D1C4-BC93-B96B-4E9577056241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10801833" y="2923985"/>
                  <a:ext cx="264600" cy="12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E7CECA24-3063-99DE-D8E8-65F441434838}"/>
                    </a:ext>
                  </a:extLst>
                </p14:cNvPr>
                <p14:cNvContentPartPr/>
                <p14:nvPr/>
              </p14:nvContentPartPr>
              <p14:xfrm>
                <a:off x="11308353" y="2315225"/>
                <a:ext cx="694080" cy="66096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E7CECA24-3063-99DE-D8E8-65F441434838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11299353" y="2306225"/>
                  <a:ext cx="711720" cy="67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0DB3C80F-8452-7D14-10FB-7983208F9614}"/>
                    </a:ext>
                  </a:extLst>
                </p14:cNvPr>
                <p14:cNvContentPartPr/>
                <p14:nvPr/>
              </p14:nvContentPartPr>
              <p14:xfrm>
                <a:off x="12000993" y="1852265"/>
                <a:ext cx="473040" cy="126036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0DB3C80F-8452-7D14-10FB-7983208F9614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11991993" y="1843625"/>
                  <a:ext cx="490680" cy="127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45D36A23-A4B1-0CC9-7E19-50C21F887D81}"/>
                    </a:ext>
                  </a:extLst>
                </p14:cNvPr>
                <p14:cNvContentPartPr/>
                <p14:nvPr/>
              </p14:nvContentPartPr>
              <p14:xfrm>
                <a:off x="9473433" y="1966385"/>
                <a:ext cx="557640" cy="136188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45D36A23-A4B1-0CC9-7E19-50C21F887D81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9464793" y="1957385"/>
                  <a:ext cx="575280" cy="137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AC4391EC-3320-EC9F-5EC1-29484954A548}"/>
                    </a:ext>
                  </a:extLst>
                </p14:cNvPr>
                <p14:cNvContentPartPr/>
                <p14:nvPr/>
              </p14:nvContentPartPr>
              <p14:xfrm>
                <a:off x="10291713" y="2435825"/>
                <a:ext cx="391680" cy="70092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AC4391EC-3320-EC9F-5EC1-29484954A548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10282713" y="2427185"/>
                  <a:ext cx="409320" cy="71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E725DF1F-F698-01F2-821E-BEC956FA748A}"/>
                    </a:ext>
                  </a:extLst>
                </p14:cNvPr>
                <p14:cNvContentPartPr/>
                <p14:nvPr/>
              </p14:nvContentPartPr>
              <p14:xfrm>
                <a:off x="10612833" y="2376785"/>
                <a:ext cx="461160" cy="63720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E725DF1F-F698-01F2-821E-BEC956FA748A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10604193" y="2368145"/>
                  <a:ext cx="478800" cy="654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5D379105-657D-0765-F475-22BD825F3F90}"/>
                  </a:ext>
                </a:extLst>
              </p14:cNvPr>
              <p14:cNvContentPartPr/>
              <p14:nvPr/>
            </p14:nvContentPartPr>
            <p14:xfrm>
              <a:off x="9863313" y="4038545"/>
              <a:ext cx="339480" cy="90612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5D379105-657D-0765-F475-22BD825F3F90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9854673" y="4029545"/>
                <a:ext cx="357120" cy="92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44732D22-4F65-F632-2772-500BE6248DEA}"/>
                  </a:ext>
                </a:extLst>
              </p14:cNvPr>
              <p14:cNvContentPartPr/>
              <p14:nvPr/>
            </p14:nvContentPartPr>
            <p14:xfrm>
              <a:off x="10384953" y="3925145"/>
              <a:ext cx="880920" cy="62244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44732D22-4F65-F632-2772-500BE6248DEA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10376313" y="3916145"/>
                <a:ext cx="898560" cy="64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0D901405-A77D-EE81-01E9-02D51850041F}"/>
                  </a:ext>
                </a:extLst>
              </p14:cNvPr>
              <p14:cNvContentPartPr/>
              <p14:nvPr/>
            </p14:nvContentPartPr>
            <p14:xfrm>
              <a:off x="11363793" y="4163105"/>
              <a:ext cx="171000" cy="36756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0D901405-A77D-EE81-01E9-02D51850041F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11355153" y="4154105"/>
                <a:ext cx="188640" cy="38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C6D30B9C-F40F-297E-AD4A-03024198189E}"/>
                  </a:ext>
                </a:extLst>
              </p14:cNvPr>
              <p14:cNvContentPartPr/>
              <p14:nvPr/>
            </p14:nvContentPartPr>
            <p14:xfrm>
              <a:off x="11682753" y="3818945"/>
              <a:ext cx="564480" cy="70488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C6D30B9C-F40F-297E-AD4A-03024198189E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11674113" y="3809945"/>
                <a:ext cx="582120" cy="72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E3075E64-19E2-F10E-0FE3-A8B2BBB57149}"/>
                  </a:ext>
                </a:extLst>
              </p14:cNvPr>
              <p14:cNvContentPartPr/>
              <p14:nvPr/>
            </p14:nvContentPartPr>
            <p14:xfrm>
              <a:off x="12474753" y="3669905"/>
              <a:ext cx="309240" cy="88380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E3075E64-19E2-F10E-0FE3-A8B2BBB57149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12466113" y="3660905"/>
                <a:ext cx="326880" cy="901440"/>
              </a:xfrm>
              <a:prstGeom prst="rect">
                <a:avLst/>
              </a:prstGeom>
            </p:spPr>
          </p:pic>
        </mc:Fallback>
      </mc:AlternateContent>
      <p:grpSp>
        <p:nvGrpSpPr>
          <p:cNvPr id="39" name="Group 38">
            <a:extLst>
              <a:ext uri="{FF2B5EF4-FFF2-40B4-BE49-F238E27FC236}">
                <a16:creationId xmlns:a16="http://schemas.microsoft.com/office/drawing/2014/main" id="{FCA4C737-D305-605B-7F7B-856FF17044B6}"/>
              </a:ext>
            </a:extLst>
          </p:cNvPr>
          <p:cNvGrpSpPr/>
          <p:nvPr/>
        </p:nvGrpSpPr>
        <p:grpSpPr>
          <a:xfrm>
            <a:off x="10129713" y="4853585"/>
            <a:ext cx="2601720" cy="1876320"/>
            <a:chOff x="10129713" y="4853585"/>
            <a:chExt cx="2601720" cy="1876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09E8A893-B12C-D05B-03E3-235693F81582}"/>
                    </a:ext>
                  </a:extLst>
                </p14:cNvPr>
                <p14:cNvContentPartPr/>
                <p14:nvPr/>
              </p14:nvContentPartPr>
              <p14:xfrm>
                <a:off x="11825673" y="5154905"/>
                <a:ext cx="32040" cy="37404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09E8A893-B12C-D05B-03E3-235693F81582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11816673" y="5145905"/>
                  <a:ext cx="49680" cy="39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2A9CDCDF-169D-6498-C2D6-3FF68726435D}"/>
                    </a:ext>
                  </a:extLst>
                </p14:cNvPr>
                <p14:cNvContentPartPr/>
                <p14:nvPr/>
              </p14:nvContentPartPr>
              <p14:xfrm>
                <a:off x="12024033" y="4853585"/>
                <a:ext cx="320400" cy="102636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2A9CDCDF-169D-6498-C2D6-3FF68726435D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12015033" y="4844945"/>
                  <a:ext cx="338040" cy="104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496BAE18-5689-1868-A0FD-54BAD491CEBF}"/>
                    </a:ext>
                  </a:extLst>
                </p14:cNvPr>
                <p14:cNvContentPartPr/>
                <p14:nvPr/>
              </p14:nvContentPartPr>
              <p14:xfrm>
                <a:off x="10513833" y="4952585"/>
                <a:ext cx="491760" cy="80352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496BAE18-5689-1868-A0FD-54BAD491CEBF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10505193" y="4943585"/>
                  <a:ext cx="509400" cy="82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6BC97890-C591-D08C-0EE6-DF07AB5F99DB}"/>
                    </a:ext>
                  </a:extLst>
                </p14:cNvPr>
                <p14:cNvContentPartPr/>
                <p14:nvPr/>
              </p14:nvContentPartPr>
              <p14:xfrm>
                <a:off x="10721553" y="5724785"/>
                <a:ext cx="38520" cy="9036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6BC97890-C591-D08C-0EE6-DF07AB5F99DB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10712913" y="5715785"/>
                  <a:ext cx="56160" cy="10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8F956BF1-6249-90EA-2588-26FA22377ADA}"/>
                    </a:ext>
                  </a:extLst>
                </p14:cNvPr>
                <p14:cNvContentPartPr/>
                <p14:nvPr/>
              </p14:nvContentPartPr>
              <p14:xfrm>
                <a:off x="11286393" y="5373065"/>
                <a:ext cx="99360" cy="35928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8F956BF1-6249-90EA-2588-26FA22377ADA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11277393" y="5364065"/>
                  <a:ext cx="117000" cy="37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819B938F-540F-5032-240D-3E4A6DA334BE}"/>
                    </a:ext>
                  </a:extLst>
                </p14:cNvPr>
                <p14:cNvContentPartPr/>
                <p14:nvPr/>
              </p14:nvContentPartPr>
              <p14:xfrm>
                <a:off x="10129713" y="4957985"/>
                <a:ext cx="330120" cy="101268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819B938F-540F-5032-240D-3E4A6DA334BE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10121073" y="4949345"/>
                  <a:ext cx="347760" cy="103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DA8A131C-7ACB-0F5D-74DD-C21EC705483A}"/>
                    </a:ext>
                  </a:extLst>
                </p14:cNvPr>
                <p14:cNvContentPartPr/>
                <p14:nvPr/>
              </p14:nvContentPartPr>
              <p14:xfrm>
                <a:off x="10867353" y="6084425"/>
                <a:ext cx="378360" cy="63612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DA8A131C-7ACB-0F5D-74DD-C21EC705483A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10858353" y="6075785"/>
                  <a:ext cx="396000" cy="65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B0DA5368-3C94-3A7E-B90C-2BE44D6E6099}"/>
                    </a:ext>
                  </a:extLst>
                </p14:cNvPr>
                <p14:cNvContentPartPr/>
                <p14:nvPr/>
              </p14:nvContentPartPr>
              <p14:xfrm>
                <a:off x="11572233" y="6401585"/>
                <a:ext cx="85680" cy="28548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B0DA5368-3C94-3A7E-B90C-2BE44D6E6099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11563233" y="6392585"/>
                  <a:ext cx="103320" cy="30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004FDA5A-2E5E-A0D2-DD36-C7C3E006626B}"/>
                    </a:ext>
                  </a:extLst>
                </p14:cNvPr>
                <p14:cNvContentPartPr/>
                <p14:nvPr/>
              </p14:nvContentPartPr>
              <p14:xfrm>
                <a:off x="11852313" y="6160385"/>
                <a:ext cx="629640" cy="52884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004FDA5A-2E5E-A0D2-DD36-C7C3E006626B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11843313" y="6151745"/>
                  <a:ext cx="647280" cy="54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A3A3CBF6-E68F-92C5-78CA-04DD5E569A25}"/>
                    </a:ext>
                  </a:extLst>
                </p14:cNvPr>
                <p14:cNvContentPartPr/>
                <p14:nvPr/>
              </p14:nvContentPartPr>
              <p14:xfrm>
                <a:off x="12602553" y="6027545"/>
                <a:ext cx="128880" cy="66636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A3A3CBF6-E68F-92C5-78CA-04DD5E569A25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12593913" y="6018905"/>
                  <a:ext cx="146520" cy="68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56CE7490-FA1B-4119-1C4E-4BF098D3DEE4}"/>
                    </a:ext>
                  </a:extLst>
                </p14:cNvPr>
                <p14:cNvContentPartPr/>
                <p14:nvPr/>
              </p14:nvContentPartPr>
              <p14:xfrm>
                <a:off x="10676913" y="6094865"/>
                <a:ext cx="216000" cy="63504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56CE7490-FA1B-4119-1C4E-4BF098D3DEE4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10667913" y="6085865"/>
                  <a:ext cx="233640" cy="652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61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27812419-CAF9-CA44-4432-6C04BA6CFB62}"/>
                  </a:ext>
                </a:extLst>
              </p14:cNvPr>
              <p14:cNvContentPartPr/>
              <p14:nvPr/>
            </p14:nvContentPartPr>
            <p14:xfrm>
              <a:off x="12293673" y="70265"/>
              <a:ext cx="596520" cy="676080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27812419-CAF9-CA44-4432-6C04BA6CFB62}"/>
                  </a:ext>
                </a:extLst>
              </p:cNvPr>
              <p:cNvPicPr/>
              <p:nvPr/>
            </p:nvPicPr>
            <p:blipFill>
              <a:blip r:embed="rId62"/>
              <a:stretch>
                <a:fillRect/>
              </a:stretch>
            </p:blipFill>
            <p:spPr>
              <a:xfrm>
                <a:off x="12284673" y="61265"/>
                <a:ext cx="614160" cy="69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3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66AFE8B5-FF33-B29C-AAB1-1704567B5944}"/>
                  </a:ext>
                </a:extLst>
              </p14:cNvPr>
              <p14:cNvContentPartPr/>
              <p14:nvPr/>
            </p14:nvContentPartPr>
            <p14:xfrm>
              <a:off x="13191513" y="-106495"/>
              <a:ext cx="393120" cy="363240"/>
            </p14:xfrm>
          </p:contentPart>
        </mc:Choice>
        <mc:Fallback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66AFE8B5-FF33-B29C-AAB1-1704567B5944}"/>
                  </a:ext>
                </a:extLst>
              </p:cNvPr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13182513" y="-115135"/>
                <a:ext cx="410760" cy="38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5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2AE9AF82-D38A-0380-6036-DD415B0D9C21}"/>
                  </a:ext>
                </a:extLst>
              </p14:cNvPr>
              <p14:cNvContentPartPr/>
              <p14:nvPr/>
            </p14:nvContentPartPr>
            <p14:xfrm>
              <a:off x="12293673" y="819000"/>
              <a:ext cx="474120" cy="462600"/>
            </p14:xfrm>
          </p:contentPart>
        </mc:Choice>
        <mc:Fallback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2AE9AF82-D38A-0380-6036-DD415B0D9C21}"/>
                  </a:ext>
                </a:extLst>
              </p:cNvPr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12284673" y="810360"/>
                <a:ext cx="491760" cy="480240"/>
              </a:xfrm>
              <a:prstGeom prst="rect">
                <a:avLst/>
              </a:prstGeom>
            </p:spPr>
          </p:pic>
        </mc:Fallback>
      </mc:AlternateContent>
      <p:grpSp>
        <p:nvGrpSpPr>
          <p:cNvPr id="49" name="Group 48">
            <a:extLst>
              <a:ext uri="{FF2B5EF4-FFF2-40B4-BE49-F238E27FC236}">
                <a16:creationId xmlns:a16="http://schemas.microsoft.com/office/drawing/2014/main" id="{BACC04AF-DC50-2D2F-7517-078D5E0F6CF5}"/>
              </a:ext>
            </a:extLst>
          </p:cNvPr>
          <p:cNvGrpSpPr/>
          <p:nvPr/>
        </p:nvGrpSpPr>
        <p:grpSpPr>
          <a:xfrm>
            <a:off x="13263153" y="714960"/>
            <a:ext cx="464400" cy="724320"/>
            <a:chOff x="13263153" y="714960"/>
            <a:chExt cx="464400" cy="724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DC0142C3-8029-2746-CADA-54F66AA42001}"/>
                    </a:ext>
                  </a:extLst>
                </p14:cNvPr>
                <p14:cNvContentPartPr/>
                <p14:nvPr/>
              </p14:nvContentPartPr>
              <p14:xfrm>
                <a:off x="13263153" y="714960"/>
                <a:ext cx="118440" cy="52308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DC0142C3-8029-2746-CADA-54F66AA42001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13254513" y="705960"/>
                  <a:ext cx="136080" cy="54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1B23E4C1-AFAB-4D3F-9E76-A0B1707E0726}"/>
                    </a:ext>
                  </a:extLst>
                </p14:cNvPr>
                <p14:cNvContentPartPr/>
                <p14:nvPr/>
              </p14:nvContentPartPr>
              <p14:xfrm>
                <a:off x="13386273" y="922320"/>
                <a:ext cx="341280" cy="30708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1B23E4C1-AFAB-4D3F-9E76-A0B1707E0726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13377273" y="913320"/>
                  <a:ext cx="358920" cy="32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49E24E84-A2E6-77DA-883F-EF96E5F57DC7}"/>
                    </a:ext>
                  </a:extLst>
                </p14:cNvPr>
                <p14:cNvContentPartPr/>
                <p14:nvPr/>
              </p14:nvContentPartPr>
              <p14:xfrm>
                <a:off x="13366178" y="1395360"/>
                <a:ext cx="180000" cy="4392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49E24E84-A2E6-77DA-883F-EF96E5F57DC7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13357178" y="1386360"/>
                  <a:ext cx="197640" cy="61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73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B850AEE3-D5F6-08F4-F8A3-7D288EFD7693}"/>
                  </a:ext>
                </a:extLst>
              </p14:cNvPr>
              <p14:cNvContentPartPr/>
              <p14:nvPr/>
            </p14:nvContentPartPr>
            <p14:xfrm>
              <a:off x="9103778" y="55440"/>
              <a:ext cx="360" cy="1080"/>
            </p14:xfrm>
          </p:contentPart>
        </mc:Choice>
        <mc:Fallback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B850AEE3-D5F6-08F4-F8A3-7D288EFD7693}"/>
                  </a:ext>
                </a:extLst>
              </p:cNvPr>
              <p:cNvPicPr/>
              <p:nvPr/>
            </p:nvPicPr>
            <p:blipFill>
              <a:blip r:embed="rId74"/>
              <a:stretch>
                <a:fillRect/>
              </a:stretch>
            </p:blipFill>
            <p:spPr>
              <a:xfrm>
                <a:off x="9094778" y="46800"/>
                <a:ext cx="18000" cy="18720"/>
              </a:xfrm>
              <a:prstGeom prst="rect">
                <a:avLst/>
              </a:prstGeom>
            </p:spPr>
          </p:pic>
        </mc:Fallback>
      </mc:AlternateContent>
      <p:grpSp>
        <p:nvGrpSpPr>
          <p:cNvPr id="53" name="Group 52">
            <a:extLst>
              <a:ext uri="{FF2B5EF4-FFF2-40B4-BE49-F238E27FC236}">
                <a16:creationId xmlns:a16="http://schemas.microsoft.com/office/drawing/2014/main" id="{617B9498-1F61-598A-17EB-3090BFDBD5DA}"/>
              </a:ext>
            </a:extLst>
          </p:cNvPr>
          <p:cNvGrpSpPr/>
          <p:nvPr/>
        </p:nvGrpSpPr>
        <p:grpSpPr>
          <a:xfrm>
            <a:off x="12776498" y="1842480"/>
            <a:ext cx="942120" cy="1186560"/>
            <a:chOff x="12776498" y="1842480"/>
            <a:chExt cx="942120" cy="1186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8E05E37A-5CA4-DB21-E40B-C49BB0F48506}"/>
                    </a:ext>
                  </a:extLst>
                </p14:cNvPr>
                <p14:cNvContentPartPr/>
                <p14:nvPr/>
              </p14:nvContentPartPr>
              <p14:xfrm>
                <a:off x="12776498" y="1871640"/>
                <a:ext cx="693360" cy="74448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8E05E37A-5CA4-DB21-E40B-C49BB0F48506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12767498" y="1862640"/>
                  <a:ext cx="711000" cy="76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6B523243-E6DB-7B5E-576F-CBDA197C15ED}"/>
                    </a:ext>
                  </a:extLst>
                </p14:cNvPr>
                <p14:cNvContentPartPr/>
                <p14:nvPr/>
              </p14:nvContentPartPr>
              <p14:xfrm>
                <a:off x="12791978" y="2641680"/>
                <a:ext cx="460800" cy="36360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6B523243-E6DB-7B5E-576F-CBDA197C15ED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12783338" y="2633040"/>
                  <a:ext cx="478440" cy="38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242C09F4-1351-A595-7476-5E14934373E3}"/>
                    </a:ext>
                  </a:extLst>
                </p14:cNvPr>
                <p14:cNvContentPartPr/>
                <p14:nvPr/>
              </p14:nvContentPartPr>
              <p14:xfrm>
                <a:off x="13329818" y="1842480"/>
                <a:ext cx="361800" cy="50148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242C09F4-1351-A595-7476-5E14934373E3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13321178" y="1833480"/>
                  <a:ext cx="379440" cy="51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91DF956D-F662-4634-2EDB-EFB23683E2A7}"/>
                    </a:ext>
                  </a:extLst>
                </p14:cNvPr>
                <p14:cNvContentPartPr/>
                <p14:nvPr/>
              </p14:nvContentPartPr>
              <p14:xfrm>
                <a:off x="13488578" y="2568960"/>
                <a:ext cx="230040" cy="46008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91DF956D-F662-4634-2EDB-EFB23683E2A7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13479578" y="2560320"/>
                  <a:ext cx="247680" cy="4777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446135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/>
              <a:t>Theorems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2060848"/>
                <a:ext cx="8229600" cy="352839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dirty="0">
                    <a:latin typeface="Cambria Math"/>
                    <a:ea typeface="Cambria Math"/>
                  </a:rPr>
                  <a:t>① Inclusion of intersection: for all sets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𝑎𝑛𝑑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US" sz="2800" dirty="0"/>
                  <a:t>,</a:t>
                </a:r>
              </a:p>
              <a:p>
                <a:pPr marL="0" indent="0">
                  <a:buNone/>
                </a:pPr>
                <a:r>
                  <a:rPr lang="en-US" sz="2800" dirty="0"/>
                  <a:t>       (a)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𝐴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𝐴</m:t>
                    </m:r>
                  </m:oMath>
                </a14:m>
                <a:r>
                  <a:rPr lang="en-US" sz="2800" dirty="0"/>
                  <a:t>           and            (b)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𝐴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>
                    <a:latin typeface="Cambria Math"/>
                    <a:ea typeface="Cambria Math"/>
                  </a:rPr>
                  <a:t>② Inclusion in union: for all sets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𝑎𝑛𝑑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US" sz="2800" dirty="0"/>
                  <a:t>, </a:t>
                </a:r>
              </a:p>
              <a:p>
                <a:pPr marL="0" indent="0">
                  <a:buNone/>
                </a:pPr>
                <a:r>
                  <a:rPr lang="en-US" sz="2800" dirty="0"/>
                  <a:t>       (b)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</a:rPr>
                      <m:t>𝐴</m:t>
                    </m:r>
                    <m:r>
                      <a:rPr lang="en-US" sz="2800" i="1" smtClean="0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US" sz="2800" dirty="0"/>
                  <a:t>           and            (b)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𝐵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>
                    <a:latin typeface="Cambria Math"/>
                    <a:ea typeface="Cambria Math"/>
                  </a:rPr>
                  <a:t>③ Transitive property of subsets: for all sets </a:t>
                </a:r>
              </a:p>
              <a:p>
                <a:pPr marL="0" indent="0">
                  <a:buNone/>
                </a:pPr>
                <a:r>
                  <a:rPr lang="en-US" sz="2800" dirty="0">
                    <a:latin typeface="Cambria Math"/>
                    <a:ea typeface="Cambria Math"/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𝑎𝑛𝑑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𝐶</m:t>
                    </m:r>
                  </m:oMath>
                </a14:m>
                <a:r>
                  <a:rPr lang="en-US" sz="2800" b="0" dirty="0">
                    <a:latin typeface="Cambria Math"/>
                    <a:ea typeface="Cambria Math"/>
                  </a:rPr>
                  <a:t>,</a:t>
                </a:r>
                <a:r>
                  <a:rPr lang="en-US" sz="2800" dirty="0">
                    <a:latin typeface="Cambria Math"/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</a:rPr>
                      <m:t>𝑖𝑓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𝑎𝑛𝑑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𝐶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h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𝑒𝑛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𝐶</m:t>
                    </m:r>
                  </m:oMath>
                </a14:m>
                <a:endParaRPr lang="en-US" sz="2800" b="0" dirty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endParaRPr lang="en-US" sz="2800" b="0" dirty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endParaRPr lang="en-US" sz="2800" b="0" dirty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endParaRPr lang="en-US" sz="2800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2060848"/>
                <a:ext cx="8229600" cy="3528391"/>
              </a:xfrm>
              <a:blipFill rotWithShape="1">
                <a:blip r:embed="rId2"/>
                <a:stretch>
                  <a:fillRect l="-1556" t="-20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716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Procedural Versions of Set Definitions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𝑋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𝑎𝑛𝑑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𝑌</m:t>
                    </m:r>
                  </m:oMath>
                </a14:m>
                <a:r>
                  <a:rPr lang="en-US" dirty="0"/>
                  <a:t> be subsets of a universal set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𝑈</m:t>
                    </m:r>
                  </m:oMath>
                </a14:m>
                <a:r>
                  <a:rPr lang="en-US" dirty="0"/>
                  <a:t> and suppose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𝑎𝑛𝑑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/>
                  <a:t> are elements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𝑈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ambria Math"/>
                    <a:ea typeface="Cambria Math"/>
                  </a:rPr>
                  <a:t>①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𝑌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⇔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𝒐𝒓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𝑌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latin typeface="Cambria Math"/>
                    <a:ea typeface="Cambria Math"/>
                  </a:rPr>
                  <a:t>②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𝑌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⇔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𝒂𝒏𝒅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𝑌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latin typeface="Cambria Math"/>
                    <a:ea typeface="Cambria Math"/>
                  </a:rPr>
                  <a:t>③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𝑌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⇔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𝒂𝒏𝒅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𝒙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∉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𝒀</m:t>
                    </m:r>
                  </m:oMath>
                </a14:m>
                <a:endParaRPr lang="en-US" b="1" dirty="0"/>
              </a:p>
              <a:p>
                <a:pPr marL="0" indent="0">
                  <a:buNone/>
                </a:pPr>
                <a:r>
                  <a:rPr lang="en-US" dirty="0">
                    <a:latin typeface="Cambria Math"/>
                    <a:ea typeface="Cambria Math"/>
                  </a:rPr>
                  <a:t>④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𝑋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⇔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∉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𝑋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latin typeface="Cambria Math"/>
                    <a:ea typeface="Cambria Math"/>
                  </a:rPr>
                  <a:t>⑤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</m:d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𝑌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⇔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𝑌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1617" r="-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9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/>
          </a:bodyPr>
          <a:lstStyle/>
          <a:p>
            <a:r>
              <a:rPr lang="en-US" dirty="0"/>
              <a:t>Operations on Sets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268760"/>
                <a:ext cx="8496944" cy="511256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600" u="sng" dirty="0"/>
                  <a:t>Definition</a:t>
                </a:r>
                <a:r>
                  <a:rPr lang="en-US" sz="2600" dirty="0"/>
                  <a:t>: let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𝐴</m:t>
                    </m:r>
                    <m:r>
                      <a:rPr lang="en-US" sz="2600" b="0" i="1" smtClean="0">
                        <a:latin typeface="Cambria Math"/>
                      </a:rPr>
                      <m:t> </m:t>
                    </m:r>
                    <m:r>
                      <a:rPr lang="en-US" sz="2600" b="0" i="1" smtClean="0">
                        <a:latin typeface="Cambria Math"/>
                      </a:rPr>
                      <m:t>𝑎𝑛𝑑</m:t>
                    </m:r>
                    <m:r>
                      <a:rPr lang="en-US" sz="2600" b="0" i="1" smtClean="0">
                        <a:latin typeface="Cambria Math"/>
                      </a:rPr>
                      <m:t> </m:t>
                    </m:r>
                    <m:r>
                      <a:rPr lang="en-US" sz="2600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sz="2600" dirty="0"/>
                  <a:t> be subsets of a universal set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𝑈</m:t>
                    </m:r>
                  </m:oMath>
                </a14:m>
                <a:r>
                  <a:rPr lang="en-US" sz="2600" dirty="0"/>
                  <a:t>.</a:t>
                </a:r>
              </a:p>
              <a:p>
                <a:pPr marL="0" indent="0">
                  <a:buNone/>
                </a:pPr>
                <a:endParaRPr lang="en-US" sz="2600" dirty="0"/>
              </a:p>
              <a:p>
                <a:pPr marL="0" indent="0">
                  <a:buNone/>
                </a:pPr>
                <a:r>
                  <a:rPr lang="en-US" sz="2600" dirty="0">
                    <a:latin typeface="Cambria Math"/>
                    <a:ea typeface="Cambria Math"/>
                  </a:rPr>
                  <a:t>   ① The union of </a:t>
                </a:r>
                <a14:m>
                  <m:oMath xmlns:m="http://schemas.openxmlformats.org/officeDocument/2006/math">
                    <m:r>
                      <a:rPr lang="en-US" sz="260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26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600" b="0" i="1" smtClean="0">
                        <a:latin typeface="Cambria Math"/>
                        <a:ea typeface="Cambria Math"/>
                      </a:rPr>
                      <m:t>𝑎𝑛𝑑</m:t>
                    </m:r>
                    <m:r>
                      <a:rPr lang="en-US" sz="26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600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US" sz="2600" dirty="0"/>
                  <a:t>, denoted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𝐴</m:t>
                    </m:r>
                    <m:r>
                      <a:rPr lang="en-US" sz="2600" b="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sz="2600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US" sz="2600" dirty="0"/>
                  <a:t>, is the set of all</a:t>
                </a:r>
              </a:p>
              <a:p>
                <a:pPr marL="0" indent="0">
                  <a:buNone/>
                </a:pPr>
                <a:r>
                  <a:rPr lang="en-US" sz="2600" dirty="0"/>
                  <a:t>          elements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𝑥</m:t>
                    </m:r>
                    <m:r>
                      <a:rPr lang="en-US" sz="2600" b="0" i="1" smtClean="0">
                        <a:latin typeface="Cambria Math"/>
                      </a:rPr>
                      <m:t> </m:t>
                    </m:r>
                    <m:r>
                      <a:rPr lang="en-US" sz="2600" b="0" i="1" smtClean="0">
                        <a:latin typeface="Cambria Math"/>
                      </a:rPr>
                      <m:t>𝑖𝑛</m:t>
                    </m:r>
                    <m:r>
                      <a:rPr lang="en-US" sz="2600" b="0" i="1" smtClean="0">
                        <a:latin typeface="Cambria Math"/>
                      </a:rPr>
                      <m:t> </m:t>
                    </m:r>
                    <m:r>
                      <a:rPr lang="en-US" sz="2600" b="0" i="1" smtClean="0">
                        <a:latin typeface="Cambria Math"/>
                      </a:rPr>
                      <m:t>𝑈</m:t>
                    </m:r>
                  </m:oMath>
                </a14:m>
                <a:r>
                  <a:rPr lang="en-US" sz="2600" dirty="0"/>
                  <a:t> such that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600" dirty="0"/>
                  <a:t> is in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sz="2600" dirty="0"/>
                  <a:t> or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𝑥</m:t>
                    </m:r>
                    <m:r>
                      <a:rPr lang="en-US" sz="2600" b="0" i="1" smtClean="0">
                        <a:latin typeface="Cambria Math"/>
                      </a:rPr>
                      <m:t> </m:t>
                    </m:r>
                    <m:r>
                      <a:rPr lang="en-US" sz="2600" b="0" i="1" smtClean="0">
                        <a:latin typeface="Cambria Math"/>
                      </a:rPr>
                      <m:t>𝑖𝑛</m:t>
                    </m:r>
                    <m:r>
                      <a:rPr lang="en-US" sz="2600" b="0" i="1" smtClean="0">
                        <a:latin typeface="Cambria Math"/>
                      </a:rPr>
                      <m:t> </m:t>
                    </m:r>
                    <m:r>
                      <a:rPr lang="en-US" sz="2600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sz="2600" dirty="0"/>
                  <a:t>.</a:t>
                </a:r>
              </a:p>
              <a:p>
                <a:pPr marL="0" indent="0">
                  <a:buNone/>
                </a:pPr>
                <a:r>
                  <a:rPr lang="en-US" sz="2600" dirty="0">
                    <a:ea typeface="Cambria Math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2600" i="1" smtClean="0">
                        <a:latin typeface="Cambria Math"/>
                        <a:ea typeface="Cambria Math"/>
                      </a:rPr>
                      <m:t>②</m:t>
                    </m:r>
                  </m:oMath>
                </a14:m>
                <a:r>
                  <a:rPr lang="en-US" sz="2600" dirty="0"/>
                  <a:t> The intersection of </a:t>
                </a:r>
                <a14:m>
                  <m:oMath xmlns:m="http://schemas.openxmlformats.org/officeDocument/2006/math">
                    <m:r>
                      <a:rPr lang="en-US" sz="2600" i="1" smtClean="0">
                        <a:latin typeface="Cambria Math"/>
                      </a:rPr>
                      <m:t>𝐴</m:t>
                    </m:r>
                    <m:r>
                      <a:rPr lang="en-US" sz="2600" b="0" i="1" smtClean="0">
                        <a:latin typeface="Cambria Math"/>
                      </a:rPr>
                      <m:t> </m:t>
                    </m:r>
                    <m:r>
                      <a:rPr lang="en-US" sz="2600" b="0" i="1" smtClean="0">
                        <a:latin typeface="Cambria Math"/>
                      </a:rPr>
                      <m:t>𝑎𝑛𝑑</m:t>
                    </m:r>
                    <m:r>
                      <a:rPr lang="en-US" sz="2600" b="0" i="1" smtClean="0">
                        <a:latin typeface="Cambria Math"/>
                      </a:rPr>
                      <m:t> </m:t>
                    </m:r>
                    <m:r>
                      <a:rPr lang="en-US" sz="2600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sz="2600" dirty="0"/>
                  <a:t>, denoted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𝐴</m:t>
                    </m:r>
                    <m:r>
                      <a:rPr lang="en-US" sz="2600" b="0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sz="2600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US" sz="2600" dirty="0"/>
                  <a:t>, is the set </a:t>
                </a:r>
              </a:p>
              <a:p>
                <a:pPr marL="0" indent="0">
                  <a:buNone/>
                </a:pPr>
                <a:r>
                  <a:rPr lang="en-US" sz="2600" dirty="0"/>
                  <a:t>          of all elements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𝑥</m:t>
                    </m:r>
                    <m:r>
                      <a:rPr lang="en-US" sz="2600" b="0" i="1" smtClean="0">
                        <a:latin typeface="Cambria Math"/>
                      </a:rPr>
                      <m:t> </m:t>
                    </m:r>
                    <m:r>
                      <a:rPr lang="en-US" sz="2600" b="0" i="1" smtClean="0">
                        <a:latin typeface="Cambria Math"/>
                      </a:rPr>
                      <m:t>𝑖𝑛</m:t>
                    </m:r>
                    <m:r>
                      <a:rPr lang="en-US" sz="2600" b="0" i="1" smtClean="0">
                        <a:latin typeface="Cambria Math"/>
                      </a:rPr>
                      <m:t> </m:t>
                    </m:r>
                    <m:r>
                      <a:rPr lang="en-US" sz="2600" b="0" i="1" smtClean="0">
                        <a:latin typeface="Cambria Math"/>
                      </a:rPr>
                      <m:t>𝑈</m:t>
                    </m:r>
                  </m:oMath>
                </a14:m>
                <a:r>
                  <a:rPr lang="en-US" sz="2600" dirty="0"/>
                  <a:t> such that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600" dirty="0"/>
                  <a:t> is in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sz="2600" dirty="0"/>
                  <a:t> and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𝑥</m:t>
                    </m:r>
                    <m:r>
                      <a:rPr lang="en-US" sz="2600" b="0" i="1" smtClean="0">
                        <a:latin typeface="Cambria Math"/>
                      </a:rPr>
                      <m:t> </m:t>
                    </m:r>
                    <m:r>
                      <a:rPr lang="en-US" sz="2600" b="0" i="1" smtClean="0">
                        <a:latin typeface="Cambria Math"/>
                      </a:rPr>
                      <m:t>𝑖𝑛</m:t>
                    </m:r>
                    <m:r>
                      <a:rPr lang="en-US" sz="2600" b="0" i="1" smtClean="0">
                        <a:latin typeface="Cambria Math"/>
                      </a:rPr>
                      <m:t> </m:t>
                    </m:r>
                    <m:r>
                      <a:rPr lang="en-US" sz="2600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sz="2600" dirty="0"/>
                  <a:t>.</a:t>
                </a:r>
              </a:p>
              <a:p>
                <a:pPr marL="0" indent="0">
                  <a:buNone/>
                </a:pPr>
                <a:r>
                  <a:rPr lang="en-US" sz="2600" dirty="0">
                    <a:latin typeface="Cambria Math"/>
                    <a:ea typeface="Cambria Math"/>
                  </a:rPr>
                  <a:t>   ③ The difference of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US" sz="2600" dirty="0"/>
                  <a:t> minus </a:t>
                </a:r>
                <a14:m>
                  <m:oMath xmlns:m="http://schemas.openxmlformats.org/officeDocument/2006/math">
                    <m:r>
                      <a:rPr lang="en-US" sz="260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sz="2600" dirty="0"/>
                  <a:t>, denoted 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𝐵</m:t>
                    </m:r>
                    <m:r>
                      <a:rPr lang="en-US" sz="2600" b="0" i="1" smtClean="0">
                        <a:latin typeface="Cambria Math"/>
                      </a:rPr>
                      <m:t>−</m:t>
                    </m:r>
                    <m:r>
                      <a:rPr lang="en-US" sz="2600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sz="2600" dirty="0"/>
                  <a:t>, is the set</a:t>
                </a:r>
              </a:p>
              <a:p>
                <a:pPr marL="0" indent="0">
                  <a:buNone/>
                </a:pPr>
                <a:r>
                  <a:rPr lang="en-US" sz="2600" dirty="0"/>
                  <a:t>          of all elements 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𝑥</m:t>
                    </m:r>
                    <m:r>
                      <a:rPr lang="en-US" sz="2600" b="0" i="1" smtClean="0">
                        <a:latin typeface="Cambria Math"/>
                      </a:rPr>
                      <m:t> </m:t>
                    </m:r>
                    <m:r>
                      <a:rPr lang="en-US" sz="2600" b="0" i="1" smtClean="0">
                        <a:latin typeface="Cambria Math"/>
                      </a:rPr>
                      <m:t>𝑖𝑛</m:t>
                    </m:r>
                    <m:r>
                      <a:rPr lang="en-US" sz="2600" b="0" i="1" smtClean="0">
                        <a:latin typeface="Cambria Math"/>
                      </a:rPr>
                      <m:t> </m:t>
                    </m:r>
                    <m:r>
                      <a:rPr lang="en-US" sz="2600" b="0" i="1" smtClean="0">
                        <a:latin typeface="Cambria Math"/>
                      </a:rPr>
                      <m:t>𝑈</m:t>
                    </m:r>
                  </m:oMath>
                </a14:m>
                <a:r>
                  <a:rPr lang="en-US" sz="2600" dirty="0"/>
                  <a:t> such that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𝑥</m:t>
                    </m:r>
                    <m:r>
                      <a:rPr lang="en-US" sz="2600" b="0" i="1" smtClean="0">
                        <a:latin typeface="Cambria Math"/>
                      </a:rPr>
                      <m:t> </m:t>
                    </m:r>
                    <m:r>
                      <a:rPr lang="en-US" sz="2600" b="0" i="1" smtClean="0">
                        <a:latin typeface="Cambria Math"/>
                      </a:rPr>
                      <m:t>𝑖𝑠</m:t>
                    </m:r>
                    <m:r>
                      <a:rPr lang="en-US" sz="2600" b="0" i="1" smtClean="0">
                        <a:latin typeface="Cambria Math"/>
                      </a:rPr>
                      <m:t> </m:t>
                    </m:r>
                    <m:r>
                      <a:rPr lang="en-US" sz="2600" b="0" i="1" smtClean="0">
                        <a:latin typeface="Cambria Math"/>
                      </a:rPr>
                      <m:t>𝑖𝑛</m:t>
                    </m:r>
                    <m:r>
                      <a:rPr lang="en-US" sz="2600" b="0" i="1" smtClean="0">
                        <a:latin typeface="Cambria Math"/>
                      </a:rPr>
                      <m:t> </m:t>
                    </m:r>
                    <m:r>
                      <a:rPr lang="en-US" sz="2600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sz="2600" dirty="0"/>
                  <a:t> and </a:t>
                </a:r>
              </a:p>
              <a:p>
                <a:pPr marL="0" indent="0">
                  <a:buNone/>
                </a:pPr>
                <a:r>
                  <a:rPr lang="en-US" sz="2600" b="0" dirty="0"/>
                  <a:t>         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𝑥</m:t>
                    </m:r>
                    <m:r>
                      <a:rPr lang="en-US" sz="2600" b="0" i="1" smtClean="0">
                        <a:latin typeface="Cambria Math"/>
                      </a:rPr>
                      <m:t> </m:t>
                    </m:r>
                    <m:r>
                      <a:rPr lang="en-US" sz="2600" b="0" i="1" smtClean="0">
                        <a:latin typeface="Cambria Math"/>
                      </a:rPr>
                      <m:t>𝑖𝑠</m:t>
                    </m:r>
                    <m:r>
                      <a:rPr lang="en-US" sz="2600" b="0" i="1" smtClean="0">
                        <a:latin typeface="Cambria Math"/>
                      </a:rPr>
                      <m:t> </m:t>
                    </m:r>
                    <m:r>
                      <a:rPr lang="en-US" sz="2600" b="0" i="1" smtClean="0">
                        <a:latin typeface="Cambria Math"/>
                      </a:rPr>
                      <m:t>𝑛𝑜𝑡</m:t>
                    </m:r>
                    <m:r>
                      <a:rPr lang="en-US" sz="2600" b="0" i="1" smtClean="0">
                        <a:latin typeface="Cambria Math"/>
                      </a:rPr>
                      <m:t> </m:t>
                    </m:r>
                    <m:r>
                      <a:rPr lang="en-US" sz="2600" b="0" i="1" smtClean="0">
                        <a:latin typeface="Cambria Math"/>
                      </a:rPr>
                      <m:t>𝑖𝑛</m:t>
                    </m:r>
                    <m:r>
                      <a:rPr lang="en-US" sz="2600" b="0" i="1" smtClean="0">
                        <a:latin typeface="Cambria Math"/>
                      </a:rPr>
                      <m:t> </m:t>
                    </m:r>
                    <m:r>
                      <a:rPr lang="en-US" sz="2600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sz="2600" dirty="0"/>
                  <a:t>.</a:t>
                </a:r>
              </a:p>
              <a:p>
                <a:pPr marL="0" indent="0">
                  <a:buNone/>
                </a:pPr>
                <a:r>
                  <a:rPr lang="en-US" sz="2600" dirty="0">
                    <a:latin typeface="Cambria Math"/>
                    <a:ea typeface="Cambria Math"/>
                  </a:rPr>
                  <a:t>   ④ The complement  of </a:t>
                </a:r>
                <a14:m>
                  <m:oMath xmlns:m="http://schemas.openxmlformats.org/officeDocument/2006/math">
                    <m:r>
                      <a:rPr lang="en-US" sz="2600" i="1" smtClean="0">
                        <a:latin typeface="Cambria Math"/>
                        <a:ea typeface="Cambria Math"/>
                      </a:rPr>
                      <m:t>𝐴</m:t>
                    </m:r>
                  </m:oMath>
                </a14:m>
                <a:r>
                  <a:rPr lang="en-US" sz="2600" dirty="0"/>
                  <a:t>, denoted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sz="2600" b="0" i="1" smtClean="0">
                            <a:latin typeface="Cambria Math"/>
                          </a:rPr>
                          <m:t>𝑐</m:t>
                        </m:r>
                      </m:sup>
                    </m:sSup>
                  </m:oMath>
                </a14:m>
                <a:r>
                  <a:rPr lang="en-US" sz="2600" dirty="0"/>
                  <a:t>, is the set of all </a:t>
                </a:r>
              </a:p>
              <a:p>
                <a:pPr marL="0" indent="0">
                  <a:buNone/>
                </a:pPr>
                <a:r>
                  <a:rPr lang="en-US" sz="2600" dirty="0"/>
                  <a:t>          elements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𝑥</m:t>
                    </m:r>
                    <m:r>
                      <a:rPr lang="en-US" sz="2600" b="0" i="1" smtClean="0">
                        <a:latin typeface="Cambria Math"/>
                      </a:rPr>
                      <m:t> </m:t>
                    </m:r>
                    <m:r>
                      <a:rPr lang="en-US" sz="2600" b="0" i="1" smtClean="0">
                        <a:latin typeface="Cambria Math"/>
                      </a:rPr>
                      <m:t>𝑖𝑛</m:t>
                    </m:r>
                    <m:r>
                      <a:rPr lang="en-US" sz="2600" b="0" i="1" smtClean="0">
                        <a:latin typeface="Cambria Math"/>
                      </a:rPr>
                      <m:t> </m:t>
                    </m:r>
                    <m:r>
                      <a:rPr lang="en-US" sz="2600" b="0" i="1" smtClean="0">
                        <a:latin typeface="Cambria Math"/>
                      </a:rPr>
                      <m:t>𝑈</m:t>
                    </m:r>
                  </m:oMath>
                </a14:m>
                <a:r>
                  <a:rPr lang="en-US" sz="2600" dirty="0"/>
                  <a:t> such that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𝑥</m:t>
                    </m:r>
                    <m:r>
                      <a:rPr lang="en-US" sz="2600" b="0" i="1" smtClean="0">
                        <a:latin typeface="Cambria Math"/>
                      </a:rPr>
                      <m:t> </m:t>
                    </m:r>
                    <m:r>
                      <a:rPr lang="en-US" sz="2600" b="0" i="1" smtClean="0">
                        <a:latin typeface="Cambria Math"/>
                      </a:rPr>
                      <m:t>𝑖𝑠</m:t>
                    </m:r>
                    <m:r>
                      <a:rPr lang="en-US" sz="2600" b="0" i="1" smtClean="0">
                        <a:latin typeface="Cambria Math"/>
                      </a:rPr>
                      <m:t> </m:t>
                    </m:r>
                    <m:r>
                      <a:rPr lang="en-US" sz="2600" b="0" i="1" smtClean="0">
                        <a:latin typeface="Cambria Math"/>
                      </a:rPr>
                      <m:t>𝑛𝑜𝑡</m:t>
                    </m:r>
                    <m:r>
                      <a:rPr lang="en-US" sz="2600" b="0" i="1" smtClean="0">
                        <a:latin typeface="Cambria Math"/>
                      </a:rPr>
                      <m:t> </m:t>
                    </m:r>
                    <m:r>
                      <a:rPr lang="en-US" sz="2600" b="0" i="1" smtClean="0">
                        <a:latin typeface="Cambria Math"/>
                      </a:rPr>
                      <m:t>𝑖𝑛</m:t>
                    </m:r>
                    <m:r>
                      <a:rPr lang="en-US" sz="2600" b="0" i="1" smtClean="0">
                        <a:latin typeface="Cambria Math"/>
                      </a:rPr>
                      <m:t> </m:t>
                    </m:r>
                    <m:r>
                      <a:rPr lang="en-US" sz="2600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sz="2600" dirty="0"/>
                  <a:t>.</a:t>
                </a:r>
              </a:p>
              <a:p>
                <a:pPr marL="0" indent="0">
                  <a:buNone/>
                </a:pPr>
                <a:endParaRPr lang="en-US" sz="260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268760"/>
                <a:ext cx="8496944" cy="5112568"/>
              </a:xfrm>
              <a:blipFill rotWithShape="1">
                <a:blip r:embed="rId2"/>
                <a:stretch>
                  <a:fillRect l="-1291" t="-17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766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on Sets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u="sng" dirty="0"/>
                  <a:t>Symbolically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latin typeface="Cambria Math"/>
                    <a:ea typeface="Cambria Math"/>
                  </a:rPr>
                  <a:t>①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𝑈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∣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𝑜𝑟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latin typeface="Cambria Math"/>
                    <a:ea typeface="Cambria Math"/>
                  </a:rPr>
                  <a:t>②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𝑈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∣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𝑎𝑛𝑑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latin typeface="Cambria Math"/>
                    <a:ea typeface="Cambria Math"/>
                  </a:rPr>
                  <a:t>③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𝑈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∣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𝑎𝑛𝑑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∉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latin typeface="Cambria Math"/>
                    <a:ea typeface="Cambria Math"/>
                  </a:rPr>
                  <a:t>④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</m:sup>
                    </m:sSup>
                    <m:r>
                      <a:rPr lang="en-US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𝑈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∣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∉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</m:d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𝑈</m:t>
                    </m:r>
                  </m:oMath>
                </a14:m>
                <a:r>
                  <a:rPr lang="en-US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𝐴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ar-J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99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/>
          </a:bodyPr>
          <a:lstStyle/>
          <a:p>
            <a:r>
              <a:rPr lang="en-US" sz="4000" dirty="0"/>
              <a:t>Example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484784"/>
                <a:ext cx="8229600" cy="439248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dirty="0"/>
                  <a:t>Let the universal set be the set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</a:rPr>
                      <m:t>U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2800" b="0" i="1" smtClean="0">
                            <a:latin typeface="Cambria Math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𝑏</m:t>
                        </m:r>
                        <m:r>
                          <a:rPr lang="en-US" sz="2800" b="0" i="1" smtClean="0">
                            <a:latin typeface="Cambria Math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𝑐</m:t>
                        </m:r>
                        <m:r>
                          <a:rPr lang="en-US" sz="2800" b="0" i="1" smtClean="0">
                            <a:latin typeface="Cambria Math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𝑑</m:t>
                        </m:r>
                        <m:r>
                          <a:rPr lang="en-US" sz="2800" b="0" i="1" smtClean="0">
                            <a:latin typeface="Cambria Math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𝑒</m:t>
                        </m:r>
                        <m:r>
                          <a:rPr lang="en-US" sz="2800" b="0" i="1" smtClean="0">
                            <a:latin typeface="Cambria Math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2800" b="0" i="1" smtClean="0">
                            <a:latin typeface="Cambria Math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𝑔</m:t>
                        </m:r>
                      </m:e>
                    </m:d>
                  </m:oMath>
                </a14:m>
                <a:r>
                  <a:rPr lang="en-US" sz="2800" dirty="0"/>
                  <a:t>  and let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</a:rPr>
                      <m:t>𝐴</m:t>
                    </m:r>
                    <m:r>
                      <a:rPr lang="en-US" sz="280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2800" b="0" i="1" smtClean="0">
                            <a:latin typeface="Cambria Math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𝑐</m:t>
                        </m:r>
                        <m:r>
                          <a:rPr lang="en-US" sz="2800" b="0" i="1" smtClean="0">
                            <a:latin typeface="Cambria Math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𝑒</m:t>
                        </m:r>
                        <m:r>
                          <a:rPr lang="en-US" sz="2800" b="0" i="1" smtClean="0">
                            <a:latin typeface="Cambria Math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𝑔</m:t>
                        </m:r>
                      </m:e>
                    </m:d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𝐵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𝑑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𝑓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𝑔</m:t>
                        </m:r>
                      </m:e>
                    </m:d>
                  </m:oMath>
                </a14:m>
                <a:r>
                  <a:rPr lang="en-US" sz="2800" dirty="0"/>
                  <a:t>.</a:t>
                </a:r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>
                    <a:latin typeface="Cambria Math"/>
                    <a:ea typeface="Cambria Math"/>
                  </a:rPr>
                  <a:t>① 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𝑑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𝑓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𝑔</m:t>
                        </m:r>
                      </m:e>
                    </m:d>
                  </m:oMath>
                </a14:m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>
                    <a:latin typeface="Cambria Math"/>
                    <a:ea typeface="Cambria Math"/>
                  </a:rPr>
                  <a:t>②   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2800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𝑔</m:t>
                        </m:r>
                      </m:e>
                    </m:d>
                  </m:oMath>
                </a14:m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>
                    <a:latin typeface="Cambria Math"/>
                    <a:ea typeface="Cambria Math"/>
                  </a:rPr>
                  <a:t>③ 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𝑑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𝑓</m:t>
                        </m:r>
                      </m:e>
                    </m:d>
                  </m:oMath>
                </a14:m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>
                    <a:latin typeface="Cambria Math"/>
                    <a:ea typeface="Cambria Math"/>
                  </a:rPr>
                  <a:t>④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𝐶</m:t>
                        </m:r>
                      </m:sup>
                    </m:sSup>
                    <m:r>
                      <a:rPr lang="en-US" sz="280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8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𝑏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𝑑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𝑓</m:t>
                        </m:r>
                      </m:e>
                    </m:d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484784"/>
                <a:ext cx="8229600" cy="4392488"/>
              </a:xfrm>
              <a:blipFill rotWithShape="1">
                <a:blip r:embed="rId2"/>
                <a:stretch>
                  <a:fillRect l="-1556" t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3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/>
          </a:bodyPr>
          <a:lstStyle/>
          <a:p>
            <a:r>
              <a:rPr lang="en-US" sz="4000" dirty="0"/>
              <a:t>Example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412776"/>
                <a:ext cx="8784976" cy="4896544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600" dirty="0"/>
                  <a:t>Let the universal set be the set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𝑅</m:t>
                    </m:r>
                  </m:oMath>
                </a14:m>
                <a:r>
                  <a:rPr lang="en-US" sz="2600" dirty="0"/>
                  <a:t> of all real numbers and let:</a:t>
                </a:r>
              </a:p>
              <a:p>
                <a:pPr marL="0" indent="0">
                  <a:buNone/>
                </a:pPr>
                <a:r>
                  <a:rPr lang="en-US" sz="2600" dirty="0"/>
                  <a:t> 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𝐴</m:t>
                    </m:r>
                    <m:r>
                      <a:rPr lang="en-US" sz="2600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6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𝑅</m:t>
                        </m:r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∣−</m:t>
                        </m:r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&lt;</m:t>
                        </m:r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≤</m:t>
                        </m:r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e>
                    </m:d>
                  </m:oMath>
                </a14:m>
                <a:r>
                  <a:rPr lang="en-US" sz="2600" dirty="0"/>
                  <a:t>            </a:t>
                </a:r>
                <a14:m>
                  <m:oMath xmlns:m="http://schemas.openxmlformats.org/officeDocument/2006/math">
                    <m:r>
                      <a:rPr lang="en-US" sz="2600" b="0" i="1" dirty="0" smtClean="0">
                        <a:latin typeface="Cambria Math"/>
                      </a:rPr>
                      <m:t> </m:t>
                    </m:r>
                    <m:r>
                      <a:rPr lang="en-US" sz="2600" b="0" i="1" dirty="0" smtClean="0">
                        <a:latin typeface="Cambria Math"/>
                      </a:rPr>
                      <m:t>𝐵</m:t>
                    </m:r>
                    <m:r>
                      <a:rPr lang="en-US" sz="2600" b="0" i="1" dirty="0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600" b="0" i="1" dirty="0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600" b="0" i="1" dirty="0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600" b="0" i="1" dirty="0" smtClean="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sz="2600" b="0" i="1" dirty="0" smtClean="0">
                            <a:latin typeface="Cambria Math"/>
                            <a:ea typeface="Cambria Math"/>
                          </a:rPr>
                          <m:t>𝑅</m:t>
                        </m:r>
                        <m:r>
                          <a:rPr lang="en-US" sz="2600" b="0" i="1" dirty="0" smtClean="0">
                            <a:latin typeface="Cambria Math"/>
                            <a:ea typeface="Cambria Math"/>
                          </a:rPr>
                          <m:t>∣</m:t>
                        </m:r>
                        <m:r>
                          <a:rPr lang="en-US" sz="2600" b="0" i="1" dirty="0" smtClean="0">
                            <a:latin typeface="Cambria Math"/>
                            <a:ea typeface="Cambria Math"/>
                          </a:rPr>
                          <m:t>0</m:t>
                        </m:r>
                        <m:r>
                          <a:rPr lang="en-US" sz="2600" b="0" i="1" dirty="0" smtClean="0">
                            <a:latin typeface="Cambria Math"/>
                            <a:ea typeface="Cambria Math"/>
                          </a:rPr>
                          <m:t>≤</m:t>
                        </m:r>
                        <m:r>
                          <a:rPr lang="en-US" sz="2600" b="0" i="1" dirty="0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600" b="0" i="1" dirty="0" smtClean="0">
                            <a:latin typeface="Cambria Math"/>
                            <a:ea typeface="Cambria Math"/>
                          </a:rPr>
                          <m:t>&lt;</m:t>
                        </m:r>
                        <m:r>
                          <a:rPr lang="en-US" sz="2600" b="0" i="1" dirty="0" smtClean="0">
                            <a:latin typeface="Cambria Math"/>
                            <a:ea typeface="Cambria Math"/>
                          </a:rPr>
                          <m:t>1</m:t>
                        </m:r>
                      </m:e>
                    </m:d>
                  </m:oMath>
                </a14:m>
                <a:r>
                  <a:rPr lang="en-US" sz="2600" dirty="0"/>
                  <a:t> </a:t>
                </a:r>
              </a:p>
              <a:p>
                <a:pPr marL="0" indent="0">
                  <a:buNone/>
                </a:pPr>
                <a:endParaRPr lang="en-US" sz="2600" dirty="0"/>
              </a:p>
              <a:p>
                <a:pPr marL="0" indent="0">
                  <a:spcBef>
                    <a:spcPts val="500"/>
                  </a:spcBef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600" dirty="0"/>
                  <a:t>Find:</a:t>
                </a:r>
              </a:p>
              <a:p>
                <a:pPr marL="0" indent="0">
                  <a:buNone/>
                </a:pPr>
                <a:r>
                  <a:rPr lang="en-US" sz="2600" dirty="0">
                    <a:latin typeface="Cambria Math"/>
                    <a:ea typeface="Cambria Math"/>
                  </a:rPr>
                  <a:t>        ① </a:t>
                </a:r>
                <a14:m>
                  <m:oMath xmlns:m="http://schemas.openxmlformats.org/officeDocument/2006/math">
                    <m:r>
                      <a:rPr lang="en-US" sz="260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260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sz="2600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endParaRPr lang="en-US" sz="2600" dirty="0"/>
              </a:p>
              <a:p>
                <a:pPr marL="0" indent="0">
                  <a:buNone/>
                </a:pPr>
                <a:r>
                  <a:rPr lang="en-US" sz="2600" dirty="0">
                    <a:latin typeface="Cambria Math"/>
                    <a:ea typeface="Cambria Math"/>
                  </a:rPr>
                  <a:t>        ②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2600" b="0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sz="2600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endParaRPr lang="en-US" sz="2600" dirty="0"/>
              </a:p>
              <a:p>
                <a:pPr marL="0" indent="0">
                  <a:buNone/>
                </a:pPr>
                <a:r>
                  <a:rPr lang="en-US" sz="2600" dirty="0">
                    <a:latin typeface="Cambria Math"/>
                    <a:ea typeface="Cambria Math"/>
                  </a:rPr>
                  <a:t>        ③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p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</m:sup>
                    </m:sSup>
                  </m:oMath>
                </a14:m>
                <a:endParaRPr lang="en-US" sz="26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>
                    <a:latin typeface="Cambria Math"/>
                    <a:ea typeface="Cambria Math"/>
                  </a:rPr>
                  <a:t>      </a:t>
                </a: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412776"/>
                <a:ext cx="8784976" cy="4896544"/>
              </a:xfrm>
              <a:blipFill rotWithShape="1">
                <a:blip r:embed="rId2"/>
                <a:stretch>
                  <a:fillRect l="-1179" t="-9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6" name="مخطط 5"/>
          <p:cNvGraphicFramePr/>
          <p:nvPr>
            <p:extLst>
              <p:ext uri="{D42A27DB-BD31-4B8C-83A1-F6EECF244321}">
                <p14:modId xmlns:p14="http://schemas.microsoft.com/office/powerpoint/2010/main" val="3160716888"/>
              </p:ext>
            </p:extLst>
          </p:nvPr>
        </p:nvGraphicFramePr>
        <p:xfrm>
          <a:off x="683568" y="2830624"/>
          <a:ext cx="3240360" cy="90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رابط كسهم مستقيم 7"/>
          <p:cNvCxnSpPr/>
          <p:nvPr/>
        </p:nvCxnSpPr>
        <p:spPr>
          <a:xfrm>
            <a:off x="525462" y="3260095"/>
            <a:ext cx="3600400" cy="1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مربع نص 10"/>
              <p:cNvSpPr txBox="1"/>
              <p:nvPr/>
            </p:nvSpPr>
            <p:spPr>
              <a:xfrm>
                <a:off x="1716995" y="2844596"/>
                <a:ext cx="81287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⊶</m:t>
                      </m:r>
                    </m:oMath>
                  </m:oMathPara>
                </a14:m>
                <a:endParaRPr lang="en-US" sz="4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مربع نص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6995" y="2844596"/>
                <a:ext cx="812873" cy="83099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4" name="مخطط 13"/>
          <p:cNvGraphicFramePr/>
          <p:nvPr>
            <p:extLst>
              <p:ext uri="{D42A27DB-BD31-4B8C-83A1-F6EECF244321}">
                <p14:modId xmlns:p14="http://schemas.microsoft.com/office/powerpoint/2010/main" val="2934340610"/>
              </p:ext>
            </p:extLst>
          </p:nvPr>
        </p:nvGraphicFramePr>
        <p:xfrm>
          <a:off x="4788024" y="2844599"/>
          <a:ext cx="3240360" cy="90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17" name="رابط كسهم مستقيم 16"/>
          <p:cNvCxnSpPr/>
          <p:nvPr/>
        </p:nvCxnSpPr>
        <p:spPr>
          <a:xfrm>
            <a:off x="4644008" y="3260098"/>
            <a:ext cx="3600400" cy="1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chart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72405" y="2671541"/>
            <a:ext cx="1368000" cy="1235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237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مخطط 8"/>
          <p:cNvGraphicFramePr/>
          <p:nvPr>
            <p:extLst>
              <p:ext uri="{D42A27DB-BD31-4B8C-83A1-F6EECF244321}">
                <p14:modId xmlns:p14="http://schemas.microsoft.com/office/powerpoint/2010/main" val="3947940144"/>
              </p:ext>
            </p:extLst>
          </p:nvPr>
        </p:nvGraphicFramePr>
        <p:xfrm>
          <a:off x="2915816" y="2830624"/>
          <a:ext cx="3240360" cy="958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رابط كسهم مستقيم 5"/>
          <p:cNvCxnSpPr/>
          <p:nvPr/>
        </p:nvCxnSpPr>
        <p:spPr>
          <a:xfrm>
            <a:off x="2051720" y="3284984"/>
            <a:ext cx="4968552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>
            <a:off x="2051720" y="4941168"/>
            <a:ext cx="4968552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مخطط 10"/>
          <p:cNvGraphicFramePr/>
          <p:nvPr>
            <p:extLst>
              <p:ext uri="{D42A27DB-BD31-4B8C-83A1-F6EECF244321}">
                <p14:modId xmlns:p14="http://schemas.microsoft.com/office/powerpoint/2010/main" val="3844787039"/>
              </p:ext>
            </p:extLst>
          </p:nvPr>
        </p:nvGraphicFramePr>
        <p:xfrm>
          <a:off x="3059832" y="4509120"/>
          <a:ext cx="3240360" cy="911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600" dirty="0">
                    <a:latin typeface="Cambria Math"/>
                    <a:ea typeface="Cambria Math"/>
                  </a:rPr>
                  <a:t>①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2600" b="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sz="2600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sz="2600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6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𝑅</m:t>
                        </m:r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∣−</m:t>
                        </m:r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&lt;</m:t>
                        </m:r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≤</m:t>
                        </m:r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𝑜𝑟</m:t>
                        </m:r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≤</m:t>
                        </m:r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&lt;</m:t>
                        </m:r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e>
                    </m:d>
                    <m:r>
                      <a:rPr lang="en-US" sz="26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en-US" sz="2600" b="0" i="1" dirty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  <a:ea typeface="Cambria Math"/>
                        </a:rPr>
                        <m:t>                   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2600" b="0" i="1" smtClean="0"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a:rPr lang="en-US" sz="2600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  <m:r>
                            <a:rPr lang="en-US" sz="2600" b="0" i="1" smtClean="0">
                              <a:latin typeface="Cambria Math"/>
                              <a:ea typeface="Cambria Math"/>
                            </a:rPr>
                            <m:t>∣−</m:t>
                          </m:r>
                          <m:r>
                            <a:rPr lang="en-US" sz="26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  <m:r>
                            <a:rPr lang="en-US" sz="2600" b="0" i="1" smtClean="0">
                              <a:latin typeface="Cambria Math"/>
                              <a:ea typeface="Cambria Math"/>
                            </a:rPr>
                            <m:t>&lt;</m:t>
                          </m:r>
                          <m:r>
                            <a:rPr lang="en-US" sz="26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2600" b="0" i="1" smtClean="0">
                              <a:latin typeface="Cambria Math"/>
                              <a:ea typeface="Cambria Math"/>
                            </a:rPr>
                            <m:t>&lt;</m:t>
                          </m:r>
                          <m:r>
                            <a:rPr lang="en-US" sz="26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US" sz="2600" dirty="0"/>
              </a:p>
              <a:p>
                <a:pPr marL="0" indent="0">
                  <a:spcBef>
                    <a:spcPts val="2000"/>
                  </a:spcBef>
                  <a:buNone/>
                </a:pPr>
                <a:r>
                  <a:rPr lang="en-US" sz="6600" dirty="0">
                    <a:solidFill>
                      <a:srgbClr val="FF0000"/>
                    </a:solidFill>
                    <a:latin typeface="Cambria Math"/>
                    <a:ea typeface="Cambria Math"/>
                  </a:rPr>
                  <a:t>                   ⧟</a:t>
                </a:r>
                <a:r>
                  <a:rPr lang="en-US" sz="2600" dirty="0"/>
                  <a:t>  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sz="2600" dirty="0">
                    <a:latin typeface="Cambria Math"/>
                    <a:ea typeface="Cambria Math"/>
                  </a:rPr>
                  <a:t>② </a:t>
                </a:r>
                <a14:m>
                  <m:oMath xmlns:m="http://schemas.openxmlformats.org/officeDocument/2006/math">
                    <m:r>
                      <a:rPr lang="en-US" sz="260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2600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sz="2600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sz="2600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6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𝑅</m:t>
                        </m:r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∣−</m:t>
                        </m:r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&lt;</m:t>
                        </m:r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≤</m:t>
                        </m:r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𝑎𝑛𝑑</m:t>
                        </m:r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≤</m:t>
                        </m:r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&lt;</m:t>
                        </m:r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e>
                    </m:d>
                    <m:r>
                      <a:rPr lang="en-US" sz="2600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6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e>
                    </m:d>
                  </m:oMath>
                </a14:m>
                <a:endParaRPr lang="en-US" sz="2600" dirty="0"/>
              </a:p>
              <a:p>
                <a:pPr marL="0" indent="0">
                  <a:spcBef>
                    <a:spcPts val="1100"/>
                  </a:spcBef>
                  <a:buNone/>
                </a:pPr>
                <a:r>
                  <a:rPr lang="en-US" sz="2600" dirty="0"/>
                  <a:t>                                                     </a:t>
                </a:r>
                <a:r>
                  <a:rPr lang="en-US" sz="6000" dirty="0">
                    <a:solidFill>
                      <a:srgbClr val="FF0000"/>
                    </a:solidFill>
                    <a:latin typeface="Cambria Math"/>
                    <a:ea typeface="Cambria Math"/>
                  </a:rPr>
                  <a:t>⦁</a:t>
                </a:r>
                <a:endParaRPr lang="en-US" sz="6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4"/>
                <a:stretch>
                  <a:fillRect l="-1259"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68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>
                    <a:latin typeface="Cambria Math"/>
                    <a:ea typeface="Cambria Math"/>
                  </a:rPr>
                  <a:t>③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</m:sup>
                    </m:sSup>
                    <m:r>
                      <a:rPr lang="en-US" sz="240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𝑅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∣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≤−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𝑜𝑟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&gt;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e>
                    </m:d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spcBef>
                    <a:spcPts val="600"/>
                  </a:spcBef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1348"/>
                </a:stretch>
              </a:blipFill>
            </p:spPr>
            <p:txBody>
              <a:bodyPr/>
              <a:lstStyle/>
              <a:p>
                <a:r>
                  <a:rPr lang="ar-J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8" name="مخطط 7"/>
          <p:cNvGraphicFramePr/>
          <p:nvPr>
            <p:extLst>
              <p:ext uri="{D42A27DB-BD31-4B8C-83A1-F6EECF244321}">
                <p14:modId xmlns:p14="http://schemas.microsoft.com/office/powerpoint/2010/main" val="2141860570"/>
              </p:ext>
            </p:extLst>
          </p:nvPr>
        </p:nvGraphicFramePr>
        <p:xfrm>
          <a:off x="3095836" y="3933056"/>
          <a:ext cx="3240360" cy="742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رابط كسهم مستقيم 4"/>
          <p:cNvCxnSpPr/>
          <p:nvPr/>
        </p:nvCxnSpPr>
        <p:spPr>
          <a:xfrm>
            <a:off x="1835696" y="4153511"/>
            <a:ext cx="5760640" cy="0"/>
          </a:xfrm>
          <a:prstGeom prst="straightConnector1">
            <a:avLst/>
          </a:prstGeom>
          <a:ln w="508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chart"/>
          <p:cNvPicPr>
            <a:picLocks noChangeAspect="1"/>
          </p:cNvPicPr>
          <p:nvPr/>
        </p:nvPicPr>
        <p:blipFill>
          <a:blip r:embed="rId4">
            <a:biLevel thresh="75000"/>
          </a:blip>
          <a:stretch>
            <a:fillRect/>
          </a:stretch>
        </p:blipFill>
        <p:spPr>
          <a:xfrm>
            <a:off x="3851920" y="3573016"/>
            <a:ext cx="1368000" cy="129614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9454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ar-J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Let A = { x : x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US" dirty="0"/>
                  <a:t> N, x ≥ 6}</a:t>
                </a:r>
              </a:p>
              <a:p>
                <a:pPr marL="0" indent="0">
                  <a:buNone/>
                </a:pPr>
                <a:r>
                  <a:rPr lang="en-US" dirty="0"/>
                  <a:t>          B = { x : x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US" dirty="0"/>
                  <a:t> N, x ≥ 11} </a:t>
                </a:r>
              </a:p>
              <a:p>
                <a:pPr marL="0" indent="0">
                  <a:buNone/>
                </a:pPr>
                <a:r>
                  <a:rPr lang="en-US" dirty="0"/>
                  <a:t>Find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US" dirty="0"/>
                  <a:t> = { x : x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US" dirty="0"/>
                  <a:t> N, x ≥ 11}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ar-JO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ar-J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877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124744"/>
                <a:ext cx="8229600" cy="547260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/>
                  <a:t>The Venn’s diagram representations for union, intersection, difference and complement are shown below: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           A       B       U                     A       B    U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   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𝐴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US" dirty="0"/>
                  <a:t>                            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𝐴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            </a:t>
                </a:r>
              </a:p>
              <a:p>
                <a:pPr marL="0" indent="0">
                  <a:buNone/>
                </a:pPr>
                <a:r>
                  <a:rPr lang="en-US" b="1" dirty="0"/>
                  <a:t>            A      B       U                     A      B      U</a:t>
                </a:r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                                      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124744"/>
                <a:ext cx="8229600" cy="5472608"/>
              </a:xfrm>
              <a:blipFill rotWithShape="1">
                <a:blip r:embed="rId2"/>
                <a:stretch>
                  <a:fillRect l="-1185" t="-892"/>
                </a:stretch>
              </a:blipFill>
            </p:spPr>
            <p:txBody>
              <a:bodyPr/>
              <a:lstStyle/>
              <a:p>
                <a:r>
                  <a:rPr lang="ar-J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3200" dirty="0"/>
              <a:t>Venn’s Diagrams for U, I, D and C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9</a:t>
            </a:fld>
            <a:endParaRPr lang="en-US"/>
          </a:p>
        </p:txBody>
      </p:sp>
      <p:sp>
        <p:nvSpPr>
          <p:cNvPr id="5" name="مستطيل 4"/>
          <p:cNvSpPr/>
          <p:nvPr/>
        </p:nvSpPr>
        <p:spPr>
          <a:xfrm>
            <a:off x="1331640" y="2210432"/>
            <a:ext cx="2304256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004048" y="2210432"/>
            <a:ext cx="2304256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مستطيل 6"/>
          <p:cNvSpPr/>
          <p:nvPr/>
        </p:nvSpPr>
        <p:spPr>
          <a:xfrm>
            <a:off x="1331640" y="4372855"/>
            <a:ext cx="2304256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مستطيل 7"/>
          <p:cNvSpPr/>
          <p:nvPr/>
        </p:nvSpPr>
        <p:spPr>
          <a:xfrm>
            <a:off x="5076056" y="4393698"/>
            <a:ext cx="2304256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شكل بيضاوي 8"/>
          <p:cNvSpPr/>
          <p:nvPr/>
        </p:nvSpPr>
        <p:spPr>
          <a:xfrm>
            <a:off x="1440999" y="2462460"/>
            <a:ext cx="864096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شكل بيضاوي 9"/>
          <p:cNvSpPr/>
          <p:nvPr/>
        </p:nvSpPr>
        <p:spPr>
          <a:xfrm>
            <a:off x="1947122" y="2453388"/>
            <a:ext cx="864096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شكل بيضاوي 10"/>
          <p:cNvSpPr/>
          <p:nvPr/>
        </p:nvSpPr>
        <p:spPr>
          <a:xfrm>
            <a:off x="1440999" y="4694662"/>
            <a:ext cx="864096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شكل بيضاوي 11"/>
          <p:cNvSpPr/>
          <p:nvPr/>
        </p:nvSpPr>
        <p:spPr>
          <a:xfrm>
            <a:off x="2051720" y="4694662"/>
            <a:ext cx="864096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شكل بيضاوي 12"/>
          <p:cNvSpPr/>
          <p:nvPr/>
        </p:nvSpPr>
        <p:spPr>
          <a:xfrm>
            <a:off x="5940152" y="4645726"/>
            <a:ext cx="864096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شكل بيضاوي 13"/>
          <p:cNvSpPr/>
          <p:nvPr/>
        </p:nvSpPr>
        <p:spPr>
          <a:xfrm>
            <a:off x="5231755" y="4645726"/>
            <a:ext cx="864096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شكل بيضاوي 14"/>
          <p:cNvSpPr/>
          <p:nvPr/>
        </p:nvSpPr>
        <p:spPr>
          <a:xfrm>
            <a:off x="5330493" y="2512764"/>
            <a:ext cx="864096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شكل بيضاوي 15"/>
          <p:cNvSpPr/>
          <p:nvPr/>
        </p:nvSpPr>
        <p:spPr>
          <a:xfrm>
            <a:off x="5940152" y="2498748"/>
            <a:ext cx="864096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رابط مستقيم 17"/>
          <p:cNvCxnSpPr/>
          <p:nvPr/>
        </p:nvCxnSpPr>
        <p:spPr>
          <a:xfrm flipH="1">
            <a:off x="1398712" y="2490428"/>
            <a:ext cx="432048" cy="360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مستقيم 18"/>
          <p:cNvCxnSpPr/>
          <p:nvPr/>
        </p:nvCxnSpPr>
        <p:spPr>
          <a:xfrm flipH="1">
            <a:off x="1437184" y="2512764"/>
            <a:ext cx="545976" cy="5177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 flipH="1">
            <a:off x="1494148" y="2512764"/>
            <a:ext cx="705036" cy="63156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مستقيم 20"/>
          <p:cNvCxnSpPr/>
          <p:nvPr/>
        </p:nvCxnSpPr>
        <p:spPr>
          <a:xfrm flipH="1">
            <a:off x="1619672" y="2490428"/>
            <a:ext cx="884312" cy="75268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مستقيم 21"/>
          <p:cNvCxnSpPr>
            <a:stCxn id="10" idx="7"/>
          </p:cNvCxnSpPr>
          <p:nvPr/>
        </p:nvCxnSpPr>
        <p:spPr>
          <a:xfrm flipH="1">
            <a:off x="1787644" y="2579932"/>
            <a:ext cx="897030" cy="7466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/>
          <p:nvPr/>
        </p:nvCxnSpPr>
        <p:spPr>
          <a:xfrm flipH="1">
            <a:off x="2008312" y="2771626"/>
            <a:ext cx="711696" cy="51921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مستقيم 23"/>
          <p:cNvCxnSpPr>
            <a:stCxn id="10" idx="6"/>
          </p:cNvCxnSpPr>
          <p:nvPr/>
        </p:nvCxnSpPr>
        <p:spPr>
          <a:xfrm flipH="1">
            <a:off x="2306285" y="2885436"/>
            <a:ext cx="504933" cy="41737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>
            <a:endCxn id="16" idx="2"/>
          </p:cNvCxnSpPr>
          <p:nvPr/>
        </p:nvCxnSpPr>
        <p:spPr>
          <a:xfrm flipH="1">
            <a:off x="5940152" y="2750776"/>
            <a:ext cx="216024" cy="1800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/>
          <p:nvPr/>
        </p:nvCxnSpPr>
        <p:spPr>
          <a:xfrm flipH="1">
            <a:off x="5978565" y="2894508"/>
            <a:ext cx="216024" cy="1709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رابط مستقيم 26"/>
          <p:cNvCxnSpPr/>
          <p:nvPr/>
        </p:nvCxnSpPr>
        <p:spPr>
          <a:xfrm flipH="1">
            <a:off x="6012160" y="3065456"/>
            <a:ext cx="182429" cy="14579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رابط مستقيم 27"/>
          <p:cNvCxnSpPr>
            <a:stCxn id="15" idx="7"/>
          </p:cNvCxnSpPr>
          <p:nvPr/>
        </p:nvCxnSpPr>
        <p:spPr>
          <a:xfrm flipH="1">
            <a:off x="5978565" y="2639308"/>
            <a:ext cx="89480" cy="12064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مستقيم 28"/>
          <p:cNvCxnSpPr>
            <a:stCxn id="12" idx="7"/>
          </p:cNvCxnSpPr>
          <p:nvPr/>
        </p:nvCxnSpPr>
        <p:spPr>
          <a:xfrm flipH="1">
            <a:off x="2275192" y="4821206"/>
            <a:ext cx="514080" cy="45063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رابط مستقيم 29"/>
          <p:cNvCxnSpPr/>
          <p:nvPr/>
        </p:nvCxnSpPr>
        <p:spPr>
          <a:xfrm flipH="1">
            <a:off x="2252626" y="4941168"/>
            <a:ext cx="648072" cy="54558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رابط مستقيم 30"/>
          <p:cNvCxnSpPr/>
          <p:nvPr/>
        </p:nvCxnSpPr>
        <p:spPr>
          <a:xfrm flipH="1">
            <a:off x="2468650" y="5149782"/>
            <a:ext cx="432048" cy="360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رابط مستقيم 49"/>
          <p:cNvCxnSpPr/>
          <p:nvPr/>
        </p:nvCxnSpPr>
        <p:spPr>
          <a:xfrm flipH="1">
            <a:off x="5060074" y="4393698"/>
            <a:ext cx="353493" cy="2740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رابط مستقيم 50"/>
          <p:cNvCxnSpPr/>
          <p:nvPr/>
        </p:nvCxnSpPr>
        <p:spPr>
          <a:xfrm flipH="1">
            <a:off x="5751075" y="4393698"/>
            <a:ext cx="316970" cy="2740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رابط مستقيم 51"/>
          <p:cNvCxnSpPr/>
          <p:nvPr/>
        </p:nvCxnSpPr>
        <p:spPr>
          <a:xfrm flipH="1">
            <a:off x="5060074" y="5486750"/>
            <a:ext cx="432048" cy="2700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رابط مستقيم 52"/>
          <p:cNvCxnSpPr/>
          <p:nvPr/>
        </p:nvCxnSpPr>
        <p:spPr>
          <a:xfrm flipH="1">
            <a:off x="5076056" y="5306730"/>
            <a:ext cx="200042" cy="1800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رابط مستقيم 53"/>
          <p:cNvCxnSpPr/>
          <p:nvPr/>
        </p:nvCxnSpPr>
        <p:spPr>
          <a:xfrm flipH="1">
            <a:off x="5076056" y="5056931"/>
            <a:ext cx="144016" cy="15702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رابط مستقيم 54"/>
          <p:cNvCxnSpPr/>
          <p:nvPr/>
        </p:nvCxnSpPr>
        <p:spPr>
          <a:xfrm flipH="1">
            <a:off x="5076057" y="4393698"/>
            <a:ext cx="675018" cy="54747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رابط مستقيم 55"/>
          <p:cNvCxnSpPr>
            <a:endCxn id="14" idx="7"/>
          </p:cNvCxnSpPr>
          <p:nvPr/>
        </p:nvCxnSpPr>
        <p:spPr>
          <a:xfrm flipH="1">
            <a:off x="5969307" y="4393698"/>
            <a:ext cx="474901" cy="3785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رابط مستقيم 56"/>
          <p:cNvCxnSpPr>
            <a:stCxn id="12" idx="0"/>
          </p:cNvCxnSpPr>
          <p:nvPr/>
        </p:nvCxnSpPr>
        <p:spPr>
          <a:xfrm flipH="1">
            <a:off x="2252626" y="4694662"/>
            <a:ext cx="231142" cy="2009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رابط مستقيم 57"/>
          <p:cNvCxnSpPr/>
          <p:nvPr/>
        </p:nvCxnSpPr>
        <p:spPr>
          <a:xfrm flipH="1">
            <a:off x="2267744" y="4735736"/>
            <a:ext cx="416930" cy="3107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رابط مستقيم 74"/>
          <p:cNvCxnSpPr/>
          <p:nvPr/>
        </p:nvCxnSpPr>
        <p:spPr>
          <a:xfrm flipH="1">
            <a:off x="6394794" y="4941168"/>
            <a:ext cx="985518" cy="79761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رابط مستقيم 75"/>
          <p:cNvCxnSpPr/>
          <p:nvPr/>
        </p:nvCxnSpPr>
        <p:spPr>
          <a:xfrm flipH="1">
            <a:off x="5909560" y="4582984"/>
            <a:ext cx="1470752" cy="115802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رابط مستقيم 76"/>
          <p:cNvCxnSpPr/>
          <p:nvPr/>
        </p:nvCxnSpPr>
        <p:spPr>
          <a:xfrm flipH="1">
            <a:off x="5512233" y="5271840"/>
            <a:ext cx="591141" cy="4848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رابط مستقيم 77"/>
          <p:cNvCxnSpPr/>
          <p:nvPr/>
        </p:nvCxnSpPr>
        <p:spPr>
          <a:xfrm flipH="1">
            <a:off x="6048164" y="4417561"/>
            <a:ext cx="1125308" cy="8891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رابط مستقيم 78"/>
          <p:cNvCxnSpPr>
            <a:endCxn id="14" idx="6"/>
          </p:cNvCxnSpPr>
          <p:nvPr/>
        </p:nvCxnSpPr>
        <p:spPr>
          <a:xfrm flipH="1">
            <a:off x="6095851" y="4393698"/>
            <a:ext cx="708398" cy="6840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رابط مستقيم 87"/>
          <p:cNvCxnSpPr/>
          <p:nvPr/>
        </p:nvCxnSpPr>
        <p:spPr>
          <a:xfrm flipH="1">
            <a:off x="6804248" y="5396740"/>
            <a:ext cx="576064" cy="36511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282205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10064</TotalTime>
  <Words>982</Words>
  <Application>Microsoft Office PowerPoint</Application>
  <PresentationFormat>On-screen Show (4:3)</PresentationFormat>
  <Paragraphs>137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Cambria Math</vt:lpstr>
      <vt:lpstr>نسق Office</vt:lpstr>
      <vt:lpstr>Discrete Mathematics</vt:lpstr>
      <vt:lpstr>Operations on Sets</vt:lpstr>
      <vt:lpstr>Operations on Sets</vt:lpstr>
      <vt:lpstr>Example </vt:lpstr>
      <vt:lpstr>Example </vt:lpstr>
      <vt:lpstr>Example </vt:lpstr>
      <vt:lpstr>Example </vt:lpstr>
      <vt:lpstr>Example</vt:lpstr>
      <vt:lpstr>Venn’s Diagrams for U, I, D and C</vt:lpstr>
      <vt:lpstr>Lecture 9 </vt:lpstr>
      <vt:lpstr>Ordered n-tuple</vt:lpstr>
      <vt:lpstr>Example </vt:lpstr>
      <vt:lpstr>Cartesian Product</vt:lpstr>
      <vt:lpstr>Example </vt:lpstr>
      <vt:lpstr>Theorems </vt:lpstr>
      <vt:lpstr>Procedural Versions of Set Definitions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Discrete Mathematics</dc:title>
  <dc:creator>DELL</dc:creator>
  <cp:lastModifiedBy>ديمه الفريحات</cp:lastModifiedBy>
  <cp:revision>673</cp:revision>
  <dcterms:created xsi:type="dcterms:W3CDTF">2020-03-23T08:44:01Z</dcterms:created>
  <dcterms:modified xsi:type="dcterms:W3CDTF">2022-12-03T20:19:51Z</dcterms:modified>
</cp:coreProperties>
</file>