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328" r:id="rId3"/>
    <p:sldId id="329" r:id="rId4"/>
    <p:sldId id="330" r:id="rId5"/>
    <p:sldId id="331" r:id="rId6"/>
    <p:sldId id="374" r:id="rId7"/>
    <p:sldId id="373" r:id="rId8"/>
    <p:sldId id="332" r:id="rId9"/>
    <p:sldId id="333" r:id="rId10"/>
    <p:sldId id="334" r:id="rId11"/>
    <p:sldId id="335" r:id="rId12"/>
    <p:sldId id="336" r:id="rId13"/>
    <p:sldId id="337" r:id="rId14"/>
    <p:sldId id="338" r:id="rId15"/>
    <p:sldId id="339" r:id="rId16"/>
    <p:sldId id="371" r:id="rId17"/>
    <p:sldId id="340" r:id="rId18"/>
    <p:sldId id="341" r:id="rId19"/>
    <p:sldId id="342" r:id="rId20"/>
    <p:sldId id="343" r:id="rId21"/>
    <p:sldId id="344" r:id="rId22"/>
    <p:sldId id="345" r:id="rId23"/>
    <p:sldId id="346" r:id="rId24"/>
    <p:sldId id="34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2102"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traceFormat>
        <inkml:channelProperties>
          <inkml:channelProperty channel="X" name="resolution" value="119.0407" units="1/cm"/>
          <inkml:channelProperty channel="Y" name="resolution" value="211.62791" units="1/cm"/>
        </inkml:channelProperties>
      </inkml:inkSource>
      <inkml:timestamp xml:id="ts0" timeString="2020-11-16T06:56:08.72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323C914-F85C-471C-B3FC-8DF5E28B694A}" emma:medium="tactile" emma:mode="ink">
          <msink:context xmlns:msink="http://schemas.microsoft.com/ink/2010/main" type="writingRegion" rotatedBoundingBox="12297,13173 13645,13173 13645,13927 12297,13927"/>
        </emma:interpretation>
      </emma:emma>
    </inkml:annotationXML>
    <inkml:traceGroup>
      <inkml:annotationXML>
        <emma:emma xmlns:emma="http://www.w3.org/2003/04/emma" version="1.0">
          <emma:interpretation id="{75DB3E5C-E1E4-4120-B2D1-FD78953F846B}" emma:medium="tactile" emma:mode="ink">
            <msink:context xmlns:msink="http://schemas.microsoft.com/ink/2010/main" type="paragraph" rotatedBoundingBox="12297,13173 13645,13173 13645,13927 12297,13927" alignmentLevel="1"/>
          </emma:interpretation>
        </emma:emma>
      </inkml:annotationXML>
      <inkml:traceGroup>
        <inkml:annotationXML>
          <emma:emma xmlns:emma="http://www.w3.org/2003/04/emma" version="1.0">
            <emma:interpretation id="{A6F9F84E-9595-4260-971A-1B7D40994D51}" emma:medium="tactile" emma:mode="ink">
              <msink:context xmlns:msink="http://schemas.microsoft.com/ink/2010/main" type="line" rotatedBoundingBox="12297,13173 13645,13173 13645,13927 12297,13927"/>
            </emma:interpretation>
          </emma:emma>
        </inkml:annotationXML>
        <inkml:traceGroup>
          <inkml:annotationXML>
            <emma:emma xmlns:emma="http://www.w3.org/2003/04/emma" version="1.0">
              <emma:interpretation id="{E496862F-732E-4350-ABE8-F7A6750A1EDB}" emma:medium="tactile" emma:mode="ink">
                <msink:context xmlns:msink="http://schemas.microsoft.com/ink/2010/main" type="inkWord" rotatedBoundingBox="12297,13173 13645,13173 13645,13927 12297,13927"/>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s</emma:literal>
                </emma:interpretation>
                <emma:interpretation id="interp3" emma:lang="en-US" emma:confidence="0">
                  <emma:literal>r</emma:literal>
                </emma:interpretation>
                <emma:interpretation id="interp4" emma:lang="en-US" emma:confidence="0">
                  <emma:literal>,</emma:literal>
                </emma:interpretation>
              </emma:one-of>
            </emma:emma>
          </inkml:annotationXML>
          <inkml:trace contextRef="#ctx0" brushRef="#br0">0 750,'0'0,"0"0,0 0,0 0,0 0,0 0,0 0,0 0,0 0,0 0,0 0,0 0,0 0,0 0,0 0,0 0,0 0,0 0,0 0,0 0,0 0,0 0,0 0,0 0,0 0,0 0,0 0,0 0,0 0,0 0,0 0,0 0,0 0,0 0,0 0,0 0,0 0,22-178,-22 178,15-42,-8 17,1 0,-1 1,0-1,1 0,-1 0,8 0,-8 0,1 0,6 1,1-1,0 4,0 0,-1 1,-6-1,-1 4,0 1,1-1,-1 5,0-1,1 1,-1 0,-7 12,15-17,-15 17,15-12,-15 12,14-9,-14 9,15-8,-15 8,0 0,0 0,0 0,0 0,0 0,0 0,0 0,0 0,0 0,0 0,0 0,103-25,-103 25,0 0,0 0,0 0,0 0,0 0,0 0,0 0,0 0,111 4,-111-4,0 0,0 0,0 0,0 0,0 0,0 0,0 0,0 0,103 25,-103-25,0 0,0 0,0 0,0 0,0 0,0 0,0 0,0 0,0 0,0 0,110 46,-110-46,0 0,0 0,0 0,0 0,0 0,0 0,0 0,0 0,111 66,-111-66,15 17,-15-17,22 12,-22-12,0 0,0 0,0 0,0 0,0 0,0 0,0 0,0 0,0 0,0 0,0 0,0 0,103 103,-103-103,0 0,0 0,0 0,0 0,0 0,0 0,0 0,0 0,0 0,81 100,-81-100,0 0,0 0,0 0,0 0,0 0,0 0,59 108,-52-92,1 1,-1-1,0 1,1-1,-8 1,7 0,-7-5,0 0,0 1,8-1,-8 1,0-1,0-12,0 17,0-17,0 12,0-12,0 0,0 0,0 0,0 0,0 0,0 0,0 0,0 0,0 0,0 0,0 0,0 0,0 0,0 0,0 0,0 0,0 0,0 0,0 0,0 0,0 0,0 0,0 0,0 0,0 0,0 0,0 0,0 0,0 0,0 0,0 0,81-116,-81 116,0 0,0 0,29-83,-22 67,1-1,-1 1,1-1,-1 5,0-1,1 1,-1-1,0 1,-7-1,0 13,0-16,0 16,0-17,0 17,0 0,0 0,0 0,0 0,0 0,0 0,0 0,0 0,0 0,0 0,0 0,0 0,0 0,0 0,0 0,0 0,0 0,0 0,0 0,0 0,0 0,0 0,0 0,0 0,0 0,0 0,0 0,0 0,0 0,0 0,0 0,0 0,0 0,0 0,0 0,0 0,0 0,0 0,0 0,0 0,0 0,0 0,0 0,0 0,0 0,0 0,0 0,0 0,0 0,0 0,0 0,0 0,0 0,0 0,0 0,0 0,0 0,0 0,0 0,0 0,0 0,0 0,0 0,0 0,0 0,0 0,0 0,0 0,0 0,0 0,0 0,0 0,0 100,0-100,0 0,0 0,0 0,0 0,0 0,0 0,0 0,0 0,0 0,0 0,0 0,0 0,0 0,0 0,0 0,0 0,0 0,0 0,0 0,0 0,0 0,0 0,0 0,0 0,0 0,0 0,0 0,0 0,0 0,0 0,0 0,0 0,-7 107,7-107,0 0,0 0,0 0,0 0,0 0,0 0,0 0,0 0,0 100,0-100,0 0,0 0,0 0,0 0,0 0,0 0,0 0,0 0,0 0,0 0,0 0,0 0,0 0,0 0,0 0,0 0,0 0,0 0,0 0,0 0,0 0,0 0,0 0,0 0,0 0,0 0,0 0,0 0,0 0,0 0,0 0,-37 99,37-99,0 0,0 0,0 0,0 0,0 0,0 0,0 0,0 0,0 0,0 0,0 0,0 0,0 0,0 0,0 0,0 0,0 0,0 0,-103 21,103-21,0 0,0 0,0 0,0 0,0 0,0 0,0 0,0 0,0 0,0 0,0 0,-111-17,111 17,0 0,0 0,0 0,0 0,0 0,0 0,0 0,0 0,0 0,0 0,0 0,-103-8,103 8,0 0,0 0,0 0,0 0,0 0,0 0,0 0,0 0,0 0,0 0,0 0,0 0,0 0,0 0,0 0,0 0,0 0,0 0,0 0,0 0,0 0,0 0,0 0,0 0,0 0,0 0,0 0,0 0,0 0,0 0,0 0,0 0,0 0,0 0,0 0,0 0,0 0,0 0,0 0,0 0,0 0,0 0,0 0,-103-21,103 21,0 0,0 0,0 0,0 0,0 0,0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622C1-028B-4A61-977A-9F9CA190C0E8}" type="datetimeFigureOut">
              <a:rPr lang="en-US" smtClean="0"/>
              <a:t>4/13/2022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10A20-76A3-4982-A8BC-28084A9AE903}" type="slidenum">
              <a:rPr lang="en-US" smtClean="0"/>
              <a:t>‹#›</a:t>
            </a:fld>
            <a:endParaRPr lang="en-US"/>
          </a:p>
        </p:txBody>
      </p:sp>
    </p:spTree>
    <p:extLst>
      <p:ext uri="{BB962C8B-B14F-4D97-AF65-F5344CB8AC3E}">
        <p14:creationId xmlns:p14="http://schemas.microsoft.com/office/powerpoint/2010/main" val="384269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AAB10A20-76A3-4982-A8BC-28084A9AE903}" type="slidenum">
              <a:rPr lang="en-US" smtClean="0"/>
              <a:t>1</a:t>
            </a:fld>
            <a:endParaRPr lang="en-US"/>
          </a:p>
        </p:txBody>
      </p:sp>
    </p:spTree>
    <p:extLst>
      <p:ext uri="{BB962C8B-B14F-4D97-AF65-F5344CB8AC3E}">
        <p14:creationId xmlns:p14="http://schemas.microsoft.com/office/powerpoint/2010/main" val="5440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CB00F0E1-A140-4B1E-AF1D-FEB9F3080F58}" type="datetime1">
              <a:rPr lang="en-US" smtClean="0"/>
              <a:t>4/13/2022</a:t>
            </a:fld>
            <a:endParaRPr lang="en-US"/>
          </a:p>
        </p:txBody>
      </p:sp>
      <p:sp>
        <p:nvSpPr>
          <p:cNvPr id="5" name="عنصر نائب للتذييل 4"/>
          <p:cNvSpPr>
            <a:spLocks noGrp="1"/>
          </p:cNvSpPr>
          <p:nvPr>
            <p:ph type="ftr" sz="quarter" idx="11"/>
          </p:nvPr>
        </p:nvSpPr>
        <p:spPr/>
        <p:txBody>
          <a:bodyPr/>
          <a:lstStyle/>
          <a:p>
            <a:r>
              <a:rPr lang="en-US"/>
              <a:t>Dr. Abdallah Altahan Alnuaimi</a:t>
            </a:r>
          </a:p>
        </p:txBody>
      </p:sp>
      <p:sp>
        <p:nvSpPr>
          <p:cNvPr id="6" name="عنصر نائب لرقم الشريحة 5"/>
          <p:cNvSpPr>
            <a:spLocks noGrp="1"/>
          </p:cNvSpPr>
          <p:nvPr>
            <p:ph type="sldNum" sz="quarter" idx="12"/>
          </p:nvPr>
        </p:nvSpPr>
        <p:spPr/>
        <p:txBody>
          <a:bodyPr/>
          <a:lstStyle/>
          <a:p>
            <a:fld id="{4B9CA95D-8EC2-4E1A-B5BD-BCF8AA63696F}" type="slidenum">
              <a:rPr lang="en-US" smtClean="0"/>
              <a:t>‹#›</a:t>
            </a:fld>
            <a:endParaRPr lang="en-US"/>
          </a:p>
        </p:txBody>
      </p:sp>
    </p:spTree>
    <p:extLst>
      <p:ext uri="{BB962C8B-B14F-4D97-AF65-F5344CB8AC3E}">
        <p14:creationId xmlns:p14="http://schemas.microsoft.com/office/powerpoint/2010/main" val="401296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4AA22461-A2B3-4B7C-8F09-068DB5AB5D26}" type="datetime1">
              <a:rPr lang="en-US" smtClean="0"/>
              <a:t>4/13/2022</a:t>
            </a:fld>
            <a:endParaRPr lang="en-US"/>
          </a:p>
        </p:txBody>
      </p:sp>
      <p:sp>
        <p:nvSpPr>
          <p:cNvPr id="5" name="عنصر نائب للتذييل 4"/>
          <p:cNvSpPr>
            <a:spLocks noGrp="1"/>
          </p:cNvSpPr>
          <p:nvPr>
            <p:ph type="ftr" sz="quarter" idx="11"/>
          </p:nvPr>
        </p:nvSpPr>
        <p:spPr/>
        <p:txBody>
          <a:bodyPr/>
          <a:lstStyle/>
          <a:p>
            <a:r>
              <a:rPr lang="en-US"/>
              <a:t>Dr. Abdallah Altahan Alnuaimi</a:t>
            </a:r>
          </a:p>
        </p:txBody>
      </p:sp>
      <p:sp>
        <p:nvSpPr>
          <p:cNvPr id="6" name="عنصر نائب لرقم الشريحة 5"/>
          <p:cNvSpPr>
            <a:spLocks noGrp="1"/>
          </p:cNvSpPr>
          <p:nvPr>
            <p:ph type="sldNum" sz="quarter" idx="12"/>
          </p:nvPr>
        </p:nvSpPr>
        <p:spPr/>
        <p:txBody>
          <a:bodyPr/>
          <a:lstStyle/>
          <a:p>
            <a:fld id="{4B9CA95D-8EC2-4E1A-B5BD-BCF8AA63696F}" type="slidenum">
              <a:rPr lang="en-US" smtClean="0"/>
              <a:t>‹#›</a:t>
            </a:fld>
            <a:endParaRPr lang="en-US"/>
          </a:p>
        </p:txBody>
      </p:sp>
    </p:spTree>
    <p:extLst>
      <p:ext uri="{BB962C8B-B14F-4D97-AF65-F5344CB8AC3E}">
        <p14:creationId xmlns:p14="http://schemas.microsoft.com/office/powerpoint/2010/main" val="407300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C67DACA8-56DB-4780-BBED-1A112AA1C475}" type="datetime1">
              <a:rPr lang="en-US" smtClean="0"/>
              <a:t>4/13/2022</a:t>
            </a:fld>
            <a:endParaRPr lang="en-US"/>
          </a:p>
        </p:txBody>
      </p:sp>
      <p:sp>
        <p:nvSpPr>
          <p:cNvPr id="5" name="عنصر نائب للتذييل 4"/>
          <p:cNvSpPr>
            <a:spLocks noGrp="1"/>
          </p:cNvSpPr>
          <p:nvPr>
            <p:ph type="ftr" sz="quarter" idx="11"/>
          </p:nvPr>
        </p:nvSpPr>
        <p:spPr/>
        <p:txBody>
          <a:bodyPr/>
          <a:lstStyle/>
          <a:p>
            <a:r>
              <a:rPr lang="en-US"/>
              <a:t>Dr. Abdallah Altahan Alnuaimi</a:t>
            </a:r>
          </a:p>
        </p:txBody>
      </p:sp>
      <p:sp>
        <p:nvSpPr>
          <p:cNvPr id="6" name="عنصر نائب لرقم الشريحة 5"/>
          <p:cNvSpPr>
            <a:spLocks noGrp="1"/>
          </p:cNvSpPr>
          <p:nvPr>
            <p:ph type="sldNum" sz="quarter" idx="12"/>
          </p:nvPr>
        </p:nvSpPr>
        <p:spPr/>
        <p:txBody>
          <a:bodyPr/>
          <a:lstStyle/>
          <a:p>
            <a:fld id="{4B9CA95D-8EC2-4E1A-B5BD-BCF8AA63696F}" type="slidenum">
              <a:rPr lang="en-US" smtClean="0"/>
              <a:t>‹#›</a:t>
            </a:fld>
            <a:endParaRPr lang="en-US"/>
          </a:p>
        </p:txBody>
      </p:sp>
    </p:spTree>
    <p:extLst>
      <p:ext uri="{BB962C8B-B14F-4D97-AF65-F5344CB8AC3E}">
        <p14:creationId xmlns:p14="http://schemas.microsoft.com/office/powerpoint/2010/main" val="92708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8BB78E07-B4FC-47EB-87CD-2F6D7C520555}" type="datetime1">
              <a:rPr lang="en-US" smtClean="0"/>
              <a:t>4/13/2022</a:t>
            </a:fld>
            <a:endParaRPr lang="en-US"/>
          </a:p>
        </p:txBody>
      </p:sp>
      <p:sp>
        <p:nvSpPr>
          <p:cNvPr id="5" name="عنصر نائب للتذييل 4"/>
          <p:cNvSpPr>
            <a:spLocks noGrp="1"/>
          </p:cNvSpPr>
          <p:nvPr>
            <p:ph type="ftr" sz="quarter" idx="11"/>
          </p:nvPr>
        </p:nvSpPr>
        <p:spPr/>
        <p:txBody>
          <a:bodyPr/>
          <a:lstStyle/>
          <a:p>
            <a:r>
              <a:rPr lang="en-US"/>
              <a:t>Dr. Abdallah Altahan Alnuaimi</a:t>
            </a:r>
          </a:p>
        </p:txBody>
      </p:sp>
      <p:sp>
        <p:nvSpPr>
          <p:cNvPr id="6" name="عنصر نائب لرقم الشريحة 5"/>
          <p:cNvSpPr>
            <a:spLocks noGrp="1"/>
          </p:cNvSpPr>
          <p:nvPr>
            <p:ph type="sldNum" sz="quarter" idx="12"/>
          </p:nvPr>
        </p:nvSpPr>
        <p:spPr/>
        <p:txBody>
          <a:bodyPr/>
          <a:lstStyle/>
          <a:p>
            <a:fld id="{4B9CA95D-8EC2-4E1A-B5BD-BCF8AA63696F}" type="slidenum">
              <a:rPr lang="en-US" smtClean="0"/>
              <a:t>‹#›</a:t>
            </a:fld>
            <a:endParaRPr lang="en-US"/>
          </a:p>
        </p:txBody>
      </p:sp>
    </p:spTree>
    <p:extLst>
      <p:ext uri="{BB962C8B-B14F-4D97-AF65-F5344CB8AC3E}">
        <p14:creationId xmlns:p14="http://schemas.microsoft.com/office/powerpoint/2010/main" val="354977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8659FE8E-F88C-4D01-A037-865BC744FB07}" type="datetime1">
              <a:rPr lang="en-US" smtClean="0"/>
              <a:t>4/13/2022</a:t>
            </a:fld>
            <a:endParaRPr lang="en-US"/>
          </a:p>
        </p:txBody>
      </p:sp>
      <p:sp>
        <p:nvSpPr>
          <p:cNvPr id="5" name="عنصر نائب للتذييل 4"/>
          <p:cNvSpPr>
            <a:spLocks noGrp="1"/>
          </p:cNvSpPr>
          <p:nvPr>
            <p:ph type="ftr" sz="quarter" idx="11"/>
          </p:nvPr>
        </p:nvSpPr>
        <p:spPr/>
        <p:txBody>
          <a:bodyPr/>
          <a:lstStyle/>
          <a:p>
            <a:r>
              <a:rPr lang="en-US"/>
              <a:t>Dr. Abdallah Altahan Alnuaimi</a:t>
            </a:r>
          </a:p>
        </p:txBody>
      </p:sp>
      <p:sp>
        <p:nvSpPr>
          <p:cNvPr id="6" name="عنصر نائب لرقم الشريحة 5"/>
          <p:cNvSpPr>
            <a:spLocks noGrp="1"/>
          </p:cNvSpPr>
          <p:nvPr>
            <p:ph type="sldNum" sz="quarter" idx="12"/>
          </p:nvPr>
        </p:nvSpPr>
        <p:spPr/>
        <p:txBody>
          <a:bodyPr/>
          <a:lstStyle/>
          <a:p>
            <a:fld id="{4B9CA95D-8EC2-4E1A-B5BD-BCF8AA63696F}" type="slidenum">
              <a:rPr lang="en-US" smtClean="0"/>
              <a:t>‹#›</a:t>
            </a:fld>
            <a:endParaRPr lang="en-US"/>
          </a:p>
        </p:txBody>
      </p:sp>
    </p:spTree>
    <p:extLst>
      <p:ext uri="{BB962C8B-B14F-4D97-AF65-F5344CB8AC3E}">
        <p14:creationId xmlns:p14="http://schemas.microsoft.com/office/powerpoint/2010/main" val="308696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3E8D05FA-B54F-4428-B83D-B86CC10E03D3}" type="datetime1">
              <a:rPr lang="en-US" smtClean="0"/>
              <a:t>4/13/2022</a:t>
            </a:fld>
            <a:endParaRPr lang="en-US"/>
          </a:p>
        </p:txBody>
      </p:sp>
      <p:sp>
        <p:nvSpPr>
          <p:cNvPr id="6" name="عنصر نائب للتذييل 5"/>
          <p:cNvSpPr>
            <a:spLocks noGrp="1"/>
          </p:cNvSpPr>
          <p:nvPr>
            <p:ph type="ftr" sz="quarter" idx="11"/>
          </p:nvPr>
        </p:nvSpPr>
        <p:spPr/>
        <p:txBody>
          <a:bodyPr/>
          <a:lstStyle/>
          <a:p>
            <a:r>
              <a:rPr lang="en-US"/>
              <a:t>Dr. Abdallah Altahan Alnuaimi</a:t>
            </a:r>
          </a:p>
        </p:txBody>
      </p:sp>
      <p:sp>
        <p:nvSpPr>
          <p:cNvPr id="7" name="عنصر نائب لرقم الشريحة 6"/>
          <p:cNvSpPr>
            <a:spLocks noGrp="1"/>
          </p:cNvSpPr>
          <p:nvPr>
            <p:ph type="sldNum" sz="quarter" idx="12"/>
          </p:nvPr>
        </p:nvSpPr>
        <p:spPr/>
        <p:txBody>
          <a:bodyPr/>
          <a:lstStyle/>
          <a:p>
            <a:fld id="{4B9CA95D-8EC2-4E1A-B5BD-BCF8AA63696F}" type="slidenum">
              <a:rPr lang="en-US" smtClean="0"/>
              <a:t>‹#›</a:t>
            </a:fld>
            <a:endParaRPr lang="en-US"/>
          </a:p>
        </p:txBody>
      </p:sp>
    </p:spTree>
    <p:extLst>
      <p:ext uri="{BB962C8B-B14F-4D97-AF65-F5344CB8AC3E}">
        <p14:creationId xmlns:p14="http://schemas.microsoft.com/office/powerpoint/2010/main" val="257730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08271336-31EE-4236-9D10-9886A99904D4}" type="datetime1">
              <a:rPr lang="en-US" smtClean="0"/>
              <a:t>4/13/2022</a:t>
            </a:fld>
            <a:endParaRPr lang="en-US"/>
          </a:p>
        </p:txBody>
      </p:sp>
      <p:sp>
        <p:nvSpPr>
          <p:cNvPr id="8" name="عنصر نائب للتذييل 7"/>
          <p:cNvSpPr>
            <a:spLocks noGrp="1"/>
          </p:cNvSpPr>
          <p:nvPr>
            <p:ph type="ftr" sz="quarter" idx="11"/>
          </p:nvPr>
        </p:nvSpPr>
        <p:spPr/>
        <p:txBody>
          <a:bodyPr/>
          <a:lstStyle/>
          <a:p>
            <a:r>
              <a:rPr lang="en-US"/>
              <a:t>Dr. Abdallah Altahan Alnuaimi</a:t>
            </a:r>
          </a:p>
        </p:txBody>
      </p:sp>
      <p:sp>
        <p:nvSpPr>
          <p:cNvPr id="9" name="عنصر نائب لرقم الشريحة 8"/>
          <p:cNvSpPr>
            <a:spLocks noGrp="1"/>
          </p:cNvSpPr>
          <p:nvPr>
            <p:ph type="sldNum" sz="quarter" idx="12"/>
          </p:nvPr>
        </p:nvSpPr>
        <p:spPr/>
        <p:txBody>
          <a:bodyPr/>
          <a:lstStyle/>
          <a:p>
            <a:fld id="{4B9CA95D-8EC2-4E1A-B5BD-BCF8AA63696F}" type="slidenum">
              <a:rPr lang="en-US" smtClean="0"/>
              <a:t>‹#›</a:t>
            </a:fld>
            <a:endParaRPr lang="en-US"/>
          </a:p>
        </p:txBody>
      </p:sp>
    </p:spTree>
    <p:extLst>
      <p:ext uri="{BB962C8B-B14F-4D97-AF65-F5344CB8AC3E}">
        <p14:creationId xmlns:p14="http://schemas.microsoft.com/office/powerpoint/2010/main" val="419656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A30C4028-9774-48C4-8A76-1D1FC6B7E47B}" type="datetime1">
              <a:rPr lang="en-US" smtClean="0"/>
              <a:t>4/13/2022</a:t>
            </a:fld>
            <a:endParaRPr lang="en-US"/>
          </a:p>
        </p:txBody>
      </p:sp>
      <p:sp>
        <p:nvSpPr>
          <p:cNvPr id="4" name="عنصر نائب للتذييل 3"/>
          <p:cNvSpPr>
            <a:spLocks noGrp="1"/>
          </p:cNvSpPr>
          <p:nvPr>
            <p:ph type="ftr" sz="quarter" idx="11"/>
          </p:nvPr>
        </p:nvSpPr>
        <p:spPr/>
        <p:txBody>
          <a:bodyPr/>
          <a:lstStyle/>
          <a:p>
            <a:r>
              <a:rPr lang="en-US"/>
              <a:t>Dr. Abdallah Altahan Alnuaimi</a:t>
            </a:r>
          </a:p>
        </p:txBody>
      </p:sp>
      <p:sp>
        <p:nvSpPr>
          <p:cNvPr id="5" name="عنصر نائب لرقم الشريحة 4"/>
          <p:cNvSpPr>
            <a:spLocks noGrp="1"/>
          </p:cNvSpPr>
          <p:nvPr>
            <p:ph type="sldNum" sz="quarter" idx="12"/>
          </p:nvPr>
        </p:nvSpPr>
        <p:spPr/>
        <p:txBody>
          <a:bodyPr/>
          <a:lstStyle/>
          <a:p>
            <a:fld id="{4B9CA95D-8EC2-4E1A-B5BD-BCF8AA63696F}" type="slidenum">
              <a:rPr lang="en-US" smtClean="0"/>
              <a:t>‹#›</a:t>
            </a:fld>
            <a:endParaRPr lang="en-US"/>
          </a:p>
        </p:txBody>
      </p:sp>
    </p:spTree>
    <p:extLst>
      <p:ext uri="{BB962C8B-B14F-4D97-AF65-F5344CB8AC3E}">
        <p14:creationId xmlns:p14="http://schemas.microsoft.com/office/powerpoint/2010/main" val="55934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EB6B759-3853-4454-A7A7-E500172376B2}" type="datetime1">
              <a:rPr lang="en-US" smtClean="0"/>
              <a:t>4/13/2022</a:t>
            </a:fld>
            <a:endParaRPr lang="en-US"/>
          </a:p>
        </p:txBody>
      </p:sp>
      <p:sp>
        <p:nvSpPr>
          <p:cNvPr id="3" name="عنصر نائب للتذييل 2"/>
          <p:cNvSpPr>
            <a:spLocks noGrp="1"/>
          </p:cNvSpPr>
          <p:nvPr>
            <p:ph type="ftr" sz="quarter" idx="11"/>
          </p:nvPr>
        </p:nvSpPr>
        <p:spPr/>
        <p:txBody>
          <a:bodyPr/>
          <a:lstStyle/>
          <a:p>
            <a:r>
              <a:rPr lang="en-US"/>
              <a:t>Dr. Abdallah Altahan Alnuaimi</a:t>
            </a:r>
          </a:p>
        </p:txBody>
      </p:sp>
      <p:sp>
        <p:nvSpPr>
          <p:cNvPr id="4" name="عنصر نائب لرقم الشريحة 3"/>
          <p:cNvSpPr>
            <a:spLocks noGrp="1"/>
          </p:cNvSpPr>
          <p:nvPr>
            <p:ph type="sldNum" sz="quarter" idx="12"/>
          </p:nvPr>
        </p:nvSpPr>
        <p:spPr/>
        <p:txBody>
          <a:bodyPr/>
          <a:lstStyle/>
          <a:p>
            <a:fld id="{4B9CA95D-8EC2-4E1A-B5BD-BCF8AA63696F}" type="slidenum">
              <a:rPr lang="en-US" smtClean="0"/>
              <a:t>‹#›</a:t>
            </a:fld>
            <a:endParaRPr lang="en-US"/>
          </a:p>
        </p:txBody>
      </p:sp>
    </p:spTree>
    <p:extLst>
      <p:ext uri="{BB962C8B-B14F-4D97-AF65-F5344CB8AC3E}">
        <p14:creationId xmlns:p14="http://schemas.microsoft.com/office/powerpoint/2010/main" val="391133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4E43E647-022C-4EE6-842B-A87834264C67}" type="datetime1">
              <a:rPr lang="en-US" smtClean="0"/>
              <a:t>4/13/2022</a:t>
            </a:fld>
            <a:endParaRPr lang="en-US"/>
          </a:p>
        </p:txBody>
      </p:sp>
      <p:sp>
        <p:nvSpPr>
          <p:cNvPr id="6" name="عنصر نائب للتذييل 5"/>
          <p:cNvSpPr>
            <a:spLocks noGrp="1"/>
          </p:cNvSpPr>
          <p:nvPr>
            <p:ph type="ftr" sz="quarter" idx="11"/>
          </p:nvPr>
        </p:nvSpPr>
        <p:spPr/>
        <p:txBody>
          <a:bodyPr/>
          <a:lstStyle/>
          <a:p>
            <a:r>
              <a:rPr lang="en-US"/>
              <a:t>Dr. Abdallah Altahan Alnuaimi</a:t>
            </a:r>
          </a:p>
        </p:txBody>
      </p:sp>
      <p:sp>
        <p:nvSpPr>
          <p:cNvPr id="7" name="عنصر نائب لرقم الشريحة 6"/>
          <p:cNvSpPr>
            <a:spLocks noGrp="1"/>
          </p:cNvSpPr>
          <p:nvPr>
            <p:ph type="sldNum" sz="quarter" idx="12"/>
          </p:nvPr>
        </p:nvSpPr>
        <p:spPr/>
        <p:txBody>
          <a:bodyPr/>
          <a:lstStyle/>
          <a:p>
            <a:fld id="{4B9CA95D-8EC2-4E1A-B5BD-BCF8AA63696F}" type="slidenum">
              <a:rPr lang="en-US" smtClean="0"/>
              <a:t>‹#›</a:t>
            </a:fld>
            <a:endParaRPr lang="en-US"/>
          </a:p>
        </p:txBody>
      </p:sp>
    </p:spTree>
    <p:extLst>
      <p:ext uri="{BB962C8B-B14F-4D97-AF65-F5344CB8AC3E}">
        <p14:creationId xmlns:p14="http://schemas.microsoft.com/office/powerpoint/2010/main" val="304162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2103242-EC81-4E55-859B-7CF4D1DAF867}" type="datetime1">
              <a:rPr lang="en-US" smtClean="0"/>
              <a:t>4/13/2022</a:t>
            </a:fld>
            <a:endParaRPr lang="en-US"/>
          </a:p>
        </p:txBody>
      </p:sp>
      <p:sp>
        <p:nvSpPr>
          <p:cNvPr id="6" name="عنصر نائب للتذييل 5"/>
          <p:cNvSpPr>
            <a:spLocks noGrp="1"/>
          </p:cNvSpPr>
          <p:nvPr>
            <p:ph type="ftr" sz="quarter" idx="11"/>
          </p:nvPr>
        </p:nvSpPr>
        <p:spPr/>
        <p:txBody>
          <a:bodyPr/>
          <a:lstStyle/>
          <a:p>
            <a:r>
              <a:rPr lang="en-US"/>
              <a:t>Dr. Abdallah Altahan Alnuaimi</a:t>
            </a:r>
          </a:p>
        </p:txBody>
      </p:sp>
      <p:sp>
        <p:nvSpPr>
          <p:cNvPr id="7" name="عنصر نائب لرقم الشريحة 6"/>
          <p:cNvSpPr>
            <a:spLocks noGrp="1"/>
          </p:cNvSpPr>
          <p:nvPr>
            <p:ph type="sldNum" sz="quarter" idx="12"/>
          </p:nvPr>
        </p:nvSpPr>
        <p:spPr/>
        <p:txBody>
          <a:bodyPr/>
          <a:lstStyle/>
          <a:p>
            <a:fld id="{4B9CA95D-8EC2-4E1A-B5BD-BCF8AA63696F}" type="slidenum">
              <a:rPr lang="en-US" smtClean="0"/>
              <a:t>‹#›</a:t>
            </a:fld>
            <a:endParaRPr lang="en-US"/>
          </a:p>
        </p:txBody>
      </p:sp>
    </p:spTree>
    <p:extLst>
      <p:ext uri="{BB962C8B-B14F-4D97-AF65-F5344CB8AC3E}">
        <p14:creationId xmlns:p14="http://schemas.microsoft.com/office/powerpoint/2010/main" val="49013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663BA-B740-4FDF-93A8-E8BAA30C2C7F}" type="datetime1">
              <a:rPr lang="en-US" smtClean="0"/>
              <a:t>4/13/2022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Abdallah Altahan Alnuaimi</a:t>
            </a: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CA95D-8EC2-4E1A-B5BD-BCF8AA63696F}" type="slidenum">
              <a:rPr lang="en-US" smtClean="0"/>
              <a:t>‹#›</a:t>
            </a:fld>
            <a:endParaRPr lang="en-US"/>
          </a:p>
        </p:txBody>
      </p:sp>
    </p:spTree>
    <p:extLst>
      <p:ext uri="{BB962C8B-B14F-4D97-AF65-F5344CB8AC3E}">
        <p14:creationId xmlns:p14="http://schemas.microsoft.com/office/powerpoint/2010/main" val="177947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emf"/></Relationships>
</file>

<file path=ppt/slides/_rels/slide1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Discrete Mathematics</a:t>
            </a:r>
          </a:p>
        </p:txBody>
      </p:sp>
    </p:spTree>
    <p:extLst>
      <p:ext uri="{BB962C8B-B14F-4D97-AF65-F5344CB8AC3E}">
        <p14:creationId xmlns:p14="http://schemas.microsoft.com/office/powerpoint/2010/main" val="172418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Subsets </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r>
                  <a:rPr lang="en-US" dirty="0"/>
                  <a:t>If </a:t>
                </a:r>
                <a14:m>
                  <m:oMath xmlns:m="http://schemas.openxmlformats.org/officeDocument/2006/math">
                    <m:r>
                      <a:rPr lang="en-US" b="0" i="1" smtClean="0">
                        <a:latin typeface="Cambria Math"/>
                      </a:rPr>
                      <m:t>𝐴</m:t>
                    </m:r>
                    <m:r>
                      <a:rPr lang="en-US" b="0" i="1" smtClean="0">
                        <a:latin typeface="Cambria Math"/>
                      </a:rPr>
                      <m:t> </m:t>
                    </m:r>
                    <m:r>
                      <a:rPr lang="en-US" b="0" i="1" smtClean="0">
                        <a:latin typeface="Cambria Math"/>
                      </a:rPr>
                      <m:t>𝑎𝑛𝑑</m:t>
                    </m:r>
                    <m:r>
                      <a:rPr lang="en-US" b="0" i="1" smtClean="0">
                        <a:latin typeface="Cambria Math"/>
                      </a:rPr>
                      <m:t> </m:t>
                    </m:r>
                    <m:r>
                      <a:rPr lang="en-US" b="0" i="1" smtClean="0">
                        <a:latin typeface="Cambria Math"/>
                      </a:rPr>
                      <m:t>𝐵</m:t>
                    </m:r>
                  </m:oMath>
                </a14:m>
                <a:r>
                  <a:rPr lang="en-US" dirty="0"/>
                  <a:t> are sets, </a:t>
                </a:r>
                <a14:m>
                  <m:oMath xmlns:m="http://schemas.openxmlformats.org/officeDocument/2006/math">
                    <m:r>
                      <a:rPr lang="en-US" b="0" i="1" smtClean="0">
                        <a:latin typeface="Cambria Math"/>
                      </a:rPr>
                      <m:t>𝐴</m:t>
                    </m:r>
                  </m:oMath>
                </a14:m>
                <a:r>
                  <a:rPr lang="en-US" dirty="0"/>
                  <a:t> is called a subset of </a:t>
                </a:r>
                <a14:m>
                  <m:oMath xmlns:m="http://schemas.openxmlformats.org/officeDocument/2006/math">
                    <m:r>
                      <a:rPr lang="en-US" b="0" i="1" smtClean="0">
                        <a:latin typeface="Cambria Math"/>
                      </a:rPr>
                      <m:t>𝐵</m:t>
                    </m:r>
                  </m:oMath>
                </a14:m>
                <a:r>
                  <a:rPr lang="en-US" dirty="0"/>
                  <a:t>, written </a:t>
                </a:r>
                <a14:m>
                  <m:oMath xmlns:m="http://schemas.openxmlformats.org/officeDocument/2006/math">
                    <m:r>
                      <a:rPr lang="en-US" b="0" i="1" smtClean="0">
                        <a:latin typeface="Cambria Math"/>
                      </a:rPr>
                      <m:t>𝐴</m:t>
                    </m:r>
                    <m:r>
                      <a:rPr lang="en-US" b="0" i="1" smtClean="0">
                        <a:latin typeface="Cambria Math"/>
                        <a:ea typeface="Cambria Math"/>
                      </a:rPr>
                      <m:t>⊆</m:t>
                    </m:r>
                    <m:r>
                      <a:rPr lang="en-US" b="0" i="1" smtClean="0">
                        <a:latin typeface="Cambria Math"/>
                        <a:ea typeface="Cambria Math"/>
                      </a:rPr>
                      <m:t>𝐵</m:t>
                    </m:r>
                  </m:oMath>
                </a14:m>
                <a:r>
                  <a:rPr lang="en-US" dirty="0"/>
                  <a:t>, if, and only if, every element of </a:t>
                </a:r>
                <a14:m>
                  <m:oMath xmlns:m="http://schemas.openxmlformats.org/officeDocument/2006/math">
                    <m:r>
                      <a:rPr lang="en-US" i="1" smtClean="0">
                        <a:latin typeface="Cambria Math"/>
                      </a:rPr>
                      <m:t>𝐴</m:t>
                    </m:r>
                  </m:oMath>
                </a14:m>
                <a:r>
                  <a:rPr lang="en-US" dirty="0"/>
                  <a:t> is also an element of </a:t>
                </a:r>
                <a14:m>
                  <m:oMath xmlns:m="http://schemas.openxmlformats.org/officeDocument/2006/math">
                    <m:r>
                      <a:rPr lang="en-US" b="0" i="1" smtClean="0">
                        <a:latin typeface="Cambria Math"/>
                      </a:rPr>
                      <m:t>𝐵</m:t>
                    </m:r>
                  </m:oMath>
                </a14:m>
                <a:r>
                  <a:rPr lang="en-US" dirty="0"/>
                  <a:t>.</a:t>
                </a:r>
              </a:p>
              <a:p>
                <a:r>
                  <a:rPr lang="en-US" dirty="0"/>
                  <a:t>Symbolically:</a:t>
                </a:r>
              </a:p>
              <a:p>
                <a:pPr marL="0" indent="0">
                  <a:buNone/>
                </a:pPr>
                <a:r>
                  <a:rPr lang="en-US" dirty="0"/>
                  <a:t>    </a:t>
                </a:r>
                <a14:m>
                  <m:oMath xmlns:m="http://schemas.openxmlformats.org/officeDocument/2006/math">
                    <m:r>
                      <a:rPr lang="en-US" i="1" smtClean="0">
                        <a:latin typeface="Cambria Math"/>
                      </a:rPr>
                      <m:t>𝐴</m:t>
                    </m:r>
                    <m:r>
                      <a:rPr lang="en-US"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𝑥</m:t>
                    </m:r>
                    <m:r>
                      <a:rPr lang="en-US" b="0" i="1" smtClean="0">
                        <a:latin typeface="Cambria Math"/>
                        <a:ea typeface="Cambria Math"/>
                      </a:rPr>
                      <m:t>, </m:t>
                    </m:r>
                    <m:r>
                      <a:rPr lang="en-US" b="0" i="1" smtClean="0">
                        <a:latin typeface="Cambria Math"/>
                        <a:ea typeface="Cambria Math"/>
                      </a:rPr>
                      <m:t>𝑖𝑓</m:t>
                    </m:r>
                    <m:r>
                      <a:rPr lang="en-US" b="0" i="1" smtClean="0">
                        <a:latin typeface="Cambria Math"/>
                        <a:ea typeface="Cambria Math"/>
                      </a:rPr>
                      <m:t> </m:t>
                    </m:r>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𝐴</m:t>
                    </m:r>
                    <m:r>
                      <a:rPr lang="en-US" b="0" i="1" smtClean="0">
                        <a:latin typeface="Cambria Math"/>
                        <a:ea typeface="Cambria Math"/>
                      </a:rPr>
                      <m:t> </m:t>
                    </m:r>
                    <m:r>
                      <a:rPr lang="en-US" b="0" i="1" smtClean="0">
                        <a:latin typeface="Cambria Math"/>
                        <a:ea typeface="Cambria Math"/>
                      </a:rPr>
                      <m:t>𝑡</m:t>
                    </m:r>
                    <m:r>
                      <a:rPr lang="en-US" b="0" i="1" smtClean="0">
                        <a:latin typeface="Cambria Math"/>
                        <a:ea typeface="Cambria Math"/>
                      </a:rPr>
                      <m:t>h</m:t>
                    </m:r>
                    <m:r>
                      <a:rPr lang="en-US" b="0" i="1" smtClean="0">
                        <a:latin typeface="Cambria Math"/>
                        <a:ea typeface="Cambria Math"/>
                      </a:rPr>
                      <m:t>𝑒𝑛</m:t>
                    </m:r>
                    <m:r>
                      <a:rPr lang="en-US" b="0" i="1" smtClean="0">
                        <a:latin typeface="Cambria Math"/>
                        <a:ea typeface="Cambria Math"/>
                      </a:rPr>
                      <m:t> </m:t>
                    </m:r>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𝐵</m:t>
                    </m:r>
                  </m:oMath>
                </a14:m>
                <a:endParaRPr lang="en-US" dirty="0"/>
              </a:p>
              <a:p>
                <a:pPr marL="0" indent="0">
                  <a:buNone/>
                </a:pPr>
                <a:r>
                  <a:rPr lang="en-US" dirty="0"/>
                  <a:t>    the phrases </a:t>
                </a:r>
                <a14:m>
                  <m:oMath xmlns:m="http://schemas.openxmlformats.org/officeDocument/2006/math">
                    <m:r>
                      <a:rPr lang="en-US" i="1" smtClean="0">
                        <a:latin typeface="Cambria Math"/>
                      </a:rPr>
                      <m:t>𝐴</m:t>
                    </m:r>
                    <m:r>
                      <a:rPr lang="en-US" b="0" i="1"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𝑐𝑜𝑛𝑡𝑎𝑖𝑛𝑒𝑑</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𝐵</m:t>
                    </m:r>
                    <m:r>
                      <a:rPr lang="en-US" b="0" i="1" smtClean="0">
                        <a:latin typeface="Cambria Math"/>
                      </a:rPr>
                      <m:t> </m:t>
                    </m:r>
                    <m:r>
                      <a:rPr lang="en-US" b="0" i="1" smtClean="0">
                        <a:latin typeface="Cambria Math"/>
                      </a:rPr>
                      <m:t>𝑎𝑛𝑑</m:t>
                    </m:r>
                  </m:oMath>
                </a14:m>
                <a:endParaRPr lang="en-US" b="0" i="1" dirty="0">
                  <a:latin typeface="Cambria Math"/>
                </a:endParaRPr>
              </a:p>
              <a:p>
                <a:pPr marL="0" indent="0">
                  <a:buNone/>
                </a:pPr>
                <a:r>
                  <a:rPr lang="en-US" b="0" dirty="0"/>
                  <a:t>   </a:t>
                </a:r>
                <a14:m>
                  <m:oMath xmlns:m="http://schemas.openxmlformats.org/officeDocument/2006/math">
                    <m:r>
                      <a:rPr lang="en-US" b="0" i="1" smtClean="0">
                        <a:latin typeface="Cambria Math"/>
                      </a:rPr>
                      <m:t> </m:t>
                    </m:r>
                    <m:r>
                      <a:rPr lang="en-US" b="0" i="1" smtClean="0">
                        <a:latin typeface="Cambria Math"/>
                      </a:rPr>
                      <m:t>𝐵</m:t>
                    </m:r>
                    <m:r>
                      <a:rPr lang="en-US" b="0" i="1" smtClean="0">
                        <a:latin typeface="Cambria Math"/>
                      </a:rPr>
                      <m:t> </m:t>
                    </m:r>
                    <m:r>
                      <a:rPr lang="en-US" b="0" i="1" smtClean="0">
                        <a:latin typeface="Cambria Math"/>
                      </a:rPr>
                      <m:t>𝑐𝑜𝑛𝑡𝑎𝑖𝑛𝑠</m:t>
                    </m:r>
                    <m:r>
                      <a:rPr lang="en-US" b="0" i="1" smtClean="0">
                        <a:latin typeface="Cambria Math"/>
                      </a:rPr>
                      <m:t> </m:t>
                    </m:r>
                    <m:r>
                      <a:rPr lang="en-US" b="0" i="1" smtClean="0">
                        <a:latin typeface="Cambria Math"/>
                      </a:rPr>
                      <m:t>𝐴</m:t>
                    </m:r>
                  </m:oMath>
                </a14:m>
                <a:r>
                  <a:rPr lang="en-US" dirty="0"/>
                  <a:t> are alternative ways of saying </a:t>
                </a:r>
              </a:p>
              <a:p>
                <a:pPr marL="0" indent="0">
                  <a:buNone/>
                </a:pPr>
                <a:r>
                  <a:rPr lang="en-US" dirty="0"/>
                  <a:t>    that </a:t>
                </a:r>
                <a14:m>
                  <m:oMath xmlns:m="http://schemas.openxmlformats.org/officeDocument/2006/math">
                    <m:r>
                      <a:rPr lang="en-US" b="0" i="1" smtClean="0">
                        <a:latin typeface="Cambria Math"/>
                      </a:rPr>
                      <m:t>𝐴</m:t>
                    </m:r>
                    <m:r>
                      <a:rPr lang="en-US" b="0" i="1"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𝑎</m:t>
                    </m:r>
                    <m:r>
                      <a:rPr lang="en-US" b="0" i="1" smtClean="0">
                        <a:latin typeface="Cambria Math"/>
                      </a:rPr>
                      <m:t> </m:t>
                    </m:r>
                    <m:r>
                      <a:rPr lang="en-US" b="0" i="1" smtClean="0">
                        <a:latin typeface="Cambria Math"/>
                      </a:rPr>
                      <m:t>𝑠𝑢𝑏𝑠𝑒𝑡</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𝐵</m:t>
                    </m:r>
                    <m:r>
                      <a:rPr lang="en-US" b="0" i="1" smtClean="0">
                        <a:latin typeface="Cambria Math"/>
                      </a:rPr>
                      <m:t>.</m:t>
                    </m:r>
                  </m:oMath>
                </a14:m>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630" t="-1617" r="-2222" b="-3504"/>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10</a:t>
            </a:fld>
            <a:endParaRPr lang="en-US"/>
          </a:p>
        </p:txBody>
      </p:sp>
    </p:spTree>
    <p:extLst>
      <p:ext uri="{BB962C8B-B14F-4D97-AF65-F5344CB8AC3E}">
        <p14:creationId xmlns:p14="http://schemas.microsoft.com/office/powerpoint/2010/main" val="1452208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Subsets</a:t>
            </a:r>
          </a:p>
        </p:txBody>
      </p:sp>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a:xfrm>
                <a:off x="323528" y="1600200"/>
                <a:ext cx="8507288" cy="4525963"/>
              </a:xfrm>
            </p:spPr>
            <p:txBody>
              <a:bodyPr/>
              <a:lstStyle/>
              <a:p>
                <a:r>
                  <a:rPr lang="en-US" dirty="0"/>
                  <a:t>A set </a:t>
                </a:r>
                <a14:m>
                  <m:oMath xmlns:m="http://schemas.openxmlformats.org/officeDocument/2006/math">
                    <m:r>
                      <a:rPr lang="en-US" i="1" smtClean="0">
                        <a:latin typeface="Cambria Math"/>
                      </a:rPr>
                      <m:t>𝐴</m:t>
                    </m:r>
                  </m:oMath>
                </a14:m>
                <a:r>
                  <a:rPr lang="en-US" dirty="0"/>
                  <a:t> is not a subset of a set </a:t>
                </a:r>
                <a14:m>
                  <m:oMath xmlns:m="http://schemas.openxmlformats.org/officeDocument/2006/math">
                    <m:r>
                      <a:rPr lang="en-US" b="0" i="1" smtClean="0">
                        <a:latin typeface="Cambria Math"/>
                      </a:rPr>
                      <m:t>𝐵</m:t>
                    </m:r>
                  </m:oMath>
                </a14:m>
                <a:r>
                  <a:rPr lang="en-US" dirty="0"/>
                  <a:t>, written </a:t>
                </a:r>
                <a14:m>
                  <m:oMath xmlns:m="http://schemas.openxmlformats.org/officeDocument/2006/math">
                    <m:r>
                      <a:rPr lang="en-US" i="1" smtClean="0">
                        <a:latin typeface="Cambria Math"/>
                      </a:rPr>
                      <m:t>𝐴</m:t>
                    </m:r>
                    <m:r>
                      <a:rPr lang="en-US" b="0" i="1" smtClean="0">
                        <a:latin typeface="Cambria Math"/>
                      </a:rPr>
                      <m:t> </m:t>
                    </m:r>
                    <m:r>
                      <m:rPr>
                        <m:nor/>
                      </m:rPr>
                      <a:rPr lang="en-US"/>
                      <m:t>⊈</m:t>
                    </m:r>
                    <m:r>
                      <m:rPr>
                        <m:nor/>
                      </m:rPr>
                      <a:rPr lang="en-US" b="0" i="0" smtClean="0"/>
                      <m:t> </m:t>
                    </m:r>
                    <m:r>
                      <m:rPr>
                        <m:nor/>
                      </m:rPr>
                      <a:rPr lang="en-US" b="0" i="0" smtClean="0"/>
                      <m:t>B</m:t>
                    </m:r>
                  </m:oMath>
                </a14:m>
                <a:r>
                  <a:rPr lang="en-US" dirty="0"/>
                  <a:t>, if, and only if, there is at least one element of </a:t>
                </a:r>
                <a14:m>
                  <m:oMath xmlns:m="http://schemas.openxmlformats.org/officeDocument/2006/math">
                    <m:r>
                      <a:rPr lang="en-US" i="1" smtClean="0">
                        <a:latin typeface="Cambria Math"/>
                      </a:rPr>
                      <m:t>𝐴</m:t>
                    </m:r>
                  </m:oMath>
                </a14:m>
                <a:r>
                  <a:rPr lang="en-US" dirty="0"/>
                  <a:t> that is not an element of </a:t>
                </a:r>
                <a14:m>
                  <m:oMath xmlns:m="http://schemas.openxmlformats.org/officeDocument/2006/math">
                    <m:r>
                      <a:rPr lang="en-US" b="0" i="1" smtClean="0">
                        <a:latin typeface="Cambria Math"/>
                      </a:rPr>
                      <m:t>𝐵</m:t>
                    </m:r>
                  </m:oMath>
                </a14:m>
                <a:r>
                  <a:rPr lang="en-US" dirty="0"/>
                  <a:t>.</a:t>
                </a:r>
              </a:p>
              <a:p>
                <a:r>
                  <a:rPr lang="en-US" dirty="0"/>
                  <a:t>Symbolically:</a:t>
                </a:r>
              </a:p>
              <a:p>
                <a:pPr marL="0" indent="0">
                  <a:buNone/>
                </a:pPr>
                <a:endParaRPr lang="en-US" dirty="0"/>
              </a:p>
              <a:p>
                <a:pPr marL="0" indent="0">
                  <a:buNone/>
                </a:pPr>
                <a:r>
                  <a:rPr lang="en-US" dirty="0"/>
                  <a:t>                  </a:t>
                </a:r>
                <a14:m>
                  <m:oMath xmlns:m="http://schemas.openxmlformats.org/officeDocument/2006/math">
                    <m:r>
                      <a:rPr lang="en-US" i="1" smtClean="0">
                        <a:latin typeface="Cambria Math"/>
                      </a:rPr>
                      <m:t>𝐴</m:t>
                    </m:r>
                    <m:r>
                      <m:rPr>
                        <m:nor/>
                      </m:rPr>
                      <a:rPr lang="en-US"/>
                      <m:t>⊈</m:t>
                    </m:r>
                    <m:r>
                      <m:rPr>
                        <m:nor/>
                      </m:rPr>
                      <a:rPr lang="en-US" b="0" i="0" smtClean="0"/>
                      <m:t>B</m:t>
                    </m:r>
                    <m:r>
                      <a:rPr lang="en-US" b="0" i="1" smtClean="0">
                        <a:latin typeface="Cambria Math"/>
                      </a:rPr>
                      <m:t>⇔</m:t>
                    </m:r>
                    <m:r>
                      <a:rPr lang="en-US" b="0" i="1" smtClean="0">
                        <a:latin typeface="Cambria Math"/>
                        <a:ea typeface="Cambria Math"/>
                      </a:rPr>
                      <m:t>∃</m:t>
                    </m:r>
                    <m:r>
                      <a:rPr lang="en-US" b="0" i="1" smtClean="0">
                        <a:latin typeface="Cambria Math"/>
                        <a:ea typeface="Cambria Math"/>
                      </a:rPr>
                      <m:t>𝑥</m:t>
                    </m:r>
                    <m:r>
                      <a:rPr lang="en-US" b="0" i="1" smtClean="0">
                        <a:latin typeface="Cambria Math"/>
                        <a:ea typeface="Cambria Math"/>
                      </a:rPr>
                      <m:t>, </m:t>
                    </m:r>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𝐴</m:t>
                    </m:r>
                    <m:r>
                      <a:rPr lang="en-US" b="0" i="1" smtClean="0">
                        <a:latin typeface="Cambria Math"/>
                        <a:ea typeface="Cambria Math"/>
                      </a:rPr>
                      <m:t> </m:t>
                    </m:r>
                    <m:r>
                      <a:rPr lang="en-US" b="0" i="1" smtClean="0">
                        <a:latin typeface="Cambria Math"/>
                        <a:ea typeface="Cambria Math"/>
                      </a:rPr>
                      <m:t>𝑎𝑛𝑑</m:t>
                    </m:r>
                    <m:r>
                      <a:rPr lang="en-US" b="0" i="1" smtClean="0">
                        <a:latin typeface="Cambria Math"/>
                        <a:ea typeface="Cambria Math"/>
                      </a:rPr>
                      <m:t> </m:t>
                    </m:r>
                    <m:r>
                      <a:rPr lang="en-US" b="0" i="1" smtClean="0">
                        <a:latin typeface="Cambria Math"/>
                        <a:ea typeface="Cambria Math"/>
                      </a:rPr>
                      <m:t>𝑥</m:t>
                    </m:r>
                    <m:r>
                      <m:rPr>
                        <m:nor/>
                      </m:rPr>
                      <a:rPr lang="en-US"/>
                      <m:t>∉</m:t>
                    </m:r>
                    <m:r>
                      <m:rPr>
                        <m:nor/>
                      </m:rPr>
                      <a:rPr lang="en-US" b="0" i="0" smtClean="0"/>
                      <m:t>B</m:t>
                    </m:r>
                  </m:oMath>
                </a14:m>
                <a:endParaRPr lang="en-US"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323528" y="1600200"/>
                <a:ext cx="8507288" cy="4525963"/>
              </a:xfrm>
              <a:blipFill>
                <a:blip r:embed="rId2"/>
                <a:stretch>
                  <a:fillRect l="-1648" t="-1617" r="-1576"/>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11</a:t>
            </a:fld>
            <a:endParaRPr lang="en-US"/>
          </a:p>
        </p:txBody>
      </p:sp>
    </p:spTree>
    <p:extLst>
      <p:ext uri="{BB962C8B-B14F-4D97-AF65-F5344CB8AC3E}">
        <p14:creationId xmlns:p14="http://schemas.microsoft.com/office/powerpoint/2010/main" val="127476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lstStyle/>
              <a:p>
                <a:pPr marL="0" indent="0">
                  <a:buNone/>
                </a:pPr>
                <a:r>
                  <a:rPr lang="en-US" dirty="0"/>
                  <a:t>Let </a:t>
                </a:r>
                <a14:m>
                  <m:oMath xmlns:m="http://schemas.openxmlformats.org/officeDocument/2006/math">
                    <m:r>
                      <a:rPr lang="en-US" b="0" i="1" smtClean="0">
                        <a:latin typeface="Cambria Math"/>
                      </a:rPr>
                      <m:t>𝐴</m:t>
                    </m:r>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m:t>
                        </m:r>
                        <m:r>
                          <a:rPr lang="en-US" b="0" i="1" smtClean="0">
                            <a:latin typeface="Cambria Math"/>
                            <a:ea typeface="Cambria Math"/>
                          </a:rPr>
                          <m:t>5</m:t>
                        </m:r>
                        <m:r>
                          <a:rPr lang="en-US" b="0" i="1" smtClean="0">
                            <a:latin typeface="Cambria Math"/>
                            <a:ea typeface="Cambria Math"/>
                          </a:rPr>
                          <m:t>,</m:t>
                        </m:r>
                        <m:r>
                          <a:rPr lang="en-US" b="0" i="1" smtClean="0">
                            <a:latin typeface="Cambria Math"/>
                            <a:ea typeface="Cambria Math"/>
                          </a:rPr>
                          <m:t>7</m:t>
                        </m:r>
                      </m:e>
                    </m:d>
                    <m:r>
                      <a:rPr lang="en-US" b="0" i="1" smtClean="0">
                        <a:latin typeface="Cambria Math"/>
                        <a:ea typeface="Cambria Math"/>
                      </a:rPr>
                      <m:t>, </m:t>
                    </m:r>
                    <m:r>
                      <a:rPr lang="en-US" b="0" i="1" smtClean="0">
                        <a:latin typeface="Cambria Math"/>
                        <a:ea typeface="Cambria Math"/>
                      </a:rPr>
                      <m:t>𝐵</m:t>
                    </m:r>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5</m:t>
                        </m:r>
                      </m:e>
                    </m:d>
                    <m:r>
                      <a:rPr lang="en-US" b="0" i="1" smtClean="0">
                        <a:latin typeface="Cambria Math"/>
                        <a:ea typeface="Cambria Math"/>
                      </a:rPr>
                      <m:t> </m:t>
                    </m:r>
                    <m:r>
                      <a:rPr lang="en-US" b="0" i="1" smtClean="0">
                        <a:latin typeface="Cambria Math"/>
                        <a:ea typeface="Cambria Math"/>
                      </a:rPr>
                      <m:t>𝑎𝑛𝑑</m:t>
                    </m:r>
                    <m:r>
                      <a:rPr lang="en-US" b="0" i="1" smtClean="0">
                        <a:latin typeface="Cambria Math"/>
                        <a:ea typeface="Cambria Math"/>
                      </a:rPr>
                      <m:t> </m:t>
                    </m:r>
                    <m:r>
                      <a:rPr lang="en-US" b="0" i="1" smtClean="0">
                        <a:latin typeface="Cambria Math"/>
                        <a:ea typeface="Cambria Math"/>
                      </a:rPr>
                      <m:t>𝐶</m:t>
                    </m:r>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3</m:t>
                        </m:r>
                        <m:r>
                          <a:rPr lang="en-US" b="0" i="1" smtClean="0">
                            <a:latin typeface="Cambria Math"/>
                            <a:ea typeface="Cambria Math"/>
                          </a:rPr>
                          <m:t>,</m:t>
                        </m:r>
                        <m:r>
                          <a:rPr lang="en-US" b="0" i="1" smtClean="0">
                            <a:latin typeface="Cambria Math"/>
                            <a:ea typeface="Cambria Math"/>
                          </a:rPr>
                          <m:t>7</m:t>
                        </m:r>
                      </m:e>
                    </m:d>
                  </m:oMath>
                </a14:m>
                <a:r>
                  <a:rPr lang="en-US" dirty="0"/>
                  <a:t>.</a:t>
                </a:r>
              </a:p>
              <a:p>
                <a:pPr marL="0" indent="0">
                  <a:buNone/>
                </a:pPr>
                <a:r>
                  <a:rPr lang="en-US" dirty="0">
                    <a:latin typeface="Cambria Math"/>
                    <a:ea typeface="Cambria Math"/>
                  </a:rPr>
                  <a:t>① Is </a:t>
                </a:r>
                <a14:m>
                  <m:oMath xmlns:m="http://schemas.openxmlformats.org/officeDocument/2006/math">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𝐴</m:t>
                    </m:r>
                    <m:r>
                      <a:rPr lang="en-US" b="0" i="1" smtClean="0">
                        <a:latin typeface="Cambria Math"/>
                        <a:ea typeface="Cambria Math"/>
                      </a:rPr>
                      <m:t>?</m:t>
                    </m:r>
                  </m:oMath>
                </a14:m>
                <a:r>
                  <a:rPr lang="en-US" dirty="0">
                    <a:latin typeface="Cambria Math"/>
                    <a:ea typeface="Cambria Math"/>
                  </a:rPr>
                  <a:t>       ② Is </a:t>
                </a:r>
                <a14:m>
                  <m:oMath xmlns:m="http://schemas.openxmlformats.org/officeDocument/2006/math">
                    <m:r>
                      <a:rPr lang="en-US" b="0" i="1" smtClean="0">
                        <a:latin typeface="Cambria Math"/>
                        <a:ea typeface="Cambria Math"/>
                      </a:rPr>
                      <m:t>𝐶</m:t>
                    </m:r>
                    <m:r>
                      <a:rPr lang="en-US" b="0" i="1" smtClean="0">
                        <a:latin typeface="Cambria Math"/>
                        <a:ea typeface="Cambria Math"/>
                      </a:rPr>
                      <m:t>⊆</m:t>
                    </m:r>
                    <m:r>
                      <a:rPr lang="en-US" b="0" i="1" smtClean="0">
                        <a:latin typeface="Cambria Math"/>
                        <a:ea typeface="Cambria Math"/>
                      </a:rPr>
                      <m:t>𝐴</m:t>
                    </m:r>
                    <m:r>
                      <a:rPr lang="en-US" b="0" i="1" smtClean="0">
                        <a:latin typeface="Cambria Math"/>
                        <a:ea typeface="Cambria Math"/>
                      </a:rPr>
                      <m:t>?</m:t>
                    </m:r>
                  </m:oMath>
                </a14:m>
                <a:r>
                  <a:rPr lang="en-US" dirty="0"/>
                  <a:t>      </a:t>
                </a:r>
                <a:r>
                  <a:rPr lang="en-US" dirty="0">
                    <a:latin typeface="Cambria Math"/>
                    <a:ea typeface="Cambria Math"/>
                  </a:rPr>
                  <a:t>③ Is </a:t>
                </a:r>
                <a14:m>
                  <m:oMath xmlns:m="http://schemas.openxmlformats.org/officeDocument/2006/math">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oMath>
                </a14:m>
                <a:endParaRPr lang="en-US" dirty="0"/>
              </a:p>
              <a:p>
                <a:pPr marL="0" indent="0">
                  <a:buNone/>
                </a:pPr>
                <a:endParaRPr lang="en-US" dirty="0"/>
              </a:p>
              <a:p>
                <a:pPr marL="0" indent="0">
                  <a:buNone/>
                </a:pPr>
                <a:r>
                  <a:rPr lang="en-US" dirty="0">
                    <a:latin typeface="Cambria Math"/>
                    <a:ea typeface="Cambria Math"/>
                  </a:rPr>
                  <a:t>① Yes, the elements of </a:t>
                </a:r>
                <a14:m>
                  <m:oMath xmlns:m="http://schemas.openxmlformats.org/officeDocument/2006/math">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1</m:t>
                    </m:r>
                    <m:r>
                      <a:rPr lang="en-US" b="0" i="1" smtClean="0">
                        <a:latin typeface="Cambria Math"/>
                        <a:ea typeface="Cambria Math"/>
                      </a:rPr>
                      <m:t>, </m:t>
                    </m:r>
                    <m:r>
                      <a:rPr lang="en-US" b="0" i="1" smtClean="0">
                        <a:latin typeface="Cambria Math"/>
                        <a:ea typeface="Cambria Math"/>
                      </a:rPr>
                      <m:t>5</m:t>
                    </m:r>
                    <m:r>
                      <a:rPr lang="en-US" b="0" i="1" smtClean="0">
                        <a:latin typeface="Cambria Math"/>
                        <a:ea typeface="Cambria Math"/>
                      </a:rPr>
                      <m:t> </m:t>
                    </m:r>
                    <m:r>
                      <a:rPr lang="en-US" b="0" i="1" smtClean="0">
                        <a:latin typeface="Cambria Math"/>
                        <a:ea typeface="Cambria Math"/>
                      </a:rPr>
                      <m:t>𝑎𝑟𝑒</m:t>
                    </m:r>
                    <m:r>
                      <a:rPr lang="en-US" b="0" i="1" smtClean="0">
                        <a:latin typeface="Cambria Math"/>
                        <a:ea typeface="Cambria Math"/>
                      </a:rPr>
                      <m:t> </m:t>
                    </m:r>
                    <m:r>
                      <a:rPr lang="en-US" b="0" i="1" smtClean="0">
                        <a:latin typeface="Cambria Math"/>
                        <a:ea typeface="Cambria Math"/>
                      </a:rPr>
                      <m:t>𝑖𝑛</m:t>
                    </m:r>
                    <m:r>
                      <a:rPr lang="en-US" b="0" i="1" smtClean="0">
                        <a:latin typeface="Cambria Math"/>
                        <a:ea typeface="Cambria Math"/>
                      </a:rPr>
                      <m:t> </m:t>
                    </m:r>
                    <m:r>
                      <a:rPr lang="en-US" b="0" i="1" smtClean="0">
                        <a:latin typeface="Cambria Math"/>
                        <a:ea typeface="Cambria Math"/>
                      </a:rPr>
                      <m:t>𝐴</m:t>
                    </m:r>
                  </m:oMath>
                </a14:m>
                <a:r>
                  <a:rPr lang="en-US" dirty="0"/>
                  <a:t>.</a:t>
                </a:r>
              </a:p>
              <a:p>
                <a:pPr marL="0" indent="0">
                  <a:buNone/>
                </a:pPr>
                <a:r>
                  <a:rPr lang="en-US" dirty="0">
                    <a:latin typeface="Cambria Math"/>
                    <a:ea typeface="Cambria Math"/>
                  </a:rPr>
                  <a:t>② No, the element </a:t>
                </a:r>
                <a14:m>
                  <m:oMath xmlns:m="http://schemas.openxmlformats.org/officeDocument/2006/math">
                    <m:r>
                      <a:rPr lang="en-US" b="0" i="1" smtClean="0">
                        <a:latin typeface="Cambria Math"/>
                        <a:ea typeface="Cambria Math"/>
                      </a:rPr>
                      <m:t>3</m:t>
                    </m:r>
                    <m:r>
                      <a:rPr lang="en-US" b="0" i="1" smtClean="0">
                        <a:latin typeface="Cambria Math"/>
                        <a:ea typeface="Cambria Math"/>
                      </a:rPr>
                      <m:t> </m:t>
                    </m:r>
                    <m:r>
                      <a:rPr lang="en-US" b="0" i="1" smtClean="0">
                        <a:latin typeface="Cambria Math"/>
                        <a:ea typeface="Cambria Math"/>
                      </a:rPr>
                      <m:t>𝑜𝑓</m:t>
                    </m:r>
                    <m:r>
                      <a:rPr lang="en-US" b="0" i="1" smtClean="0">
                        <a:latin typeface="Cambria Math"/>
                        <a:ea typeface="Cambria Math"/>
                      </a:rPr>
                      <m:t> </m:t>
                    </m:r>
                    <m:r>
                      <a:rPr lang="en-US" b="0" i="1" smtClean="0">
                        <a:latin typeface="Cambria Math"/>
                        <a:ea typeface="Cambria Math"/>
                      </a:rPr>
                      <m:t>𝐶</m:t>
                    </m:r>
                    <m:r>
                      <a:rPr lang="en-US" b="0" i="1" smtClean="0">
                        <a:latin typeface="Cambria Math"/>
                        <a:ea typeface="Cambria Math"/>
                      </a:rPr>
                      <m:t> </m:t>
                    </m:r>
                    <m:r>
                      <a:rPr lang="en-US" b="0" i="1" smtClean="0">
                        <a:latin typeface="Cambria Math"/>
                        <a:ea typeface="Cambria Math"/>
                      </a:rPr>
                      <m:t>𝑖𝑠</m:t>
                    </m:r>
                    <m:r>
                      <a:rPr lang="en-US" b="0" i="1" smtClean="0">
                        <a:latin typeface="Cambria Math"/>
                        <a:ea typeface="Cambria Math"/>
                      </a:rPr>
                      <m:t> </m:t>
                    </m:r>
                    <m:r>
                      <a:rPr lang="en-US" b="0" i="1" smtClean="0">
                        <a:latin typeface="Cambria Math"/>
                        <a:ea typeface="Cambria Math"/>
                      </a:rPr>
                      <m:t>𝑛𝑜𝑡</m:t>
                    </m:r>
                    <m:r>
                      <a:rPr lang="en-US" b="0" i="1" smtClean="0">
                        <a:latin typeface="Cambria Math"/>
                        <a:ea typeface="Cambria Math"/>
                      </a:rPr>
                      <m:t> </m:t>
                    </m:r>
                    <m:r>
                      <a:rPr lang="en-US" b="0" i="1" smtClean="0">
                        <a:latin typeface="Cambria Math"/>
                        <a:ea typeface="Cambria Math"/>
                      </a:rPr>
                      <m:t>𝑖𝑛</m:t>
                    </m:r>
                    <m:r>
                      <a:rPr lang="en-US" b="0" i="1" smtClean="0">
                        <a:latin typeface="Cambria Math"/>
                        <a:ea typeface="Cambria Math"/>
                      </a:rPr>
                      <m:t> </m:t>
                    </m:r>
                    <m:r>
                      <a:rPr lang="en-US" b="0" i="1" smtClean="0">
                        <a:latin typeface="Cambria Math"/>
                        <a:ea typeface="Cambria Math"/>
                      </a:rPr>
                      <m:t>𝐴</m:t>
                    </m:r>
                  </m:oMath>
                </a14:m>
                <a:r>
                  <a:rPr lang="en-US" dirty="0"/>
                  <a:t>.</a:t>
                </a:r>
              </a:p>
              <a:p>
                <a:pPr marL="0" indent="0">
                  <a:buNone/>
                </a:pPr>
                <a:r>
                  <a:rPr lang="en-US" dirty="0">
                    <a:latin typeface="Cambria Math"/>
                    <a:ea typeface="Cambria Math"/>
                  </a:rPr>
                  <a:t>③ Yes, the elements of </a:t>
                </a:r>
                <a14:m>
                  <m:oMath xmlns:m="http://schemas.openxmlformats.org/officeDocument/2006/math">
                    <m:r>
                      <a:rPr lang="en-US" b="0" i="1" smtClean="0">
                        <a:latin typeface="Cambria Math"/>
                        <a:ea typeface="Cambria Math"/>
                      </a:rPr>
                      <m:t>𝐵</m:t>
                    </m:r>
                    <m:r>
                      <a:rPr lang="en-US" b="0" i="1" smtClean="0">
                        <a:latin typeface="Cambria Math"/>
                        <a:ea typeface="Cambria Math"/>
                      </a:rPr>
                      <m:t> </m:t>
                    </m:r>
                    <m:r>
                      <a:rPr lang="en-US" b="0" i="1" smtClean="0">
                        <a:latin typeface="Cambria Math"/>
                        <a:ea typeface="Cambria Math"/>
                      </a:rPr>
                      <m:t>𝑖𝑠</m:t>
                    </m:r>
                    <m:r>
                      <a:rPr lang="en-US" b="0" i="1" smtClean="0">
                        <a:latin typeface="Cambria Math"/>
                        <a:ea typeface="Cambria Math"/>
                      </a:rPr>
                      <m:t> </m:t>
                    </m:r>
                    <m:r>
                      <a:rPr lang="en-US" b="0" i="1" smtClean="0">
                        <a:latin typeface="Cambria Math"/>
                        <a:ea typeface="Cambria Math"/>
                      </a:rPr>
                      <m:t>𝑖𝑛</m:t>
                    </m:r>
                    <m:r>
                      <a:rPr lang="en-US" b="0" i="1" smtClean="0">
                        <a:latin typeface="Cambria Math"/>
                        <a:ea typeface="Cambria Math"/>
                      </a:rPr>
                      <m:t> </m:t>
                    </m:r>
                    <m:r>
                      <a:rPr lang="en-US" b="0" i="1" smtClean="0">
                        <a:latin typeface="Cambria Math"/>
                        <a:ea typeface="Cambria Math"/>
                      </a:rPr>
                      <m:t>𝐵</m:t>
                    </m:r>
                  </m:oMath>
                </a14:m>
                <a:r>
                  <a:rPr lang="en-US" dirty="0"/>
                  <a:t>.</a:t>
                </a: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852" t="-1617"/>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12</a:t>
            </a:fld>
            <a:endParaRPr lang="en-US"/>
          </a:p>
        </p:txBody>
      </p:sp>
    </p:spTree>
    <p:extLst>
      <p:ext uri="{BB962C8B-B14F-4D97-AF65-F5344CB8AC3E}">
        <p14:creationId xmlns:p14="http://schemas.microsoft.com/office/powerpoint/2010/main" val="305796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Proper Subsets</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1600200"/>
                <a:ext cx="8229600" cy="4709119"/>
              </a:xfrm>
            </p:spPr>
            <p:txBody>
              <a:bodyPr>
                <a:normAutofit/>
              </a:bodyPr>
              <a:lstStyle/>
              <a:p>
                <a:r>
                  <a:rPr lang="en-US" dirty="0"/>
                  <a:t>Let </a:t>
                </a:r>
                <a14:m>
                  <m:oMath xmlns:m="http://schemas.openxmlformats.org/officeDocument/2006/math">
                    <m:r>
                      <a:rPr lang="en-US" b="0" i="1" smtClean="0">
                        <a:latin typeface="Cambria Math"/>
                      </a:rPr>
                      <m:t>𝐴</m:t>
                    </m:r>
                    <m:r>
                      <a:rPr lang="en-US" b="0" i="1" smtClean="0">
                        <a:latin typeface="Cambria Math"/>
                      </a:rPr>
                      <m:t> </m:t>
                    </m:r>
                    <m:r>
                      <a:rPr lang="en-US" b="0" i="1" smtClean="0">
                        <a:latin typeface="Cambria Math"/>
                      </a:rPr>
                      <m:t>𝑎𝑛𝑑</m:t>
                    </m:r>
                    <m:r>
                      <a:rPr lang="en-US" b="0" i="1" smtClean="0">
                        <a:latin typeface="Cambria Math"/>
                      </a:rPr>
                      <m:t> </m:t>
                    </m:r>
                    <m:r>
                      <a:rPr lang="en-US" b="0" i="1" smtClean="0">
                        <a:latin typeface="Cambria Math"/>
                      </a:rPr>
                      <m:t>𝐵</m:t>
                    </m:r>
                  </m:oMath>
                </a14:m>
                <a:r>
                  <a:rPr lang="en-US" dirty="0"/>
                  <a:t> be sets. </a:t>
                </a:r>
                <a14:m>
                  <m:oMath xmlns:m="http://schemas.openxmlformats.org/officeDocument/2006/math">
                    <m:r>
                      <a:rPr lang="en-US" b="0" i="1" smtClean="0">
                        <a:latin typeface="Cambria Math"/>
                      </a:rPr>
                      <m:t>𝐴</m:t>
                    </m:r>
                  </m:oMath>
                </a14:m>
                <a:r>
                  <a:rPr lang="en-US" dirty="0"/>
                  <a:t> is a proper subset of </a:t>
                </a:r>
                <a14:m>
                  <m:oMath xmlns:m="http://schemas.openxmlformats.org/officeDocument/2006/math">
                    <m:r>
                      <a:rPr lang="en-US" b="0" i="1" smtClean="0">
                        <a:latin typeface="Cambria Math"/>
                      </a:rPr>
                      <m:t>𝐵</m:t>
                    </m:r>
                  </m:oMath>
                </a14:m>
                <a:r>
                  <a:rPr lang="en-US" dirty="0"/>
                  <a:t> if, and only if, every element of </a:t>
                </a:r>
                <a14:m>
                  <m:oMath xmlns:m="http://schemas.openxmlformats.org/officeDocument/2006/math">
                    <m:r>
                      <a:rPr lang="en-US" i="1" smtClean="0">
                        <a:latin typeface="Cambria Math"/>
                      </a:rPr>
                      <m:t>𝐴</m:t>
                    </m:r>
                  </m:oMath>
                </a14:m>
                <a:r>
                  <a:rPr lang="en-US" dirty="0"/>
                  <a:t> is in </a:t>
                </a:r>
                <a14:m>
                  <m:oMath xmlns:m="http://schemas.openxmlformats.org/officeDocument/2006/math">
                    <m:r>
                      <a:rPr lang="en-US" b="0" i="1" smtClean="0">
                        <a:latin typeface="Cambria Math"/>
                      </a:rPr>
                      <m:t>𝐵</m:t>
                    </m:r>
                  </m:oMath>
                </a14:m>
                <a:r>
                  <a:rPr lang="en-US" dirty="0"/>
                  <a:t> but there is at least one element of </a:t>
                </a:r>
                <a14:m>
                  <m:oMath xmlns:m="http://schemas.openxmlformats.org/officeDocument/2006/math">
                    <m:r>
                      <a:rPr lang="en-US" b="0" i="1" smtClean="0">
                        <a:latin typeface="Cambria Math"/>
                      </a:rPr>
                      <m:t>𝐵</m:t>
                    </m:r>
                  </m:oMath>
                </a14:m>
                <a:r>
                  <a:rPr lang="en-US" dirty="0"/>
                  <a:t> that is not in </a:t>
                </a:r>
                <a14:m>
                  <m:oMath xmlns:m="http://schemas.openxmlformats.org/officeDocument/2006/math">
                    <m:r>
                      <a:rPr lang="en-US" b="0" i="1" smtClean="0">
                        <a:latin typeface="Cambria Math"/>
                      </a:rPr>
                      <m:t>𝐴</m:t>
                    </m:r>
                  </m:oMath>
                </a14:m>
                <a:r>
                  <a:rPr lang="en-US" dirty="0"/>
                  <a:t>.</a:t>
                </a:r>
              </a:p>
              <a:p>
                <a:pPr marL="0" indent="0">
                  <a:buNone/>
                </a:pPr>
                <a:r>
                  <a:rPr lang="en-US" u="sng" dirty="0"/>
                  <a:t>Example:</a:t>
                </a:r>
              </a:p>
              <a:p>
                <a:pPr marL="0" indent="0">
                  <a:buNone/>
                </a:pPr>
                <a:r>
                  <a:rPr lang="en-US" dirty="0"/>
                  <a:t>P= {1, 2, 3}        Q= {1, 2, 3, 4, 5}   C = {1, 2, 3}</a:t>
                </a:r>
              </a:p>
              <a:p>
                <a:pPr marL="0" indent="0">
                  <a:buNone/>
                </a:pPr>
                <a:r>
                  <a:rPr lang="en-US" dirty="0"/>
                  <a:t>P is a proper subset of Q.</a:t>
                </a:r>
              </a:p>
              <a:p>
                <a:pPr marL="0" indent="0">
                  <a:buNone/>
                </a:pPr>
                <a:r>
                  <a:rPr lang="en-US" dirty="0"/>
                  <a:t>P is not a proper subset of C</a:t>
                </a: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1600200"/>
                <a:ext cx="8229600" cy="4709119"/>
              </a:xfrm>
              <a:blipFill rotWithShape="1">
                <a:blip r:embed="rId2"/>
                <a:stretch>
                  <a:fillRect l="-1852" t="-1554" r="-2741"/>
                </a:stretch>
              </a:blipFill>
            </p:spPr>
            <p:txBody>
              <a:bodyPr/>
              <a:lstStyle/>
              <a:p>
                <a:r>
                  <a:rPr lang="ar-JO">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13</a:t>
            </a:fld>
            <a:endParaRPr lang="en-US"/>
          </a:p>
        </p:txBody>
      </p:sp>
    </p:spTree>
    <p:extLst>
      <p:ext uri="{BB962C8B-B14F-4D97-AF65-F5344CB8AC3E}">
        <p14:creationId xmlns:p14="http://schemas.microsoft.com/office/powerpoint/2010/main" val="253017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Venn’s Diagrams</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1600201"/>
                <a:ext cx="8229600" cy="2836912"/>
              </a:xfrm>
            </p:spPr>
            <p:txBody>
              <a:bodyPr/>
              <a:lstStyle/>
              <a:p>
                <a:r>
                  <a:rPr lang="en-US" dirty="0"/>
                  <a:t>If sets </a:t>
                </a:r>
                <a14:m>
                  <m:oMath xmlns:m="http://schemas.openxmlformats.org/officeDocument/2006/math">
                    <m:r>
                      <a:rPr lang="en-US" b="0" i="1" smtClean="0">
                        <a:latin typeface="Cambria Math"/>
                      </a:rPr>
                      <m:t>𝐴</m:t>
                    </m:r>
                    <m:r>
                      <a:rPr lang="en-US" b="0" i="1" smtClean="0">
                        <a:latin typeface="Cambria Math"/>
                      </a:rPr>
                      <m:t> </m:t>
                    </m:r>
                    <m:r>
                      <a:rPr lang="en-US" b="0" i="1" smtClean="0">
                        <a:latin typeface="Cambria Math"/>
                      </a:rPr>
                      <m:t>𝑎𝑛𝑑</m:t>
                    </m:r>
                    <m:r>
                      <a:rPr lang="en-US" b="0" i="1" smtClean="0">
                        <a:latin typeface="Cambria Math"/>
                      </a:rPr>
                      <m:t> </m:t>
                    </m:r>
                    <m:r>
                      <a:rPr lang="en-US" b="0" i="1" smtClean="0">
                        <a:latin typeface="Cambria Math"/>
                      </a:rPr>
                      <m:t>𝐵</m:t>
                    </m:r>
                  </m:oMath>
                </a14:m>
                <a:r>
                  <a:rPr lang="en-US" dirty="0"/>
                  <a:t> are represented as regions in the plane, relationships between </a:t>
                </a:r>
                <a14:m>
                  <m:oMath xmlns:m="http://schemas.openxmlformats.org/officeDocument/2006/math">
                    <m:r>
                      <a:rPr lang="en-US" i="1" smtClean="0">
                        <a:latin typeface="Cambria Math"/>
                      </a:rPr>
                      <m:t>𝐴</m:t>
                    </m:r>
                    <m:r>
                      <a:rPr lang="en-US" b="0" i="1" smtClean="0">
                        <a:latin typeface="Cambria Math"/>
                      </a:rPr>
                      <m:t> </m:t>
                    </m:r>
                    <m:r>
                      <a:rPr lang="en-US" b="0" i="1" smtClean="0">
                        <a:latin typeface="Cambria Math"/>
                      </a:rPr>
                      <m:t>𝑎𝑛𝑑</m:t>
                    </m:r>
                    <m:r>
                      <a:rPr lang="en-US" b="0" i="1" smtClean="0">
                        <a:latin typeface="Cambria Math"/>
                      </a:rPr>
                      <m:t> </m:t>
                    </m:r>
                    <m:r>
                      <a:rPr lang="en-US" b="0" i="1" smtClean="0">
                        <a:latin typeface="Cambria Math"/>
                      </a:rPr>
                      <m:t>𝐵</m:t>
                    </m:r>
                  </m:oMath>
                </a14:m>
                <a:r>
                  <a:rPr lang="en-US" dirty="0"/>
                  <a:t> can be represented by pictures called Venn’s diagrams.</a:t>
                </a: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1600201"/>
                <a:ext cx="8229600" cy="2836912"/>
              </a:xfrm>
              <a:blipFill rotWithShape="1">
                <a:blip r:embed="rId2"/>
                <a:stretch>
                  <a:fillRect l="-1630" t="-2581" r="-1852"/>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14</a:t>
            </a:fld>
            <a:endParaRPr lang="en-US"/>
          </a:p>
        </p:txBody>
      </p:sp>
    </p:spTree>
    <p:extLst>
      <p:ext uri="{BB962C8B-B14F-4D97-AF65-F5344CB8AC3E}">
        <p14:creationId xmlns:p14="http://schemas.microsoft.com/office/powerpoint/2010/main" val="16433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Venn’s Diagrams</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67544" y="1484784"/>
                <a:ext cx="7715200" cy="4797152"/>
              </a:xfrm>
            </p:spPr>
            <p:txBody>
              <a:bodyPr>
                <a:normAutofit fontScale="92500" lnSpcReduction="20000"/>
              </a:bodyPr>
              <a:lstStyle/>
              <a:p>
                <a:pPr marL="0" indent="0">
                  <a:buNone/>
                </a:pPr>
                <a:r>
                  <a:rPr lang="en-US" u="sng" dirty="0"/>
                  <a:t>Example 1:   </a:t>
                </a:r>
              </a:p>
              <a:p>
                <a:pPr marL="0" indent="0">
                  <a:buNone/>
                </a:pPr>
                <a14:m>
                  <m:oMath xmlns:m="http://schemas.openxmlformats.org/officeDocument/2006/math">
                    <m:r>
                      <a:rPr lang="en-US" i="1" smtClean="0">
                        <a:latin typeface="Cambria Math"/>
                      </a:rPr>
                      <m:t>𝐴</m:t>
                    </m:r>
                    <m:r>
                      <a:rPr lang="en-US" i="1" smtClean="0">
                        <a:latin typeface="Cambria Math"/>
                        <a:ea typeface="Cambria Math"/>
                      </a:rPr>
                      <m:t>⊆</m:t>
                    </m:r>
                    <m:r>
                      <a:rPr lang="en-US" b="0" i="1" smtClean="0">
                        <a:latin typeface="Cambria Math"/>
                        <a:ea typeface="Cambria Math"/>
                      </a:rPr>
                      <m:t>𝐵</m:t>
                    </m:r>
                  </m:oMath>
                </a14:m>
                <a:r>
                  <a:rPr lang="en-US" dirty="0"/>
                  <a:t> can be represented in one of two ways: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 {1}					A= {1, 2, 3}</a:t>
                </a:r>
              </a:p>
              <a:p>
                <a:pPr marL="0" indent="0">
                  <a:buNone/>
                </a:pPr>
                <a:r>
                  <a:rPr lang="en-US" dirty="0"/>
                  <a:t>B= {1,2,3,4}					B= {1, 2, 3}</a:t>
                </a:r>
              </a:p>
              <a:p>
                <a:pPr marL="0" indent="0">
                  <a:buNone/>
                </a:pPr>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67544" y="1484784"/>
                <a:ext cx="7715200" cy="4797152"/>
              </a:xfrm>
              <a:blipFill rotWithShape="1">
                <a:blip r:embed="rId2"/>
                <a:stretch>
                  <a:fillRect l="-1897" t="-3304"/>
                </a:stretch>
              </a:blipFill>
            </p:spPr>
            <p:txBody>
              <a:bodyPr/>
              <a:lstStyle/>
              <a:p>
                <a:r>
                  <a:rPr lang="ar-JO">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15</a:t>
            </a:fld>
            <a:endParaRPr lang="en-US"/>
          </a:p>
        </p:txBody>
      </p:sp>
      <p:sp>
        <p:nvSpPr>
          <p:cNvPr id="5" name="شكل بيضاوي 4"/>
          <p:cNvSpPr/>
          <p:nvPr/>
        </p:nvSpPr>
        <p:spPr>
          <a:xfrm>
            <a:off x="1482107" y="3032956"/>
            <a:ext cx="1872208"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200" b="1" dirty="0"/>
              <a:t>B  </a:t>
            </a:r>
            <a:r>
              <a:rPr lang="en-US" sz="3200" b="1" dirty="0" err="1">
                <a:solidFill>
                  <a:schemeClr val="tx1"/>
                </a:solidFill>
              </a:rPr>
              <a:t>B</a:t>
            </a:r>
            <a:endParaRPr lang="en-US" sz="3200" b="1" dirty="0"/>
          </a:p>
        </p:txBody>
      </p:sp>
      <p:sp>
        <p:nvSpPr>
          <p:cNvPr id="6" name="شكل بيضاوي 5"/>
          <p:cNvSpPr/>
          <p:nvPr/>
        </p:nvSpPr>
        <p:spPr>
          <a:xfrm>
            <a:off x="1626123" y="3537012"/>
            <a:ext cx="79208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a:t>
            </a:r>
          </a:p>
        </p:txBody>
      </p:sp>
      <p:sp>
        <p:nvSpPr>
          <p:cNvPr id="7" name="شكل بيضاوي 6"/>
          <p:cNvSpPr/>
          <p:nvPr/>
        </p:nvSpPr>
        <p:spPr>
          <a:xfrm>
            <a:off x="5292080" y="2996952"/>
            <a:ext cx="1872208"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r>
              <a:rPr lang="en-US" sz="3200" b="1" dirty="0">
                <a:solidFill>
                  <a:schemeClr val="tx1"/>
                </a:solidFill>
              </a:rPr>
              <a:t>A=B</a:t>
            </a:r>
          </a:p>
        </p:txBody>
      </p:sp>
    </p:spTree>
    <p:extLst>
      <p:ext uri="{BB962C8B-B14F-4D97-AF65-F5344CB8AC3E}">
        <p14:creationId xmlns:p14="http://schemas.microsoft.com/office/powerpoint/2010/main" val="95394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6651" y="188640"/>
            <a:ext cx="8229600" cy="850106"/>
          </a:xfrm>
        </p:spPr>
        <p:txBody>
          <a:bodyPr/>
          <a:lstStyle/>
          <a:p>
            <a:r>
              <a:rPr lang="en-US" dirty="0"/>
              <a:t>Venn’s Diagrams</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9815" y="1146268"/>
                <a:ext cx="8363272" cy="5711731"/>
              </a:xfrm>
            </p:spPr>
            <p:txBody>
              <a:bodyPr>
                <a:normAutofit fontScale="92500" lnSpcReduction="10000"/>
              </a:bodyPr>
              <a:lstStyle/>
              <a:p>
                <a:pPr marL="0" indent="0">
                  <a:buNone/>
                </a:pPr>
                <a:r>
                  <a:rPr lang="en-US" u="sng" dirty="0"/>
                  <a:t>Example 2:   </a:t>
                </a:r>
              </a:p>
              <a:p>
                <a:pPr marL="0" indent="0">
                  <a:buNone/>
                </a:pPr>
                <a14:m>
                  <m:oMath xmlns:m="http://schemas.openxmlformats.org/officeDocument/2006/math">
                    <m:r>
                      <a:rPr lang="en-US" i="1" smtClean="0">
                        <a:latin typeface="Cambria Math"/>
                      </a:rPr>
                      <m:t>𝐴</m:t>
                    </m:r>
                    <m:r>
                      <m:rPr>
                        <m:nor/>
                      </m:rPr>
                      <a:rPr lang="en-US"/>
                      <m:t>⊈</m:t>
                    </m:r>
                    <m:r>
                      <a:rPr lang="en-US" b="0" i="1" smtClean="0">
                        <a:latin typeface="Cambria Math"/>
                        <a:ea typeface="Cambria Math"/>
                      </a:rPr>
                      <m:t>𝐵</m:t>
                    </m:r>
                  </m:oMath>
                </a14:m>
                <a:r>
                  <a:rPr lang="en-US" dirty="0"/>
                  <a:t> can be represented in three different ways:</a:t>
                </a:r>
              </a:p>
              <a:p>
                <a:pPr marL="0" indent="0">
                  <a:buNone/>
                </a:pPr>
                <a:r>
                  <a:rPr lang="en-US" dirty="0"/>
                  <a:t>A= {1, 2}    B={3,4}                      A={</a:t>
                </a:r>
                <a:r>
                  <a:rPr lang="en-US" dirty="0">
                    <a:solidFill>
                      <a:srgbClr val="FF0000"/>
                    </a:solidFill>
                  </a:rPr>
                  <a:t>1</a:t>
                </a:r>
                <a:r>
                  <a:rPr lang="en-US" dirty="0"/>
                  <a:t>,2} B={2,3}</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r>
                  <a:rPr lang="en-US" dirty="0"/>
                  <a:t>			</a:t>
                </a:r>
              </a:p>
              <a:p>
                <a:pPr marL="0" indent="0">
                  <a:buNone/>
                </a:pPr>
                <a:r>
                  <a:rPr lang="en-US" dirty="0"/>
                  <a:t>			B= {1,2}  A= {1,2,3}, </a:t>
                </a:r>
                <a14:m>
                  <m:oMath xmlns:m="http://schemas.openxmlformats.org/officeDocument/2006/math">
                    <m:r>
                      <a:rPr lang="en-US" i="1">
                        <a:latin typeface="Cambria Math"/>
                      </a:rPr>
                      <m:t>𝐴</m:t>
                    </m:r>
                    <m:r>
                      <m:rPr>
                        <m:nor/>
                      </m:rPr>
                      <a:rPr lang="en-US"/>
                      <m:t>⊈</m:t>
                    </m:r>
                    <m:r>
                      <a:rPr lang="en-US" i="1">
                        <a:latin typeface="Cambria Math"/>
                        <a:ea typeface="Cambria Math"/>
                      </a:rPr>
                      <m:t>𝐵</m:t>
                    </m:r>
                  </m:oMath>
                </a14:m>
                <a:endParaRPr lang="en-US" dirty="0"/>
              </a:p>
              <a:p>
                <a:pPr marL="0" indent="0">
                  <a:buNone/>
                </a:pPr>
                <a:endParaRPr lang="en-US" dirty="0"/>
              </a:p>
              <a:p>
                <a:pPr marL="0" indent="0">
                  <a:buNone/>
                </a:pPr>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9815" y="1146268"/>
                <a:ext cx="8363272" cy="5711731"/>
              </a:xfrm>
              <a:blipFill rotWithShape="1">
                <a:blip r:embed="rId2"/>
                <a:stretch>
                  <a:fillRect l="-1676" t="-2134" b="-213"/>
                </a:stretch>
              </a:blipFill>
            </p:spPr>
            <p:txBody>
              <a:bodyPr/>
              <a:lstStyle/>
              <a:p>
                <a:r>
                  <a:rPr lang="ar-JO">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16</a:t>
            </a:fld>
            <a:endParaRPr lang="en-US" dirty="0"/>
          </a:p>
        </p:txBody>
      </p:sp>
      <p:sp>
        <p:nvSpPr>
          <p:cNvPr id="15" name="شكل بيضاوي 14"/>
          <p:cNvSpPr/>
          <p:nvPr/>
        </p:nvSpPr>
        <p:spPr>
          <a:xfrm>
            <a:off x="611560" y="2982473"/>
            <a:ext cx="151216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16" name="شكل بيضاوي 15"/>
          <p:cNvSpPr/>
          <p:nvPr/>
        </p:nvSpPr>
        <p:spPr>
          <a:xfrm>
            <a:off x="2339752" y="2981373"/>
            <a:ext cx="151216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17" name="شكل بيضاوي 16"/>
          <p:cNvSpPr/>
          <p:nvPr/>
        </p:nvSpPr>
        <p:spPr>
          <a:xfrm>
            <a:off x="5310781" y="2982473"/>
            <a:ext cx="151216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18" name="شكل بيضاوي 17"/>
          <p:cNvSpPr/>
          <p:nvPr/>
        </p:nvSpPr>
        <p:spPr>
          <a:xfrm>
            <a:off x="3635895" y="4378916"/>
            <a:ext cx="1674885" cy="1714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a:t>
            </a:r>
          </a:p>
        </p:txBody>
      </p:sp>
      <p:sp>
        <p:nvSpPr>
          <p:cNvPr id="19" name="شكل بيضاوي 18"/>
          <p:cNvSpPr/>
          <p:nvPr/>
        </p:nvSpPr>
        <p:spPr>
          <a:xfrm>
            <a:off x="3777355" y="4683076"/>
            <a:ext cx="864096" cy="9038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20" name="شكل بيضاوي 19"/>
          <p:cNvSpPr/>
          <p:nvPr/>
        </p:nvSpPr>
        <p:spPr>
          <a:xfrm>
            <a:off x="6516216" y="2966864"/>
            <a:ext cx="151216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4427092" y="4741090"/>
              <a:ext cx="488160" cy="275760"/>
            </p14:xfrm>
          </p:contentPart>
        </mc:Choice>
        <mc:Fallback xmlns="">
          <p:pic>
            <p:nvPicPr>
              <p:cNvPr id="12" name="Ink 11"/>
              <p:cNvPicPr/>
              <p:nvPr/>
            </p:nvPicPr>
            <p:blipFill>
              <a:blip r:embed="rId6"/>
              <a:stretch>
                <a:fillRect/>
              </a:stretch>
            </p:blipFill>
            <p:spPr>
              <a:xfrm>
                <a:off x="4415212" y="4729210"/>
                <a:ext cx="511920" cy="299520"/>
              </a:xfrm>
              <a:prstGeom prst="rect">
                <a:avLst/>
              </a:prstGeom>
            </p:spPr>
          </p:pic>
        </mc:Fallback>
      </mc:AlternateContent>
    </p:spTree>
    <p:extLst>
      <p:ext uri="{BB962C8B-B14F-4D97-AF65-F5344CB8AC3E}">
        <p14:creationId xmlns:p14="http://schemas.microsoft.com/office/powerpoint/2010/main" val="322540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Integers, Rational and Real Numbers</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67544" y="1578496"/>
                <a:ext cx="8229600" cy="4709120"/>
              </a:xfrm>
            </p:spPr>
            <p:txBody>
              <a:bodyPr/>
              <a:lstStyle/>
              <a:p>
                <a:pPr marL="0" indent="0">
                  <a:buNone/>
                </a:pPr>
                <a14:m>
                  <m:oMath xmlns:m="http://schemas.openxmlformats.org/officeDocument/2006/math">
                    <m:r>
                      <a:rPr lang="en-US" b="0" i="1" smtClean="0">
                        <a:latin typeface="Cambria Math"/>
                      </a:rPr>
                      <m:t>𝑍</m:t>
                    </m:r>
                  </m:oMath>
                </a14:m>
                <a:r>
                  <a:rPr lang="en-US" dirty="0"/>
                  <a:t>: set of integers.</a:t>
                </a:r>
              </a:p>
              <a:p>
                <a:pPr marL="0" indent="0">
                  <a:buNone/>
                </a:pPr>
                <a14:m>
                  <m:oMath xmlns:m="http://schemas.openxmlformats.org/officeDocument/2006/math">
                    <m:r>
                      <a:rPr lang="en-US" b="0" i="1" smtClean="0">
                        <a:latin typeface="Cambria Math"/>
                      </a:rPr>
                      <m:t>𝑄</m:t>
                    </m:r>
                  </m:oMath>
                </a14:m>
                <a:r>
                  <a:rPr lang="en-US" dirty="0"/>
                  <a:t>: set of rational numbers.</a:t>
                </a:r>
              </a:p>
              <a:p>
                <a:pPr marL="0" indent="0">
                  <a:buNone/>
                </a:pPr>
                <a14:m>
                  <m:oMath xmlns:m="http://schemas.openxmlformats.org/officeDocument/2006/math">
                    <m:r>
                      <a:rPr lang="en-US" b="0" i="1" smtClean="0">
                        <a:latin typeface="Cambria Math"/>
                      </a:rPr>
                      <m:t>𝑅</m:t>
                    </m:r>
                  </m:oMath>
                </a14:m>
                <a:r>
                  <a:rPr lang="en-US" dirty="0"/>
                  <a:t>: set of real numbers.</a:t>
                </a:r>
              </a:p>
              <a:p>
                <a:pPr marL="0" indent="0">
                  <a:buNone/>
                </a:pPr>
                <a:endParaRPr lang="en-US" dirty="0"/>
              </a:p>
              <a:p>
                <a:pPr marL="0" indent="0">
                  <a:buNone/>
                </a:pPr>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67544" y="1578496"/>
                <a:ext cx="8229600" cy="4709120"/>
              </a:xfrm>
              <a:blipFill rotWithShape="1">
                <a:blip r:embed="rId2"/>
                <a:stretch>
                  <a:fillRect t="-1554"/>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17</a:t>
            </a:fld>
            <a:endParaRPr lang="en-US"/>
          </a:p>
        </p:txBody>
      </p:sp>
      <p:sp>
        <p:nvSpPr>
          <p:cNvPr id="5" name="شكل بيضاوي 4"/>
          <p:cNvSpPr/>
          <p:nvPr/>
        </p:nvSpPr>
        <p:spPr>
          <a:xfrm>
            <a:off x="4932040" y="2780928"/>
            <a:ext cx="2736304" cy="28083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r>
              <a:rPr lang="en-US" sz="3200" dirty="0">
                <a:solidFill>
                  <a:schemeClr val="tx1"/>
                </a:solidFill>
              </a:rPr>
              <a:t>R</a:t>
            </a:r>
          </a:p>
        </p:txBody>
      </p:sp>
      <p:sp>
        <p:nvSpPr>
          <p:cNvPr id="6" name="شكل بيضاوي 5"/>
          <p:cNvSpPr/>
          <p:nvPr/>
        </p:nvSpPr>
        <p:spPr>
          <a:xfrm>
            <a:off x="5148064" y="3356992"/>
            <a:ext cx="1584176"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200" dirty="0"/>
              <a:t>Q           </a:t>
            </a:r>
          </a:p>
          <a:p>
            <a:pPr algn="ctr"/>
            <a:endParaRPr lang="en-US" sz="3200" dirty="0">
              <a:solidFill>
                <a:schemeClr val="tx1"/>
              </a:solidFill>
            </a:endParaRPr>
          </a:p>
          <a:p>
            <a:pPr algn="ctr"/>
            <a:r>
              <a:rPr lang="en-US" sz="3200" dirty="0">
                <a:solidFill>
                  <a:schemeClr val="tx1"/>
                </a:solidFill>
              </a:rPr>
              <a:t>Q</a:t>
            </a:r>
          </a:p>
        </p:txBody>
      </p:sp>
      <p:sp>
        <p:nvSpPr>
          <p:cNvPr id="7" name="شكل بيضاوي 6"/>
          <p:cNvSpPr/>
          <p:nvPr/>
        </p:nvSpPr>
        <p:spPr>
          <a:xfrm>
            <a:off x="5436096" y="3501008"/>
            <a:ext cx="86409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Z</a:t>
            </a:r>
          </a:p>
        </p:txBody>
      </p:sp>
    </p:spTree>
    <p:extLst>
      <p:ext uri="{BB962C8B-B14F-4D97-AF65-F5344CB8AC3E}">
        <p14:creationId xmlns:p14="http://schemas.microsoft.com/office/powerpoint/2010/main" val="1473390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Integers, Rational and Real Numbers</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fontScale="92500" lnSpcReduction="20000"/>
              </a:bodyPr>
              <a:lstStyle/>
              <a:p>
                <a14:m>
                  <m:oMath xmlns:m="http://schemas.openxmlformats.org/officeDocument/2006/math">
                    <m:r>
                      <a:rPr lang="en-US" b="0" i="1" smtClean="0">
                        <a:latin typeface="Cambria Math"/>
                      </a:rPr>
                      <m:t>𝑍</m:t>
                    </m:r>
                  </m:oMath>
                </a14:m>
                <a:r>
                  <a:rPr lang="en-US" dirty="0"/>
                  <a:t> is a subset of </a:t>
                </a:r>
                <a14:m>
                  <m:oMath xmlns:m="http://schemas.openxmlformats.org/officeDocument/2006/math">
                    <m:r>
                      <a:rPr lang="en-US" b="0" i="1" smtClean="0">
                        <a:latin typeface="Cambria Math"/>
                      </a:rPr>
                      <m:t>𝑄</m:t>
                    </m:r>
                  </m:oMath>
                </a14:m>
                <a:r>
                  <a:rPr lang="en-US" dirty="0"/>
                  <a:t> because every integer is rational (any integer </a:t>
                </a:r>
                <a14:m>
                  <m:oMath xmlns:m="http://schemas.openxmlformats.org/officeDocument/2006/math">
                    <m:r>
                      <a:rPr lang="en-US" b="0" i="1" smtClean="0">
                        <a:latin typeface="Cambria Math"/>
                      </a:rPr>
                      <m:t>𝑛</m:t>
                    </m:r>
                  </m:oMath>
                </a14:m>
                <a:r>
                  <a:rPr lang="en-US" dirty="0"/>
                  <a:t> can be written in the form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𝑛</m:t>
                        </m:r>
                      </m:num>
                      <m:den>
                        <m:r>
                          <a:rPr lang="en-US" b="0" i="1" smtClean="0">
                            <a:latin typeface="Cambria Math"/>
                          </a:rPr>
                          <m:t>1</m:t>
                        </m:r>
                      </m:den>
                    </m:f>
                  </m:oMath>
                </a14:m>
                <a:r>
                  <a:rPr lang="en-US" dirty="0"/>
                  <a:t>).</a:t>
                </a:r>
              </a:p>
              <a:p>
                <a14:m>
                  <m:oMath xmlns:m="http://schemas.openxmlformats.org/officeDocument/2006/math">
                    <m:r>
                      <a:rPr lang="en-US" b="0" i="1" smtClean="0">
                        <a:latin typeface="Cambria Math"/>
                      </a:rPr>
                      <m:t>𝑄</m:t>
                    </m:r>
                  </m:oMath>
                </a14:m>
                <a:r>
                  <a:rPr lang="en-US" dirty="0"/>
                  <a:t> is a subset of </a:t>
                </a:r>
                <a14:m>
                  <m:oMath xmlns:m="http://schemas.openxmlformats.org/officeDocument/2006/math">
                    <m:r>
                      <a:rPr lang="en-US" b="0" i="1" smtClean="0">
                        <a:latin typeface="Cambria Math"/>
                      </a:rPr>
                      <m:t>𝑅</m:t>
                    </m:r>
                  </m:oMath>
                </a14:m>
                <a:r>
                  <a:rPr lang="en-US" dirty="0"/>
                  <a:t> because every rational number is real.</a:t>
                </a:r>
              </a:p>
              <a:p>
                <a14:m>
                  <m:oMath xmlns:m="http://schemas.openxmlformats.org/officeDocument/2006/math">
                    <m:r>
                      <a:rPr lang="en-US" b="0" i="1" smtClean="0">
                        <a:latin typeface="Cambria Math"/>
                      </a:rPr>
                      <m:t>𝑍</m:t>
                    </m:r>
                  </m:oMath>
                </a14:m>
                <a:r>
                  <a:rPr lang="en-US" dirty="0"/>
                  <a:t> is a proper subset of </a:t>
                </a:r>
                <a14:m>
                  <m:oMath xmlns:m="http://schemas.openxmlformats.org/officeDocument/2006/math">
                    <m:r>
                      <a:rPr lang="en-US" b="0" i="1" smtClean="0">
                        <a:latin typeface="Cambria Math"/>
                      </a:rPr>
                      <m:t>𝑄</m:t>
                    </m:r>
                  </m:oMath>
                </a14:m>
                <a:r>
                  <a:rPr lang="en-US" dirty="0"/>
                  <a:t> because there are rational numbers that are not integers (for example,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oMath>
                </a14:m>
                <a:r>
                  <a:rPr lang="en-US" dirty="0"/>
                  <a:t>) and </a:t>
                </a:r>
                <a14:m>
                  <m:oMath xmlns:m="http://schemas.openxmlformats.org/officeDocument/2006/math">
                    <m:r>
                      <a:rPr lang="en-US" b="0" i="1" smtClean="0">
                        <a:latin typeface="Cambria Math"/>
                      </a:rPr>
                      <m:t>𝑄</m:t>
                    </m:r>
                  </m:oMath>
                </a14:m>
                <a:r>
                  <a:rPr lang="en-US" dirty="0"/>
                  <a:t> is a proper subset of </a:t>
                </a:r>
                <a14:m>
                  <m:oMath xmlns:m="http://schemas.openxmlformats.org/officeDocument/2006/math">
                    <m:r>
                      <a:rPr lang="en-US" b="0" i="1" smtClean="0">
                        <a:latin typeface="Cambria Math"/>
                      </a:rPr>
                      <m:t>𝑅</m:t>
                    </m:r>
                  </m:oMath>
                </a14:m>
                <a:r>
                  <a:rPr lang="en-US" dirty="0"/>
                  <a:t> because there are real numbers that are not rational (for example,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a:rPr>
                          <m:t>2</m:t>
                        </m:r>
                      </m:e>
                    </m:rad>
                  </m:oMath>
                </a14:m>
                <a:r>
                  <a:rPr lang="en-US" dirty="0"/>
                  <a:t>).</a:t>
                </a: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t="-3504" r="-1185"/>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18</a:t>
            </a:fld>
            <a:endParaRPr lang="en-US"/>
          </a:p>
        </p:txBody>
      </p:sp>
    </p:spTree>
    <p:extLst>
      <p:ext uri="{BB962C8B-B14F-4D97-AF65-F5344CB8AC3E}">
        <p14:creationId xmlns:p14="http://schemas.microsoft.com/office/powerpoint/2010/main" val="1135502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lstStyle/>
          <a:p>
            <a:r>
              <a:rPr lang="en-US" dirty="0"/>
              <a:t>Example </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95536" y="1196752"/>
                <a:ext cx="8229600" cy="5040560"/>
              </a:xfrm>
            </p:spPr>
            <p:txBody>
              <a:bodyPr/>
              <a:lstStyle/>
              <a:p>
                <a:pPr marL="0" indent="0">
                  <a:buNone/>
                </a:pPr>
                <a:r>
                  <a:rPr lang="en-US" dirty="0"/>
                  <a:t>Distinction between </a:t>
                </a:r>
                <a14:m>
                  <m:oMath xmlns:m="http://schemas.openxmlformats.org/officeDocument/2006/math">
                    <m:r>
                      <a:rPr lang="en-US" i="1" smtClean="0">
                        <a:latin typeface="Cambria Math"/>
                        <a:ea typeface="Cambria Math"/>
                      </a:rPr>
                      <m:t>∈</m:t>
                    </m:r>
                  </m:oMath>
                </a14:m>
                <a:r>
                  <a:rPr lang="en-US" dirty="0"/>
                  <a:t> (set membership) and </a:t>
                </a:r>
                <a:r>
                  <a:rPr lang="en-US" dirty="0">
                    <a:latin typeface="Cambria Math"/>
                    <a:ea typeface="Cambria Math"/>
                  </a:rPr>
                  <a:t>⊆ (set containment):</a:t>
                </a:r>
              </a:p>
              <a:p>
                <a:pPr marL="0" indent="0">
                  <a:buNone/>
                </a:pPr>
                <a:r>
                  <a:rPr lang="en-US" dirty="0">
                    <a:latin typeface="Cambria Math"/>
                    <a:ea typeface="Cambria Math"/>
                  </a:rPr>
                  <a:t>① </a:t>
                </a:r>
                <a14:m>
                  <m:oMath xmlns:m="http://schemas.openxmlformats.org/officeDocument/2006/math">
                    <m:r>
                      <a:rPr lang="en-US" b="0" i="1" smtClean="0">
                        <a:latin typeface="Cambria Math"/>
                        <a:ea typeface="Cambria Math"/>
                      </a:rPr>
                      <m:t>2</m:t>
                    </m:r>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m:t>
                        </m:r>
                        <m:r>
                          <a:rPr lang="en-US" b="0" i="1" smtClean="0">
                            <a:latin typeface="Cambria Math"/>
                            <a:ea typeface="Cambria Math"/>
                          </a:rPr>
                          <m:t>3</m:t>
                        </m:r>
                      </m:e>
                    </m:d>
                    <m:r>
                      <m:rPr>
                        <m:nor/>
                      </m:rPr>
                      <a:rPr lang="en-US" b="0" i="0" smtClean="0">
                        <a:latin typeface="Cambria Math"/>
                        <a:ea typeface="Cambria Math"/>
                      </a:rPr>
                      <m:t>          </m:t>
                    </m:r>
                    <m:r>
                      <m:rPr>
                        <m:nor/>
                      </m:rPr>
                      <a:rPr lang="en-US"/>
                      <m:t>✓</m:t>
                    </m:r>
                  </m:oMath>
                </a14:m>
                <a:endParaRPr lang="en-US" dirty="0"/>
              </a:p>
              <a:p>
                <a:pPr marL="0" indent="0">
                  <a:buNone/>
                </a:pPr>
                <a:r>
                  <a:rPr lang="en-US" dirty="0">
                    <a:latin typeface="Cambria Math"/>
                    <a:ea typeface="Cambria Math"/>
                  </a:rPr>
                  <a:t>② </a:t>
                </a:r>
                <a14:m>
                  <m:oMath xmlns:m="http://schemas.openxmlformats.org/officeDocument/2006/math">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2</m:t>
                        </m:r>
                      </m:e>
                    </m:d>
                    <m:r>
                      <a:rPr lang="en-US" i="1" smtClean="0">
                        <a:latin typeface="Cambria Math"/>
                        <a:ea typeface="Cambria Math"/>
                      </a:rPr>
                      <m:t>∈</m:t>
                    </m:r>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m:t>
                        </m:r>
                        <m:r>
                          <a:rPr lang="en-US" b="0" i="1" smtClean="0">
                            <a:latin typeface="Cambria Math"/>
                            <a:ea typeface="Cambria Math"/>
                          </a:rPr>
                          <m:t>3</m:t>
                        </m:r>
                      </m:e>
                    </m:d>
                    <m:r>
                      <m:rPr>
                        <m:nor/>
                      </m:rPr>
                      <a:rPr lang="en-US" b="0" i="0" smtClean="0">
                        <a:latin typeface="Cambria Math"/>
                        <a:ea typeface="Cambria Math"/>
                      </a:rPr>
                      <m:t>      </m:t>
                    </m:r>
                    <m:r>
                      <m:rPr>
                        <m:nor/>
                      </m:rPr>
                      <a:rPr lang="en-US"/>
                      <m:t>✗</m:t>
                    </m:r>
                  </m:oMath>
                </a14:m>
                <a:r>
                  <a:rPr lang="en-US" dirty="0"/>
                  <a:t> {1, 2, 3, {2}} </a:t>
                </a:r>
                <a14:m>
                  <m:oMath xmlns:m="http://schemas.openxmlformats.org/officeDocument/2006/math">
                    <m:r>
                      <m:rPr>
                        <m:nor/>
                      </m:rPr>
                      <a:rPr lang="en-US"/>
                      <m:t>✓</m:t>
                    </m:r>
                  </m:oMath>
                </a14:m>
                <a:endParaRPr lang="en-US" dirty="0"/>
              </a:p>
              <a:p>
                <a:pPr marL="0" indent="0">
                  <a:buNone/>
                </a:pPr>
                <a:r>
                  <a:rPr lang="en-US" dirty="0">
                    <a:latin typeface="Cambria Math"/>
                    <a:ea typeface="Cambria Math"/>
                  </a:rPr>
                  <a:t>③ </a:t>
                </a:r>
                <a14:m>
                  <m:oMath xmlns:m="http://schemas.openxmlformats.org/officeDocument/2006/math">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2</m:t>
                        </m:r>
                      </m:e>
                    </m:d>
                    <m:r>
                      <a:rPr lang="en-US" i="1" smtClean="0">
                        <a:latin typeface="Cambria Math"/>
                        <a:ea typeface="Cambria Math"/>
                      </a:rPr>
                      <m:t>⊆</m:t>
                    </m:r>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m:t>
                        </m:r>
                        <m:r>
                          <a:rPr lang="en-US" b="0" i="1" smtClean="0">
                            <a:latin typeface="Cambria Math"/>
                            <a:ea typeface="Cambria Math"/>
                          </a:rPr>
                          <m:t>3</m:t>
                        </m:r>
                      </m:e>
                    </m:d>
                    <m:r>
                      <m:rPr>
                        <m:nor/>
                      </m:rPr>
                      <a:rPr lang="en-US" b="0" i="0" smtClean="0">
                        <a:latin typeface="Cambria Math"/>
                        <a:ea typeface="Cambria Math"/>
                      </a:rPr>
                      <m:t>      </m:t>
                    </m:r>
                    <m:r>
                      <m:rPr>
                        <m:nor/>
                      </m:rPr>
                      <a:rPr lang="en-US"/>
                      <m:t>✓</m:t>
                    </m:r>
                  </m:oMath>
                </a14:m>
                <a:endParaRPr lang="en-US" dirty="0"/>
              </a:p>
              <a:p>
                <a:pPr marL="0" indent="0">
                  <a:buNone/>
                </a:pPr>
                <a:r>
                  <a:rPr lang="en-US" dirty="0">
                    <a:latin typeface="Cambria Math"/>
                    <a:ea typeface="Cambria Math"/>
                  </a:rPr>
                  <a:t>④ 2⊆</a:t>
                </a:r>
                <a14:m>
                  <m:oMath xmlns:m="http://schemas.openxmlformats.org/officeDocument/2006/math">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m:t>
                        </m:r>
                        <m:r>
                          <a:rPr lang="en-US" b="0" i="1" smtClean="0">
                            <a:latin typeface="Cambria Math"/>
                            <a:ea typeface="Cambria Math"/>
                          </a:rPr>
                          <m:t>3</m:t>
                        </m:r>
                      </m:e>
                    </m:d>
                    <m:r>
                      <m:rPr>
                        <m:nor/>
                      </m:rPr>
                      <a:rPr lang="en-US" b="0" i="0" smtClean="0">
                        <a:latin typeface="Cambria Math"/>
                        <a:ea typeface="Cambria Math"/>
                      </a:rPr>
                      <m:t>            </m:t>
                    </m:r>
                    <m:r>
                      <m:rPr>
                        <m:nor/>
                      </m:rPr>
                      <a:rPr lang="en-US"/>
                      <m:t>✗</m:t>
                    </m:r>
                  </m:oMath>
                </a14:m>
                <a:endParaRPr lang="en-US" dirty="0"/>
              </a:p>
              <a:p>
                <a:pPr marL="0" indent="0">
                  <a:buNone/>
                </a:pPr>
                <a:r>
                  <a:rPr lang="en-US" dirty="0">
                    <a:latin typeface="Cambria Math"/>
                    <a:ea typeface="Cambria Math"/>
                  </a:rPr>
                  <a:t>⑤ </a:t>
                </a:r>
                <a14:m>
                  <m:oMath xmlns:m="http://schemas.openxmlformats.org/officeDocument/2006/math">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2</m:t>
                        </m:r>
                      </m:e>
                    </m:d>
                    <m:r>
                      <a:rPr lang="en-US" i="1" smtClean="0">
                        <a:latin typeface="Cambria Math"/>
                        <a:ea typeface="Cambria Math"/>
                      </a:rPr>
                      <m:t>∈</m:t>
                    </m:r>
                    <m:d>
                      <m:dPr>
                        <m:begChr m:val="{"/>
                        <m:endChr m:val="}"/>
                        <m:ctrlPr>
                          <a:rPr lang="en-US" i="1" smtClean="0">
                            <a:latin typeface="Cambria Math" panose="02040503050406030204" pitchFamily="18" charset="0"/>
                            <a:ea typeface="Cambria Math"/>
                          </a:rPr>
                        </m:ctrlPr>
                      </m:dPr>
                      <m:e>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1</m:t>
                            </m:r>
                          </m:e>
                        </m:d>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2</m:t>
                            </m:r>
                          </m:e>
                        </m:d>
                      </m:e>
                    </m:d>
                    <m:r>
                      <m:rPr>
                        <m:nor/>
                      </m:rPr>
                      <a:rPr lang="en-US" b="0" i="0" smtClean="0">
                        <a:latin typeface="Cambria Math"/>
                        <a:ea typeface="Cambria Math"/>
                      </a:rPr>
                      <m:t>   </m:t>
                    </m:r>
                    <m:r>
                      <m:rPr>
                        <m:nor/>
                      </m:rPr>
                      <a:rPr lang="en-US"/>
                      <m:t>✓</m:t>
                    </m:r>
                  </m:oMath>
                </a14:m>
                <a:endParaRPr lang="en-US" dirty="0"/>
              </a:p>
              <a:p>
                <a:pPr marL="0" indent="0">
                  <a:buNone/>
                </a:pPr>
                <a:r>
                  <a:rPr lang="en-US" dirty="0">
                    <a:latin typeface="Cambria Math"/>
                    <a:ea typeface="Cambria Math"/>
                  </a:rPr>
                  <a:t>⑥ </a:t>
                </a:r>
                <a14:m>
                  <m:oMath xmlns:m="http://schemas.openxmlformats.org/officeDocument/2006/math">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2</m:t>
                        </m:r>
                      </m:e>
                    </m:d>
                    <m:r>
                      <a:rPr lang="en-US" i="1" smtClean="0">
                        <a:latin typeface="Cambria Math"/>
                        <a:ea typeface="Cambria Math"/>
                      </a:rPr>
                      <m:t>⊆</m:t>
                    </m:r>
                    <m:d>
                      <m:dPr>
                        <m:begChr m:val="{"/>
                        <m:endChr m:val="}"/>
                        <m:ctrlPr>
                          <a:rPr lang="en-US" i="1" smtClean="0">
                            <a:latin typeface="Cambria Math" panose="02040503050406030204" pitchFamily="18" charset="0"/>
                            <a:ea typeface="Cambria Math"/>
                          </a:rPr>
                        </m:ctrlPr>
                      </m:dPr>
                      <m:e>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1</m:t>
                            </m:r>
                          </m:e>
                        </m:d>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2</m:t>
                            </m:r>
                          </m:e>
                        </m:d>
                      </m:e>
                    </m:d>
                    <m:r>
                      <m:rPr>
                        <m:nor/>
                      </m:rPr>
                      <a:rPr lang="en-US" b="0" i="0" smtClean="0">
                        <a:latin typeface="Cambria Math"/>
                        <a:ea typeface="Cambria Math"/>
                      </a:rPr>
                      <m:t>  </m:t>
                    </m:r>
                    <m:r>
                      <m:rPr>
                        <m:nor/>
                      </m:rPr>
                      <a:rPr lang="en-US"/>
                      <m:t>✗</m:t>
                    </m:r>
                  </m:oMath>
                </a14:m>
                <a:r>
                  <a:rPr lang="en-US" dirty="0"/>
                  <a:t> {{1}, {2}}, 2} </a:t>
                </a:r>
                <a14:m>
                  <m:oMath xmlns:m="http://schemas.openxmlformats.org/officeDocument/2006/math">
                    <m:r>
                      <m:rPr>
                        <m:nor/>
                      </m:rPr>
                      <a:rPr lang="en-US"/>
                      <m:t>✓</m:t>
                    </m:r>
                  </m:oMath>
                </a14:m>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95536" y="1196752"/>
                <a:ext cx="8229600" cy="5040560"/>
              </a:xfrm>
              <a:blipFill rotWithShape="1">
                <a:blip r:embed="rId2"/>
                <a:stretch>
                  <a:fillRect l="-1926" t="-1814"/>
                </a:stretch>
              </a:blipFill>
            </p:spPr>
            <p:txBody>
              <a:bodyPr/>
              <a:lstStyle/>
              <a:p>
                <a:r>
                  <a:rPr lang="ar-JO">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19</a:t>
            </a:fld>
            <a:endParaRPr lang="en-US"/>
          </a:p>
        </p:txBody>
      </p:sp>
    </p:spTree>
    <p:extLst>
      <p:ext uri="{BB962C8B-B14F-4D97-AF65-F5344CB8AC3E}">
        <p14:creationId xmlns:p14="http://schemas.microsoft.com/office/powerpoint/2010/main" val="1123822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Set Theory</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fontScale="92500" lnSpcReduction="20000"/>
              </a:bodyPr>
              <a:lstStyle/>
              <a:p>
                <a:r>
                  <a:rPr lang="en-US" u="sng" dirty="0"/>
                  <a:t>Definition</a:t>
                </a:r>
                <a:r>
                  <a:rPr lang="en-US" dirty="0"/>
                  <a:t>:    a set </a:t>
                </a:r>
                <a14:m>
                  <m:oMath xmlns:m="http://schemas.openxmlformats.org/officeDocument/2006/math">
                    <m:r>
                      <a:rPr lang="en-US" i="1">
                        <a:latin typeface="Cambria Math"/>
                      </a:rPr>
                      <m:t>𝑆</m:t>
                    </m:r>
                    <m:r>
                      <a:rPr lang="en-US" i="1">
                        <a:latin typeface="Cambria Math"/>
                      </a:rPr>
                      <m:t> </m:t>
                    </m:r>
                  </m:oMath>
                </a14:m>
                <a:r>
                  <a:rPr lang="en-US" dirty="0"/>
                  <a:t>is a collection of objects. </a:t>
                </a:r>
                <a:endParaRPr lang="en-US" b="0" i="1" dirty="0">
                  <a:latin typeface="Cambria Math"/>
                </a:endParaRPr>
              </a:p>
              <a:p>
                <a14:m>
                  <m:oMath xmlns:m="http://schemas.openxmlformats.org/officeDocument/2006/math">
                    <m:r>
                      <a:rPr lang="en-US" b="0" i="1" smtClean="0">
                        <a:latin typeface="Cambria Math"/>
                      </a:rPr>
                      <m:t>𝑎</m:t>
                    </m:r>
                    <m:r>
                      <a:rPr lang="en-US" b="0" i="1" smtClean="0">
                        <a:latin typeface="Cambria Math"/>
                        <a:ea typeface="Cambria Math"/>
                      </a:rPr>
                      <m:t>∈</m:t>
                    </m:r>
                    <m:r>
                      <a:rPr lang="en-US" b="0" i="1" smtClean="0">
                        <a:latin typeface="Cambria Math"/>
                        <a:ea typeface="Cambria Math"/>
                      </a:rPr>
                      <m:t>𝑆</m:t>
                    </m:r>
                  </m:oMath>
                </a14:m>
                <a:r>
                  <a:rPr lang="en-US" dirty="0"/>
                  <a:t> is read </a:t>
                </a:r>
                <a14:m>
                  <m:oMath xmlns:m="http://schemas.openxmlformats.org/officeDocument/2006/math">
                    <m:r>
                      <a:rPr lang="en-US" b="0" i="1" smtClean="0">
                        <a:latin typeface="Cambria Math"/>
                      </a:rPr>
                      <m:t>"</m:t>
                    </m:r>
                    <m:r>
                      <a:rPr lang="en-US" b="0" i="1" smtClean="0">
                        <a:latin typeface="Cambria Math"/>
                      </a:rPr>
                      <m:t>𝑎</m:t>
                    </m:r>
                    <m:r>
                      <a:rPr lang="en-US" b="0" i="1"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𝑎𝑛</m:t>
                    </m:r>
                    <m:r>
                      <a:rPr lang="en-US" b="0" i="1" smtClean="0">
                        <a:latin typeface="Cambria Math"/>
                      </a:rPr>
                      <m:t> </m:t>
                    </m:r>
                    <m:r>
                      <a:rPr lang="en-US" b="0" i="1" smtClean="0">
                        <a:latin typeface="Cambria Math"/>
                      </a:rPr>
                      <m:t>𝑒𝑙𝑒𝑚𝑒𝑛𝑡</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𝑆</m:t>
                    </m:r>
                    <m:r>
                      <a:rPr lang="en-US" b="0" i="1" smtClean="0">
                        <a:latin typeface="Cambria Math"/>
                      </a:rPr>
                      <m:t>“</m:t>
                    </m:r>
                  </m:oMath>
                </a14:m>
                <a:r>
                  <a:rPr lang="en-US" dirty="0"/>
                  <a:t> </a:t>
                </a:r>
              </a:p>
              <a:p>
                <a:pPr marL="0" indent="0">
                  <a:buNone/>
                </a:pPr>
                <a:r>
                  <a:rPr lang="en-US" dirty="0"/>
                  <a:t>                            </a:t>
                </a:r>
                <a14:m>
                  <m:oMath xmlns:m="http://schemas.openxmlformats.org/officeDocument/2006/math">
                    <m:r>
                      <a:rPr lang="en-US" b="0" i="1" smtClean="0">
                        <a:latin typeface="Cambria Math"/>
                      </a:rPr>
                      <m:t>"</m:t>
                    </m:r>
                    <m:r>
                      <a:rPr lang="en-US" b="0" i="1" smtClean="0">
                        <a:latin typeface="Cambria Math"/>
                      </a:rPr>
                      <m:t>𝑎</m:t>
                    </m:r>
                    <m:r>
                      <a:rPr lang="en-US" b="0" i="1"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𝑆</m:t>
                    </m:r>
                    <m:r>
                      <a:rPr lang="en-US" b="0" i="1" smtClean="0">
                        <a:latin typeface="Cambria Math"/>
                      </a:rPr>
                      <m:t>“</m:t>
                    </m:r>
                  </m:oMath>
                </a14:m>
                <a:endParaRPr lang="en-US" dirty="0"/>
              </a:p>
              <a:p>
                <a:pPr marL="0" indent="0">
                  <a:buNone/>
                </a:pPr>
                <a:r>
                  <a:rPr lang="en-US" dirty="0"/>
                  <a:t>                            </a:t>
                </a:r>
                <a14:m>
                  <m:oMath xmlns:m="http://schemas.openxmlformats.org/officeDocument/2006/math">
                    <m:r>
                      <a:rPr lang="en-US" b="0" i="1" smtClean="0">
                        <a:latin typeface="Cambria Math"/>
                      </a:rPr>
                      <m:t>"</m:t>
                    </m:r>
                    <m:r>
                      <a:rPr lang="en-US" b="0" i="1" smtClean="0">
                        <a:latin typeface="Cambria Math"/>
                      </a:rPr>
                      <m:t>𝑎</m:t>
                    </m:r>
                    <m:r>
                      <a:rPr lang="en-US" b="0" i="1"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𝑎</m:t>
                    </m:r>
                    <m:r>
                      <a:rPr lang="en-US" b="0" i="1" smtClean="0">
                        <a:latin typeface="Cambria Math"/>
                      </a:rPr>
                      <m:t> </m:t>
                    </m:r>
                    <m:r>
                      <a:rPr lang="en-US" b="0" i="1" smtClean="0">
                        <a:latin typeface="Cambria Math"/>
                      </a:rPr>
                      <m:t>𝑚𝑒𝑚𝑏𝑒𝑟</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𝑆</m:t>
                    </m:r>
                    <m:r>
                      <a:rPr lang="en-US" b="0" i="1" smtClean="0">
                        <a:latin typeface="Cambria Math"/>
                      </a:rPr>
                      <m:t>“</m:t>
                    </m:r>
                  </m:oMath>
                </a14:m>
                <a:endParaRPr lang="en-US" dirty="0"/>
              </a:p>
              <a:p>
                <a:pPr marL="0" indent="0">
                  <a:buNone/>
                </a:pPr>
                <a:r>
                  <a:rPr lang="en-US" dirty="0"/>
                  <a:t>                            </a:t>
                </a:r>
                <a14:m>
                  <m:oMath xmlns:m="http://schemas.openxmlformats.org/officeDocument/2006/math">
                    <m:r>
                      <a:rPr lang="en-US" b="0" i="1" smtClean="0">
                        <a:latin typeface="Cambria Math"/>
                      </a:rPr>
                      <m:t>"</m:t>
                    </m:r>
                    <m:r>
                      <a:rPr lang="en-US" b="0" i="1" smtClean="0">
                        <a:latin typeface="Cambria Math"/>
                      </a:rPr>
                      <m:t>𝑎</m:t>
                    </m:r>
                    <m:r>
                      <a:rPr lang="en-US" b="0" i="1" smtClean="0">
                        <a:latin typeface="Cambria Math"/>
                      </a:rPr>
                      <m:t> </m:t>
                    </m:r>
                    <m:r>
                      <a:rPr lang="en-US" b="0" i="1" smtClean="0">
                        <a:latin typeface="Cambria Math"/>
                      </a:rPr>
                      <m:t>𝑏𝑒𝑙𝑜𝑛𝑔𝑠</m:t>
                    </m:r>
                    <m:r>
                      <a:rPr lang="en-US" b="0" i="1" smtClean="0">
                        <a:latin typeface="Cambria Math"/>
                      </a:rPr>
                      <m:t> </m:t>
                    </m:r>
                    <m:r>
                      <a:rPr lang="en-US" b="0" i="1" smtClean="0">
                        <a:latin typeface="Cambria Math"/>
                      </a:rPr>
                      <m:t>𝑡𝑜</m:t>
                    </m:r>
                    <m:r>
                      <a:rPr lang="en-US" b="0" i="1" smtClean="0">
                        <a:latin typeface="Cambria Math"/>
                      </a:rPr>
                      <m:t> </m:t>
                    </m:r>
                    <m:r>
                      <a:rPr lang="en-US" b="0" i="1" smtClean="0">
                        <a:latin typeface="Cambria Math"/>
                      </a:rPr>
                      <m:t>𝑆</m:t>
                    </m:r>
                    <m:r>
                      <a:rPr lang="en-US" b="0" i="1" smtClean="0">
                        <a:latin typeface="Cambria Math"/>
                      </a:rPr>
                      <m:t>“</m:t>
                    </m:r>
                  </m:oMath>
                </a14:m>
                <a:r>
                  <a:rPr lang="en-US" dirty="0"/>
                  <a:t>.</a:t>
                </a:r>
              </a:p>
              <a:p>
                <a:r>
                  <a:rPr lang="en-US" dirty="0"/>
                  <a:t>The principle of extension says that a set is completely determined by its elements; the order in which the elements are listed is irrelevant, as is the fact that some elements may be listed more than once.</a:t>
                </a:r>
              </a:p>
              <a:p>
                <a:pPr marL="0" indent="0">
                  <a:buNone/>
                </a:pPr>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481" t="-3504" r="-2370"/>
                </a:stretch>
              </a:blipFill>
            </p:spPr>
            <p:txBody>
              <a:bodyPr/>
              <a:lstStyle/>
              <a:p>
                <a:r>
                  <a:rPr lang="ar-JO">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2</a:t>
            </a:fld>
            <a:endParaRPr lang="en-US"/>
          </a:p>
        </p:txBody>
      </p:sp>
    </p:spTree>
    <p:extLst>
      <p:ext uri="{BB962C8B-B14F-4D97-AF65-F5344CB8AC3E}">
        <p14:creationId xmlns:p14="http://schemas.microsoft.com/office/powerpoint/2010/main" val="2636119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Sets Equality</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95536" y="1600200"/>
                <a:ext cx="8424936" cy="4525963"/>
              </a:xfrm>
            </p:spPr>
            <p:txBody>
              <a:bodyPr/>
              <a:lstStyle/>
              <a:p>
                <a:r>
                  <a:rPr lang="en-US" dirty="0"/>
                  <a:t>Given sets </a:t>
                </a:r>
                <a14:m>
                  <m:oMath xmlns:m="http://schemas.openxmlformats.org/officeDocument/2006/math">
                    <m:r>
                      <a:rPr lang="en-US" b="0" i="1" smtClean="0">
                        <a:latin typeface="Cambria Math"/>
                      </a:rPr>
                      <m:t>𝐴</m:t>
                    </m:r>
                    <m:r>
                      <a:rPr lang="en-US" b="0" i="1" smtClean="0">
                        <a:latin typeface="Cambria Math"/>
                      </a:rPr>
                      <m:t> </m:t>
                    </m:r>
                    <m:r>
                      <a:rPr lang="en-US" b="0" i="1" smtClean="0">
                        <a:latin typeface="Cambria Math"/>
                      </a:rPr>
                      <m:t>𝑎𝑛𝑑</m:t>
                    </m:r>
                    <m:r>
                      <a:rPr lang="en-US" b="0" i="1" smtClean="0">
                        <a:latin typeface="Cambria Math"/>
                      </a:rPr>
                      <m:t> </m:t>
                    </m:r>
                    <m:r>
                      <a:rPr lang="en-US" b="0" i="1" smtClean="0">
                        <a:latin typeface="Cambria Math"/>
                      </a:rPr>
                      <m:t>𝐵</m:t>
                    </m:r>
                    <m:r>
                      <a:rPr lang="en-US" b="0" i="1" smtClean="0">
                        <a:latin typeface="Cambria Math"/>
                      </a:rPr>
                      <m:t>, </m:t>
                    </m:r>
                    <m:r>
                      <a:rPr lang="en-US" b="0" i="1" smtClean="0">
                        <a:latin typeface="Cambria Math"/>
                      </a:rPr>
                      <m:t>𝐴</m:t>
                    </m:r>
                    <m:r>
                      <a:rPr lang="en-US" b="0" i="1" smtClean="0">
                        <a:latin typeface="Cambria Math"/>
                      </a:rPr>
                      <m:t> </m:t>
                    </m:r>
                    <m:r>
                      <a:rPr lang="en-US" b="0" i="1" smtClean="0">
                        <a:latin typeface="Cambria Math"/>
                      </a:rPr>
                      <m:t>𝑒𝑞𝑢𝑎𝑙𝑠</m:t>
                    </m:r>
                    <m:r>
                      <a:rPr lang="en-US" b="0" i="1" smtClean="0">
                        <a:latin typeface="Cambria Math"/>
                      </a:rPr>
                      <m:t> </m:t>
                    </m:r>
                    <m:r>
                      <a:rPr lang="en-US" b="0" i="1" smtClean="0">
                        <a:latin typeface="Cambria Math"/>
                      </a:rPr>
                      <m:t>𝐵</m:t>
                    </m:r>
                    <m:r>
                      <a:rPr lang="en-US" b="0" i="1" smtClean="0">
                        <a:latin typeface="Cambria Math"/>
                      </a:rPr>
                      <m:t>,</m:t>
                    </m:r>
                  </m:oMath>
                </a14:m>
                <a:r>
                  <a:rPr lang="en-US" dirty="0"/>
                  <a:t> written </a:t>
                </a:r>
                <a14:m>
                  <m:oMath xmlns:m="http://schemas.openxmlformats.org/officeDocument/2006/math">
                    <m:r>
                      <a:rPr lang="en-US" i="1" smtClean="0">
                        <a:latin typeface="Cambria Math"/>
                      </a:rPr>
                      <m:t>𝐴</m:t>
                    </m:r>
                    <m:r>
                      <a:rPr lang="en-US" i="1" smtClean="0">
                        <a:latin typeface="Cambria Math"/>
                      </a:rPr>
                      <m:t>=</m:t>
                    </m:r>
                    <m:r>
                      <a:rPr lang="en-US" b="0" i="1" smtClean="0">
                        <a:latin typeface="Cambria Math"/>
                      </a:rPr>
                      <m:t>𝐵</m:t>
                    </m:r>
                  </m:oMath>
                </a14:m>
                <a:r>
                  <a:rPr lang="en-US" dirty="0"/>
                  <a:t> if and only if, every element of </a:t>
                </a:r>
                <a14:m>
                  <m:oMath xmlns:m="http://schemas.openxmlformats.org/officeDocument/2006/math">
                    <m:r>
                      <a:rPr lang="en-US" i="1" smtClean="0">
                        <a:latin typeface="Cambria Math"/>
                      </a:rPr>
                      <m:t>𝐴</m:t>
                    </m:r>
                    <m:r>
                      <a:rPr lang="en-US" b="0" i="0"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𝐵</m:t>
                    </m:r>
                  </m:oMath>
                </a14:m>
                <a:r>
                  <a:rPr lang="en-US" dirty="0"/>
                  <a:t> and every element of </a:t>
                </a:r>
                <a14:m>
                  <m:oMath xmlns:m="http://schemas.openxmlformats.org/officeDocument/2006/math">
                    <m:r>
                      <a:rPr lang="en-US" b="0" i="1" smtClean="0">
                        <a:latin typeface="Cambria Math"/>
                      </a:rPr>
                      <m:t>𝐵</m:t>
                    </m:r>
                    <m:r>
                      <a:rPr lang="en-US" b="0" i="1"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𝐴</m:t>
                    </m:r>
                  </m:oMath>
                </a14:m>
                <a:r>
                  <a:rPr lang="en-US" dirty="0"/>
                  <a:t>.</a:t>
                </a:r>
              </a:p>
              <a:p>
                <a:r>
                  <a:rPr lang="en-US" dirty="0"/>
                  <a:t>Symbolically:</a:t>
                </a:r>
              </a:p>
              <a:p>
                <a:pPr marL="0" indent="0">
                  <a:buNone/>
                </a:pPr>
                <a:endParaRPr lang="en-US" dirty="0"/>
              </a:p>
              <a:p>
                <a:pPr marL="0" indent="0">
                  <a:buNone/>
                </a:pPr>
                <a:r>
                  <a:rPr lang="en-US" dirty="0"/>
                  <a:t>                   </a:t>
                </a:r>
                <a14:m>
                  <m:oMath xmlns:m="http://schemas.openxmlformats.org/officeDocument/2006/math">
                    <m:r>
                      <a:rPr lang="en-US" b="0" i="1" smtClean="0">
                        <a:latin typeface="Cambria Math"/>
                      </a:rPr>
                      <m:t>𝐴</m:t>
                    </m:r>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𝐴</m:t>
                    </m:r>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 </m:t>
                    </m:r>
                    <m:r>
                      <a:rPr lang="en-US" b="0" i="1" smtClean="0">
                        <a:latin typeface="Cambria Math"/>
                        <a:ea typeface="Cambria Math"/>
                      </a:rPr>
                      <m:t>𝑎𝑛𝑑</m:t>
                    </m:r>
                    <m:r>
                      <a:rPr lang="en-US" b="0" i="1" smtClean="0">
                        <a:latin typeface="Cambria Math"/>
                        <a:ea typeface="Cambria Math"/>
                      </a:rPr>
                      <m:t> </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𝐴</m:t>
                    </m:r>
                  </m:oMath>
                </a14:m>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95536" y="1600200"/>
                <a:ext cx="8424936" cy="4525963"/>
              </a:xfrm>
              <a:blipFill rotWithShape="1">
                <a:blip r:embed="rId2"/>
                <a:stretch>
                  <a:fillRect l="-1664" t="-1617"/>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20</a:t>
            </a:fld>
            <a:endParaRPr lang="en-US"/>
          </a:p>
        </p:txBody>
      </p:sp>
    </p:spTree>
    <p:extLst>
      <p:ext uri="{BB962C8B-B14F-4D97-AF65-F5344CB8AC3E}">
        <p14:creationId xmlns:p14="http://schemas.microsoft.com/office/powerpoint/2010/main" val="175922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67544" y="1600200"/>
                <a:ext cx="8424936" cy="4525963"/>
              </a:xfrm>
            </p:spPr>
            <p:txBody>
              <a:bodyPr/>
              <a:lstStyle/>
              <a:p>
                <a:r>
                  <a:rPr lang="en-US" sz="2800" dirty="0"/>
                  <a:t>Let sets </a:t>
                </a:r>
                <a14:m>
                  <m:oMath xmlns:m="http://schemas.openxmlformats.org/officeDocument/2006/math">
                    <m:r>
                      <a:rPr lang="en-US" sz="2800" i="1" smtClean="0">
                        <a:latin typeface="Cambria Math"/>
                      </a:rPr>
                      <m:t>𝐴</m:t>
                    </m:r>
                    <m:r>
                      <a:rPr lang="en-US" sz="2800" b="0" i="1" smtClean="0">
                        <a:latin typeface="Cambria Math"/>
                      </a:rPr>
                      <m:t>,</m:t>
                    </m:r>
                    <m:r>
                      <a:rPr lang="en-US" sz="2800" b="0" i="1" smtClean="0">
                        <a:latin typeface="Cambria Math"/>
                      </a:rPr>
                      <m:t>𝐵</m:t>
                    </m:r>
                    <m:r>
                      <a:rPr lang="en-US" sz="2800" b="0" i="1" smtClean="0">
                        <a:latin typeface="Cambria Math"/>
                      </a:rPr>
                      <m:t>,</m:t>
                    </m:r>
                    <m:r>
                      <a:rPr lang="en-US" sz="2800" b="0" i="1" smtClean="0">
                        <a:latin typeface="Cambria Math"/>
                      </a:rPr>
                      <m:t>𝐶</m:t>
                    </m:r>
                    <m:r>
                      <a:rPr lang="en-US" sz="2800" b="0" i="1" smtClean="0">
                        <a:latin typeface="Cambria Math"/>
                      </a:rPr>
                      <m:t> </m:t>
                    </m:r>
                    <m:r>
                      <a:rPr lang="en-US" sz="2800" b="0" i="1" smtClean="0">
                        <a:latin typeface="Cambria Math"/>
                      </a:rPr>
                      <m:t>𝑎𝑛𝑑</m:t>
                    </m:r>
                    <m:r>
                      <a:rPr lang="en-US" sz="2800" b="0" i="1" smtClean="0">
                        <a:latin typeface="Cambria Math"/>
                      </a:rPr>
                      <m:t> </m:t>
                    </m:r>
                    <m:r>
                      <a:rPr lang="en-US" sz="2800" b="0" i="1" smtClean="0">
                        <a:latin typeface="Cambria Math"/>
                      </a:rPr>
                      <m:t>𝐷</m:t>
                    </m:r>
                  </m:oMath>
                </a14:m>
                <a:r>
                  <a:rPr lang="en-US" sz="2800" dirty="0"/>
                  <a:t> be defined as follows:</a:t>
                </a:r>
              </a:p>
              <a:p>
                <a:pPr marL="0" indent="0">
                  <a:buNone/>
                </a:pPr>
                <a:r>
                  <a:rPr lang="en-US" sz="2800" dirty="0"/>
                  <a:t>    </a:t>
                </a:r>
                <a14:m>
                  <m:oMath xmlns:m="http://schemas.openxmlformats.org/officeDocument/2006/math">
                    <m:r>
                      <a:rPr lang="en-US" sz="2800" i="1" smtClean="0">
                        <a:latin typeface="Cambria Math"/>
                      </a:rPr>
                      <m:t>𝐴</m:t>
                    </m:r>
                    <m:r>
                      <a:rPr lang="en-US" sz="2800" i="1" smtClean="0">
                        <a:latin typeface="Cambria Math"/>
                        <a:ea typeface="Cambria Math"/>
                      </a:rPr>
                      <m:t>=</m:t>
                    </m:r>
                    <m:d>
                      <m:dPr>
                        <m:begChr m:val="{"/>
                        <m:endChr m:val="}"/>
                        <m:ctrlPr>
                          <a:rPr lang="en-US" sz="2800" i="1" smtClean="0">
                            <a:latin typeface="Cambria Math" panose="02040503050406030204" pitchFamily="18" charset="0"/>
                            <a:ea typeface="Cambria Math"/>
                          </a:rPr>
                        </m:ctrlPr>
                      </m:dPr>
                      <m:e>
                        <m:r>
                          <a:rPr lang="en-US" sz="2800" b="0" i="1" smtClean="0">
                            <a:latin typeface="Cambria Math"/>
                            <a:ea typeface="Cambria Math"/>
                          </a:rPr>
                          <m:t>𝑛</m:t>
                        </m:r>
                        <m:r>
                          <a:rPr lang="en-US" sz="2800" b="0" i="1" smtClean="0">
                            <a:latin typeface="Cambria Math"/>
                            <a:ea typeface="Cambria Math"/>
                          </a:rPr>
                          <m:t>∈</m:t>
                        </m:r>
                        <m:r>
                          <a:rPr lang="en-US" sz="2800" b="0" i="1" smtClean="0">
                            <a:latin typeface="Cambria Math"/>
                            <a:ea typeface="Cambria Math"/>
                          </a:rPr>
                          <m:t>𝑍</m:t>
                        </m:r>
                        <m:r>
                          <a:rPr lang="en-US" sz="2800" b="0" i="1" smtClean="0">
                            <a:latin typeface="Cambria Math"/>
                            <a:ea typeface="Cambria Math"/>
                          </a:rPr>
                          <m:t>∣</m:t>
                        </m:r>
                        <m:r>
                          <a:rPr lang="en-US" sz="2800" b="0" i="1" smtClean="0">
                            <a:latin typeface="Cambria Math"/>
                            <a:ea typeface="Cambria Math"/>
                          </a:rPr>
                          <m:t>𝑛</m:t>
                        </m:r>
                        <m:r>
                          <a:rPr lang="en-US" sz="2800" b="0" i="1" smtClean="0">
                            <a:latin typeface="Cambria Math"/>
                            <a:ea typeface="Cambria Math"/>
                          </a:rPr>
                          <m:t>=</m:t>
                        </m:r>
                        <m:r>
                          <a:rPr lang="en-US" sz="2800" b="0" i="1" smtClean="0">
                            <a:latin typeface="Cambria Math"/>
                            <a:ea typeface="Cambria Math"/>
                          </a:rPr>
                          <m:t>2</m:t>
                        </m:r>
                        <m:r>
                          <a:rPr lang="en-US" sz="2800" b="0" i="1" smtClean="0">
                            <a:latin typeface="Cambria Math"/>
                            <a:ea typeface="Cambria Math"/>
                          </a:rPr>
                          <m:t>𝑝</m:t>
                        </m:r>
                        <m:r>
                          <a:rPr lang="en-US" sz="2800" b="0" i="1" smtClean="0">
                            <a:latin typeface="Cambria Math"/>
                            <a:ea typeface="Cambria Math"/>
                          </a:rPr>
                          <m:t>, </m:t>
                        </m:r>
                        <m:r>
                          <a:rPr lang="en-US" sz="2800" b="0" i="1" smtClean="0">
                            <a:latin typeface="Cambria Math"/>
                            <a:ea typeface="Cambria Math"/>
                          </a:rPr>
                          <m:t>𝑓𝑜𝑟</m:t>
                        </m:r>
                        <m:r>
                          <a:rPr lang="en-US" sz="2800" b="0" i="1" smtClean="0">
                            <a:latin typeface="Cambria Math"/>
                            <a:ea typeface="Cambria Math"/>
                          </a:rPr>
                          <m:t> </m:t>
                        </m:r>
                        <m:r>
                          <a:rPr lang="en-US" sz="2800" b="0" i="1" smtClean="0">
                            <a:latin typeface="Cambria Math"/>
                            <a:ea typeface="Cambria Math"/>
                          </a:rPr>
                          <m:t>𝑠𝑜𝑚𝑒</m:t>
                        </m:r>
                        <m:r>
                          <a:rPr lang="en-US" sz="2800" b="0" i="1" smtClean="0">
                            <a:latin typeface="Cambria Math"/>
                            <a:ea typeface="Cambria Math"/>
                          </a:rPr>
                          <m:t> </m:t>
                        </m:r>
                        <m:r>
                          <a:rPr lang="en-US" sz="2800" b="0" i="1" smtClean="0">
                            <a:latin typeface="Cambria Math"/>
                            <a:ea typeface="Cambria Math"/>
                          </a:rPr>
                          <m:t>𝑖𝑛𝑡𝑒𝑔𝑒𝑟</m:t>
                        </m:r>
                        <m:r>
                          <a:rPr lang="en-US" sz="2800" b="0" i="1" smtClean="0">
                            <a:latin typeface="Cambria Math"/>
                            <a:ea typeface="Cambria Math"/>
                          </a:rPr>
                          <m:t> </m:t>
                        </m:r>
                        <m:r>
                          <a:rPr lang="en-US" sz="2800" b="0" i="1" smtClean="0">
                            <a:latin typeface="Cambria Math"/>
                            <a:ea typeface="Cambria Math"/>
                          </a:rPr>
                          <m:t>𝑝</m:t>
                        </m:r>
                      </m:e>
                    </m:d>
                  </m:oMath>
                </a14:m>
                <a:endParaRPr lang="en-US" sz="2800" dirty="0"/>
              </a:p>
              <a:p>
                <a:pPr marL="0" indent="0">
                  <a:buNone/>
                </a:pPr>
                <a:r>
                  <a:rPr lang="en-US" sz="2800" dirty="0"/>
                  <a:t>    </a:t>
                </a:r>
                <a14:m>
                  <m:oMath xmlns:m="http://schemas.openxmlformats.org/officeDocument/2006/math">
                    <m:r>
                      <a:rPr lang="en-US" sz="2800" b="0" i="1" smtClean="0">
                        <a:latin typeface="Cambria Math"/>
                      </a:rPr>
                      <m:t>𝐵</m:t>
                    </m:r>
                    <m:r>
                      <a:rPr lang="en-US" sz="2800" b="0" i="1" smtClean="0">
                        <a:latin typeface="Cambria Math"/>
                        <a:ea typeface="Cambria Math"/>
                      </a:rPr>
                      <m:t>=</m:t>
                    </m:r>
                    <m:r>
                      <a:rPr lang="en-US" sz="2800" b="0" i="1" smtClean="0">
                        <a:latin typeface="Cambria Math"/>
                        <a:ea typeface="Cambria Math"/>
                      </a:rPr>
                      <m:t>𝑡</m:t>
                    </m:r>
                    <m:r>
                      <a:rPr lang="en-US" sz="2800" b="0" i="1" smtClean="0">
                        <a:latin typeface="Cambria Math"/>
                        <a:ea typeface="Cambria Math"/>
                      </a:rPr>
                      <m:t>h</m:t>
                    </m:r>
                    <m:r>
                      <a:rPr lang="en-US" sz="2800" b="0" i="1" smtClean="0">
                        <a:latin typeface="Cambria Math"/>
                        <a:ea typeface="Cambria Math"/>
                      </a:rPr>
                      <m:t>𝑒</m:t>
                    </m:r>
                    <m:r>
                      <a:rPr lang="en-US" sz="2800" b="0" i="1" smtClean="0">
                        <a:latin typeface="Cambria Math"/>
                        <a:ea typeface="Cambria Math"/>
                      </a:rPr>
                      <m:t> </m:t>
                    </m:r>
                    <m:r>
                      <a:rPr lang="en-US" sz="2800" b="0" i="1" smtClean="0">
                        <a:latin typeface="Cambria Math"/>
                        <a:ea typeface="Cambria Math"/>
                      </a:rPr>
                      <m:t>𝑠𝑒𝑡</m:t>
                    </m:r>
                    <m:r>
                      <a:rPr lang="en-US" sz="2800" b="0" i="1" smtClean="0">
                        <a:latin typeface="Cambria Math"/>
                        <a:ea typeface="Cambria Math"/>
                      </a:rPr>
                      <m:t> </m:t>
                    </m:r>
                    <m:r>
                      <a:rPr lang="en-US" sz="2800" b="0" i="1" smtClean="0">
                        <a:latin typeface="Cambria Math"/>
                        <a:ea typeface="Cambria Math"/>
                      </a:rPr>
                      <m:t>𝑜𝑓</m:t>
                    </m:r>
                    <m:r>
                      <a:rPr lang="en-US" sz="2800" b="0" i="1" smtClean="0">
                        <a:latin typeface="Cambria Math"/>
                        <a:ea typeface="Cambria Math"/>
                      </a:rPr>
                      <m:t> </m:t>
                    </m:r>
                    <m:r>
                      <a:rPr lang="en-US" sz="2800" b="0" i="1" smtClean="0">
                        <a:latin typeface="Cambria Math"/>
                        <a:ea typeface="Cambria Math"/>
                      </a:rPr>
                      <m:t>𝑎𝑙𝑙</m:t>
                    </m:r>
                    <m:r>
                      <a:rPr lang="en-US" sz="2800" b="0" i="1" smtClean="0">
                        <a:latin typeface="Cambria Math"/>
                        <a:ea typeface="Cambria Math"/>
                      </a:rPr>
                      <m:t> </m:t>
                    </m:r>
                    <m:r>
                      <a:rPr lang="en-US" sz="2800" b="0" i="1" smtClean="0">
                        <a:latin typeface="Cambria Math"/>
                        <a:ea typeface="Cambria Math"/>
                      </a:rPr>
                      <m:t>𝑒𝑣𝑒𝑛</m:t>
                    </m:r>
                    <m:r>
                      <a:rPr lang="en-US" sz="2800" b="0" i="1" smtClean="0">
                        <a:latin typeface="Cambria Math"/>
                        <a:ea typeface="Cambria Math"/>
                      </a:rPr>
                      <m:t> </m:t>
                    </m:r>
                    <m:r>
                      <a:rPr lang="en-US" sz="2800" b="0" i="1" smtClean="0">
                        <a:latin typeface="Cambria Math"/>
                        <a:ea typeface="Cambria Math"/>
                      </a:rPr>
                      <m:t>𝑖𝑛𝑡𝑒𝑔𝑒𝑟𝑠</m:t>
                    </m:r>
                  </m:oMath>
                </a14:m>
                <a:endParaRPr lang="en-US" sz="2800" dirty="0"/>
              </a:p>
              <a:p>
                <a:pPr marL="0" indent="0">
                  <a:buNone/>
                </a:pPr>
                <a:r>
                  <a:rPr lang="en-US" sz="2800" dirty="0"/>
                  <a:t>    </a:t>
                </a:r>
                <a14:m>
                  <m:oMath xmlns:m="http://schemas.openxmlformats.org/officeDocument/2006/math">
                    <m:r>
                      <a:rPr lang="en-US" sz="2800" b="0" i="1" smtClean="0">
                        <a:latin typeface="Cambria Math"/>
                      </a:rPr>
                      <m:t>𝐶</m:t>
                    </m:r>
                    <m:r>
                      <a:rPr lang="en-US" sz="2800" b="0" i="1" smtClean="0">
                        <a:latin typeface="Cambria Math"/>
                      </a:rPr>
                      <m:t>= </m:t>
                    </m:r>
                    <m:d>
                      <m:dPr>
                        <m:begChr m:val="{"/>
                        <m:endChr m:val="}"/>
                        <m:ctrlPr>
                          <a:rPr lang="en-US" sz="2800" b="0" i="1" smtClean="0">
                            <a:latin typeface="Cambria Math" panose="02040503050406030204" pitchFamily="18" charset="0"/>
                          </a:rPr>
                        </m:ctrlPr>
                      </m:dPr>
                      <m:e>
                        <m:r>
                          <a:rPr lang="en-US" sz="2800" b="0" i="1" smtClean="0">
                            <a:latin typeface="Cambria Math"/>
                          </a:rPr>
                          <m:t>𝑚</m:t>
                        </m:r>
                        <m:r>
                          <a:rPr lang="en-US" sz="2800" b="0" i="1" smtClean="0">
                            <a:latin typeface="Cambria Math"/>
                            <a:ea typeface="Cambria Math"/>
                          </a:rPr>
                          <m:t>∈</m:t>
                        </m:r>
                        <m:r>
                          <a:rPr lang="en-US" sz="2800" b="0" i="1" smtClean="0">
                            <a:latin typeface="Cambria Math"/>
                            <a:ea typeface="Cambria Math"/>
                          </a:rPr>
                          <m:t>𝑍</m:t>
                        </m:r>
                        <m:r>
                          <a:rPr lang="en-US" sz="2800" b="0" i="1" smtClean="0">
                            <a:latin typeface="Cambria Math"/>
                            <a:ea typeface="Cambria Math"/>
                          </a:rPr>
                          <m:t>∣</m:t>
                        </m:r>
                        <m:r>
                          <a:rPr lang="en-US" sz="2800" b="0" i="1" smtClean="0">
                            <a:latin typeface="Cambria Math"/>
                            <a:ea typeface="Cambria Math"/>
                          </a:rPr>
                          <m:t>𝑚</m:t>
                        </m:r>
                        <m:r>
                          <a:rPr lang="en-US" sz="2800" b="0" i="1" smtClean="0">
                            <a:latin typeface="Cambria Math"/>
                            <a:ea typeface="Cambria Math"/>
                          </a:rPr>
                          <m:t>=</m:t>
                        </m:r>
                        <m:r>
                          <a:rPr lang="en-US" sz="2800" b="0" i="1" smtClean="0">
                            <a:latin typeface="Cambria Math"/>
                            <a:ea typeface="Cambria Math"/>
                          </a:rPr>
                          <m:t>2</m:t>
                        </m:r>
                        <m:r>
                          <a:rPr lang="en-US" sz="2800" b="0" i="1" smtClean="0">
                            <a:latin typeface="Cambria Math"/>
                            <a:ea typeface="Cambria Math"/>
                          </a:rPr>
                          <m:t>𝑞</m:t>
                        </m:r>
                        <m:r>
                          <a:rPr lang="en-US" sz="2800" b="0" i="1" smtClean="0">
                            <a:latin typeface="Cambria Math"/>
                            <a:ea typeface="Cambria Math"/>
                          </a:rPr>
                          <m:t>−</m:t>
                        </m:r>
                        <m:r>
                          <a:rPr lang="en-US" sz="2800" b="0" i="1" smtClean="0">
                            <a:latin typeface="Cambria Math"/>
                            <a:ea typeface="Cambria Math"/>
                          </a:rPr>
                          <m:t>2</m:t>
                        </m:r>
                        <m:r>
                          <a:rPr lang="en-US" sz="2800" b="0" i="1" smtClean="0">
                            <a:latin typeface="Cambria Math"/>
                            <a:ea typeface="Cambria Math"/>
                          </a:rPr>
                          <m:t>,</m:t>
                        </m:r>
                        <m:r>
                          <a:rPr lang="en-US" sz="2800" b="0" i="1" smtClean="0">
                            <a:latin typeface="Cambria Math"/>
                            <a:ea typeface="Cambria Math"/>
                          </a:rPr>
                          <m:t>𝑓𝑜𝑟</m:t>
                        </m:r>
                        <m:r>
                          <a:rPr lang="en-US" sz="2800" b="0" i="1" smtClean="0">
                            <a:latin typeface="Cambria Math"/>
                            <a:ea typeface="Cambria Math"/>
                          </a:rPr>
                          <m:t> </m:t>
                        </m:r>
                        <m:r>
                          <a:rPr lang="en-US" sz="2800" b="0" i="1" smtClean="0">
                            <a:latin typeface="Cambria Math"/>
                            <a:ea typeface="Cambria Math"/>
                          </a:rPr>
                          <m:t>𝑠𝑜𝑚𝑒</m:t>
                        </m:r>
                        <m:r>
                          <a:rPr lang="en-US" sz="2800" b="0" i="1" smtClean="0">
                            <a:latin typeface="Cambria Math"/>
                            <a:ea typeface="Cambria Math"/>
                          </a:rPr>
                          <m:t> </m:t>
                        </m:r>
                        <m:r>
                          <a:rPr lang="en-US" sz="2800" b="0" i="1" smtClean="0">
                            <a:latin typeface="Cambria Math"/>
                            <a:ea typeface="Cambria Math"/>
                          </a:rPr>
                          <m:t>𝑖𝑛𝑡𝑒𝑔𝑒𝑟</m:t>
                        </m:r>
                        <m:r>
                          <a:rPr lang="en-US" sz="2800" b="0" i="1" smtClean="0">
                            <a:latin typeface="Cambria Math"/>
                            <a:ea typeface="Cambria Math"/>
                          </a:rPr>
                          <m:t> </m:t>
                        </m:r>
                        <m:r>
                          <a:rPr lang="en-US" sz="2800" b="0" i="1" smtClean="0">
                            <a:latin typeface="Cambria Math"/>
                            <a:ea typeface="Cambria Math"/>
                          </a:rPr>
                          <m:t>𝑞</m:t>
                        </m:r>
                      </m:e>
                    </m:d>
                  </m:oMath>
                </a14:m>
                <a:endParaRPr lang="en-US" sz="2800" dirty="0"/>
              </a:p>
              <a:p>
                <a:pPr marL="0" indent="0">
                  <a:buNone/>
                </a:pPr>
                <a:r>
                  <a:rPr lang="en-US" dirty="0"/>
                  <a:t>   </a:t>
                </a:r>
                <a14:m>
                  <m:oMath xmlns:m="http://schemas.openxmlformats.org/officeDocument/2006/math">
                    <m:r>
                      <a:rPr lang="en-US" b="0" i="1" smtClean="0">
                        <a:latin typeface="Cambria Math"/>
                      </a:rPr>
                      <m:t>𝐷</m:t>
                    </m:r>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𝑘</m:t>
                        </m:r>
                        <m:r>
                          <a:rPr lang="en-US" b="0" i="1" smtClean="0">
                            <a:latin typeface="Cambria Math"/>
                            <a:ea typeface="Cambria Math"/>
                          </a:rPr>
                          <m:t>∈</m:t>
                        </m:r>
                        <m:r>
                          <a:rPr lang="en-US" b="0" i="1" smtClean="0">
                            <a:latin typeface="Cambria Math"/>
                            <a:ea typeface="Cambria Math"/>
                          </a:rPr>
                          <m:t>𝑍</m:t>
                        </m:r>
                        <m:r>
                          <a:rPr lang="en-US" b="0" i="1" smtClean="0">
                            <a:latin typeface="Cambria Math"/>
                            <a:ea typeface="Cambria Math"/>
                          </a:rPr>
                          <m:t>∣</m:t>
                        </m:r>
                        <m:r>
                          <a:rPr lang="en-US" b="0" i="1" smtClean="0">
                            <a:latin typeface="Cambria Math"/>
                            <a:ea typeface="Cambria Math"/>
                          </a:rPr>
                          <m:t>𝑘</m:t>
                        </m:r>
                        <m:r>
                          <a:rPr lang="en-US" b="0" i="1" smtClean="0">
                            <a:latin typeface="Cambria Math"/>
                            <a:ea typeface="Cambria Math"/>
                          </a:rPr>
                          <m:t>=</m:t>
                        </m:r>
                        <m:r>
                          <a:rPr lang="en-US" b="0" i="1" smtClean="0">
                            <a:latin typeface="Cambria Math"/>
                            <a:ea typeface="Cambria Math"/>
                          </a:rPr>
                          <m:t>3</m:t>
                        </m:r>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1</m:t>
                        </m:r>
                        <m:r>
                          <a:rPr lang="en-US" b="0" i="1" smtClean="0">
                            <a:latin typeface="Cambria Math"/>
                            <a:ea typeface="Cambria Math"/>
                          </a:rPr>
                          <m:t>𝑓𝑜𝑟</m:t>
                        </m:r>
                        <m:r>
                          <a:rPr lang="en-US" b="0" i="1" smtClean="0">
                            <a:latin typeface="Cambria Math"/>
                            <a:ea typeface="Cambria Math"/>
                          </a:rPr>
                          <m:t> </m:t>
                        </m:r>
                        <m:r>
                          <a:rPr lang="en-US" b="0" i="1" smtClean="0">
                            <a:latin typeface="Cambria Math"/>
                            <a:ea typeface="Cambria Math"/>
                          </a:rPr>
                          <m:t>𝑠𝑜𝑚𝑒</m:t>
                        </m:r>
                        <m:r>
                          <a:rPr lang="en-US" b="0" i="1" smtClean="0">
                            <a:latin typeface="Cambria Math"/>
                            <a:ea typeface="Cambria Math"/>
                          </a:rPr>
                          <m:t> </m:t>
                        </m:r>
                        <m:r>
                          <a:rPr lang="en-US" b="0" i="1" smtClean="0">
                            <a:latin typeface="Cambria Math"/>
                            <a:ea typeface="Cambria Math"/>
                          </a:rPr>
                          <m:t>𝑖𝑛𝑡𝑒𝑔𝑒𝑟</m:t>
                        </m:r>
                        <m:r>
                          <a:rPr lang="en-US" b="0" i="1" smtClean="0">
                            <a:latin typeface="Cambria Math"/>
                            <a:ea typeface="Cambria Math"/>
                          </a:rPr>
                          <m:t> </m:t>
                        </m:r>
                        <m:r>
                          <a:rPr lang="en-US" b="0" i="1" smtClean="0">
                            <a:latin typeface="Cambria Math"/>
                            <a:ea typeface="Cambria Math"/>
                          </a:rPr>
                          <m:t>𝑥</m:t>
                        </m:r>
                      </m:e>
                    </m:d>
                  </m:oMath>
                </a14:m>
                <a:endParaRPr lang="en-US" dirty="0"/>
              </a:p>
              <a:p>
                <a:pPr marL="0" indent="0">
                  <a:buNone/>
                </a:pPr>
                <a:endParaRPr lang="en-US" dirty="0"/>
              </a:p>
              <a:p>
                <a:pPr marL="0" indent="0">
                  <a:buNone/>
                </a:pPr>
                <a:r>
                  <a:rPr lang="en-US" dirty="0"/>
                  <a:t>   </a:t>
                </a:r>
                <a:r>
                  <a:rPr lang="en-US" dirty="0">
                    <a:latin typeface="Cambria Math"/>
                    <a:ea typeface="Cambria Math"/>
                  </a:rPr>
                  <a:t>① Is </a:t>
                </a:r>
                <a14:m>
                  <m:oMath xmlns:m="http://schemas.openxmlformats.org/officeDocument/2006/math">
                    <m:r>
                      <a:rPr lang="en-US" b="0" i="1" smtClean="0">
                        <a:latin typeface="Cambria Math"/>
                        <a:ea typeface="Cambria Math"/>
                      </a:rPr>
                      <m:t>𝐴</m:t>
                    </m:r>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oMath>
                </a14:m>
                <a:r>
                  <a:rPr lang="en-US" dirty="0"/>
                  <a:t>      </a:t>
                </a:r>
                <a:r>
                  <a:rPr lang="en-US" dirty="0">
                    <a:latin typeface="Cambria Math"/>
                    <a:ea typeface="Cambria Math"/>
                  </a:rPr>
                  <a:t>② Is </a:t>
                </a:r>
                <a14:m>
                  <m:oMath xmlns:m="http://schemas.openxmlformats.org/officeDocument/2006/math">
                    <m:r>
                      <a:rPr lang="en-US" b="0" i="1" smtClean="0">
                        <a:latin typeface="Cambria Math"/>
                        <a:ea typeface="Cambria Math"/>
                      </a:rPr>
                      <m:t>𝐴</m:t>
                    </m:r>
                    <m:r>
                      <a:rPr lang="en-US" b="0" i="1" smtClean="0">
                        <a:latin typeface="Cambria Math"/>
                        <a:ea typeface="Cambria Math"/>
                      </a:rPr>
                      <m:t>=</m:t>
                    </m:r>
                    <m:r>
                      <a:rPr lang="en-US" b="0" i="1" smtClean="0">
                        <a:latin typeface="Cambria Math"/>
                        <a:ea typeface="Cambria Math"/>
                      </a:rPr>
                      <m:t>𝐶</m:t>
                    </m:r>
                    <m:r>
                      <a:rPr lang="en-US" b="0" i="1" smtClean="0">
                        <a:latin typeface="Cambria Math"/>
                        <a:ea typeface="Cambria Math"/>
                      </a:rPr>
                      <m:t>?</m:t>
                    </m:r>
                  </m:oMath>
                </a14:m>
                <a:r>
                  <a:rPr lang="en-US" dirty="0"/>
                  <a:t>      </a:t>
                </a:r>
                <a:r>
                  <a:rPr lang="en-US" dirty="0">
                    <a:latin typeface="Cambria Math"/>
                    <a:ea typeface="Cambria Math"/>
                  </a:rPr>
                  <a:t>③ Is </a:t>
                </a:r>
                <a14:m>
                  <m:oMath xmlns:m="http://schemas.openxmlformats.org/officeDocument/2006/math">
                    <m:r>
                      <a:rPr lang="en-US" b="0" i="1" smtClean="0">
                        <a:latin typeface="Cambria Math"/>
                        <a:ea typeface="Cambria Math"/>
                      </a:rPr>
                      <m:t>𝐴</m:t>
                    </m:r>
                    <m:r>
                      <a:rPr lang="en-US" b="0" i="1" smtClean="0">
                        <a:latin typeface="Cambria Math"/>
                        <a:ea typeface="Cambria Math"/>
                      </a:rPr>
                      <m:t>=</m:t>
                    </m:r>
                    <m:r>
                      <a:rPr lang="en-US" b="0" i="1" smtClean="0">
                        <a:latin typeface="Cambria Math"/>
                        <a:ea typeface="Cambria Math"/>
                      </a:rPr>
                      <m:t>𝐷</m:t>
                    </m:r>
                    <m:r>
                      <a:rPr lang="en-US" b="0" i="1" smtClean="0">
                        <a:latin typeface="Cambria Math"/>
                        <a:ea typeface="Cambria Math"/>
                      </a:rPr>
                      <m:t>?</m:t>
                    </m:r>
                  </m:oMath>
                </a14:m>
                <a:endParaRPr lang="en-US" dirty="0"/>
              </a:p>
              <a:p>
                <a:pPr marL="0" indent="0">
                  <a:buNone/>
                </a:pPr>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67544" y="1600200"/>
                <a:ext cx="8424936" cy="4525963"/>
              </a:xfrm>
              <a:blipFill rotWithShape="1">
                <a:blip r:embed="rId2"/>
                <a:stretch>
                  <a:fillRect l="-1302" t="-1213"/>
                </a:stretch>
              </a:blipFill>
            </p:spPr>
            <p:txBody>
              <a:bodyPr/>
              <a:lstStyle/>
              <a:p>
                <a:r>
                  <a:rPr lang="ar-JO">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21</a:t>
            </a:fld>
            <a:endParaRPr lang="en-US"/>
          </a:p>
        </p:txBody>
      </p:sp>
    </p:spTree>
    <p:extLst>
      <p:ext uri="{BB962C8B-B14F-4D97-AF65-F5344CB8AC3E}">
        <p14:creationId xmlns:p14="http://schemas.microsoft.com/office/powerpoint/2010/main" val="3351653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6632"/>
            <a:ext cx="8229600" cy="850106"/>
          </a:xfrm>
        </p:spPr>
        <p:txBody>
          <a:bodyPr/>
          <a:lstStyle/>
          <a:p>
            <a:r>
              <a:rPr lang="en-US" dirty="0"/>
              <a:t>Example</a:t>
            </a:r>
          </a:p>
        </p:txBody>
      </p:sp>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a:xfrm>
                <a:off x="323528" y="1196752"/>
                <a:ext cx="8229600" cy="5040560"/>
              </a:xfrm>
            </p:spPr>
            <p:txBody>
              <a:bodyPr>
                <a:normAutofit/>
              </a:bodyPr>
              <a:lstStyle/>
              <a:p>
                <a:pPr marL="0" indent="0">
                  <a:buNone/>
                </a:pPr>
                <a:r>
                  <a:rPr lang="en-US" sz="2800" dirty="0">
                    <a:latin typeface="Cambria Math"/>
                    <a:ea typeface="Cambria Math"/>
                  </a:rPr>
                  <a:t>① </a:t>
                </a:r>
                <a:r>
                  <a:rPr lang="en-US" sz="2800" dirty="0"/>
                  <a:t> </a:t>
                </a:r>
                <a14:m>
                  <m:oMath xmlns:m="http://schemas.openxmlformats.org/officeDocument/2006/math">
                    <m:r>
                      <a:rPr lang="en-US" sz="2800" i="1" smtClean="0">
                        <a:latin typeface="Cambria Math"/>
                      </a:rPr>
                      <m:t>𝐴</m:t>
                    </m:r>
                    <m:r>
                      <a:rPr lang="en-US" sz="2800" i="1" smtClean="0">
                        <a:latin typeface="Cambria Math"/>
                        <a:ea typeface="Cambria Math"/>
                      </a:rPr>
                      <m:t>=</m:t>
                    </m:r>
                    <m:d>
                      <m:dPr>
                        <m:begChr m:val="{"/>
                        <m:endChr m:val="}"/>
                        <m:ctrlPr>
                          <a:rPr lang="en-US" sz="2800" i="1" smtClean="0">
                            <a:latin typeface="Cambria Math" panose="02040503050406030204" pitchFamily="18" charset="0"/>
                            <a:ea typeface="Cambria Math"/>
                          </a:rPr>
                        </m:ctrlPr>
                      </m:dPr>
                      <m:e>
                        <m:r>
                          <a:rPr lang="en-US" sz="2800" b="0" i="1" smtClean="0">
                            <a:latin typeface="Cambria Math"/>
                            <a:ea typeface="Cambria Math"/>
                          </a:rPr>
                          <m:t>𝑛</m:t>
                        </m:r>
                        <m:r>
                          <a:rPr lang="en-US" sz="2800" b="0" i="1" smtClean="0">
                            <a:latin typeface="Cambria Math"/>
                            <a:ea typeface="Cambria Math"/>
                          </a:rPr>
                          <m:t>∈</m:t>
                        </m:r>
                        <m:r>
                          <a:rPr lang="en-US" sz="2800" b="0" i="1" smtClean="0">
                            <a:latin typeface="Cambria Math"/>
                            <a:ea typeface="Cambria Math"/>
                          </a:rPr>
                          <m:t>𝑍</m:t>
                        </m:r>
                        <m:r>
                          <a:rPr lang="en-US" sz="2800" b="0" i="1" smtClean="0">
                            <a:latin typeface="Cambria Math"/>
                            <a:ea typeface="Cambria Math"/>
                          </a:rPr>
                          <m:t>∣</m:t>
                        </m:r>
                        <m:r>
                          <a:rPr lang="en-US" sz="2800" b="0" i="1" smtClean="0">
                            <a:latin typeface="Cambria Math"/>
                            <a:ea typeface="Cambria Math"/>
                          </a:rPr>
                          <m:t>𝑛</m:t>
                        </m:r>
                        <m:r>
                          <a:rPr lang="en-US" sz="2800" b="0" i="1" smtClean="0">
                            <a:latin typeface="Cambria Math"/>
                            <a:ea typeface="Cambria Math"/>
                          </a:rPr>
                          <m:t>=</m:t>
                        </m:r>
                        <m:r>
                          <a:rPr lang="en-US" sz="2800" b="0" i="1" smtClean="0">
                            <a:latin typeface="Cambria Math"/>
                            <a:ea typeface="Cambria Math"/>
                          </a:rPr>
                          <m:t>2</m:t>
                        </m:r>
                        <m:r>
                          <a:rPr lang="en-US" sz="2800" b="0" i="1" smtClean="0">
                            <a:latin typeface="Cambria Math"/>
                            <a:ea typeface="Cambria Math"/>
                          </a:rPr>
                          <m:t>𝑝</m:t>
                        </m:r>
                        <m:r>
                          <a:rPr lang="en-US" sz="2800" b="0" i="1" smtClean="0">
                            <a:latin typeface="Cambria Math"/>
                            <a:ea typeface="Cambria Math"/>
                          </a:rPr>
                          <m:t>, </m:t>
                        </m:r>
                        <m:r>
                          <a:rPr lang="en-US" sz="2800" b="0" i="1" smtClean="0">
                            <a:latin typeface="Cambria Math"/>
                            <a:ea typeface="Cambria Math"/>
                          </a:rPr>
                          <m:t>𝑓𝑜𝑟</m:t>
                        </m:r>
                        <m:r>
                          <a:rPr lang="en-US" sz="2800" b="0" i="1" smtClean="0">
                            <a:latin typeface="Cambria Math"/>
                            <a:ea typeface="Cambria Math"/>
                          </a:rPr>
                          <m:t> </m:t>
                        </m:r>
                        <m:r>
                          <a:rPr lang="en-US" sz="2800" b="0" i="1" smtClean="0">
                            <a:latin typeface="Cambria Math"/>
                            <a:ea typeface="Cambria Math"/>
                          </a:rPr>
                          <m:t>𝑠𝑜𝑚𝑒</m:t>
                        </m:r>
                        <m:r>
                          <a:rPr lang="en-US" sz="2800" b="0" i="1" smtClean="0">
                            <a:latin typeface="Cambria Math"/>
                            <a:ea typeface="Cambria Math"/>
                          </a:rPr>
                          <m:t> </m:t>
                        </m:r>
                        <m:r>
                          <a:rPr lang="en-US" sz="2800" b="0" i="1" smtClean="0">
                            <a:latin typeface="Cambria Math"/>
                            <a:ea typeface="Cambria Math"/>
                          </a:rPr>
                          <m:t>𝑖𝑛𝑡𝑒𝑔𝑒𝑟</m:t>
                        </m:r>
                        <m:r>
                          <a:rPr lang="en-US" sz="2800" b="0" i="1" smtClean="0">
                            <a:latin typeface="Cambria Math"/>
                            <a:ea typeface="Cambria Math"/>
                          </a:rPr>
                          <m:t> </m:t>
                        </m:r>
                        <m:r>
                          <a:rPr lang="en-US" sz="2800" b="0" i="1" smtClean="0">
                            <a:latin typeface="Cambria Math"/>
                            <a:ea typeface="Cambria Math"/>
                          </a:rPr>
                          <m:t>𝑝</m:t>
                        </m:r>
                      </m:e>
                    </m:d>
                  </m:oMath>
                </a14:m>
                <a:endParaRPr lang="en-US" sz="2800" dirty="0"/>
              </a:p>
              <a:p>
                <a:pPr marL="0" indent="0">
                  <a:buNone/>
                </a:pPr>
                <a:r>
                  <a:rPr lang="en-US" sz="2800" dirty="0"/>
                  <a:t>        </a:t>
                </a:r>
                <a14:m>
                  <m:oMath xmlns:m="http://schemas.openxmlformats.org/officeDocument/2006/math">
                    <m:r>
                      <a:rPr lang="en-US" sz="2800" b="0" i="1" smtClean="0">
                        <a:latin typeface="Cambria Math"/>
                      </a:rPr>
                      <m:t>𝐵</m:t>
                    </m:r>
                    <m:r>
                      <a:rPr lang="en-US" sz="2800" b="0" i="1" smtClean="0">
                        <a:latin typeface="Cambria Math"/>
                        <a:ea typeface="Cambria Math"/>
                      </a:rPr>
                      <m:t>=</m:t>
                    </m:r>
                    <m:r>
                      <a:rPr lang="en-US" sz="2800" b="0" i="1" smtClean="0">
                        <a:latin typeface="Cambria Math"/>
                        <a:ea typeface="Cambria Math"/>
                      </a:rPr>
                      <m:t>𝑡</m:t>
                    </m:r>
                    <m:r>
                      <a:rPr lang="en-US" sz="2800" b="0" i="1" smtClean="0">
                        <a:latin typeface="Cambria Math"/>
                        <a:ea typeface="Cambria Math"/>
                      </a:rPr>
                      <m:t>h</m:t>
                    </m:r>
                    <m:r>
                      <a:rPr lang="en-US" sz="2800" b="0" i="1" smtClean="0">
                        <a:latin typeface="Cambria Math"/>
                        <a:ea typeface="Cambria Math"/>
                      </a:rPr>
                      <m:t>𝑒</m:t>
                    </m:r>
                    <m:r>
                      <a:rPr lang="en-US" sz="2800" b="0" i="1" smtClean="0">
                        <a:latin typeface="Cambria Math"/>
                        <a:ea typeface="Cambria Math"/>
                      </a:rPr>
                      <m:t> </m:t>
                    </m:r>
                    <m:r>
                      <a:rPr lang="en-US" sz="2800" b="0" i="1" smtClean="0">
                        <a:latin typeface="Cambria Math"/>
                        <a:ea typeface="Cambria Math"/>
                      </a:rPr>
                      <m:t>𝑠𝑒𝑡</m:t>
                    </m:r>
                    <m:r>
                      <a:rPr lang="en-US" sz="2800" b="0" i="1" smtClean="0">
                        <a:latin typeface="Cambria Math"/>
                        <a:ea typeface="Cambria Math"/>
                      </a:rPr>
                      <m:t> </m:t>
                    </m:r>
                    <m:r>
                      <a:rPr lang="en-US" sz="2800" b="0" i="1" smtClean="0">
                        <a:latin typeface="Cambria Math"/>
                        <a:ea typeface="Cambria Math"/>
                      </a:rPr>
                      <m:t>𝑜𝑓</m:t>
                    </m:r>
                    <m:r>
                      <a:rPr lang="en-US" sz="2800" b="0" i="1" smtClean="0">
                        <a:latin typeface="Cambria Math"/>
                        <a:ea typeface="Cambria Math"/>
                      </a:rPr>
                      <m:t> </m:t>
                    </m:r>
                    <m:r>
                      <a:rPr lang="en-US" sz="2800" b="0" i="1" smtClean="0">
                        <a:latin typeface="Cambria Math"/>
                        <a:ea typeface="Cambria Math"/>
                      </a:rPr>
                      <m:t>𝑎𝑙𝑙</m:t>
                    </m:r>
                    <m:r>
                      <a:rPr lang="en-US" sz="2800" b="0" i="1" smtClean="0">
                        <a:latin typeface="Cambria Math"/>
                        <a:ea typeface="Cambria Math"/>
                      </a:rPr>
                      <m:t> </m:t>
                    </m:r>
                    <m:r>
                      <a:rPr lang="en-US" sz="2800" b="0" i="1" smtClean="0">
                        <a:latin typeface="Cambria Math"/>
                        <a:ea typeface="Cambria Math"/>
                      </a:rPr>
                      <m:t>𝑒𝑣𝑒𝑛</m:t>
                    </m:r>
                    <m:r>
                      <a:rPr lang="en-US" sz="2800" b="0" i="1" smtClean="0">
                        <a:latin typeface="Cambria Math"/>
                        <a:ea typeface="Cambria Math"/>
                      </a:rPr>
                      <m:t> </m:t>
                    </m:r>
                    <m:r>
                      <a:rPr lang="en-US" sz="2800" b="0" i="1" smtClean="0">
                        <a:latin typeface="Cambria Math"/>
                        <a:ea typeface="Cambria Math"/>
                      </a:rPr>
                      <m:t>𝑖𝑛𝑡𝑒𝑔𝑒𝑟𝑠</m:t>
                    </m:r>
                  </m:oMath>
                </a14:m>
                <a:endParaRPr lang="en-US" sz="2800" dirty="0">
                  <a:latin typeface="Cambria Math"/>
                  <a:ea typeface="Cambria Math"/>
                </a:endParaRPr>
              </a:p>
              <a:p>
                <a:pPr marL="539750" indent="0" algn="just">
                  <a:buNone/>
                </a:pPr>
                <a:endParaRPr lang="en-US" sz="2800" dirty="0">
                  <a:latin typeface="Cambria Math"/>
                  <a:ea typeface="Cambria Math"/>
                </a:endParaRPr>
              </a:p>
              <a:p>
                <a:pPr marL="539750" indent="0" algn="just">
                  <a:buNone/>
                </a:pPr>
                <a:r>
                  <a:rPr lang="en-US" sz="2800" dirty="0">
                    <a:latin typeface="Cambria Math"/>
                    <a:ea typeface="Cambria Math"/>
                  </a:rPr>
                  <a:t>(a) Is </a:t>
                </a:r>
                <a14:m>
                  <m:oMath xmlns:m="http://schemas.openxmlformats.org/officeDocument/2006/math">
                    <m:r>
                      <a:rPr lang="en-US" sz="2800" b="0" i="1" smtClean="0">
                        <a:latin typeface="Cambria Math"/>
                        <a:ea typeface="Cambria Math"/>
                      </a:rPr>
                      <m:t>𝐴</m:t>
                    </m:r>
                    <m:r>
                      <a:rPr lang="en-US" sz="2800" b="0" i="1" smtClean="0">
                        <a:latin typeface="Cambria Math"/>
                        <a:ea typeface="Cambria Math"/>
                      </a:rPr>
                      <m:t>⊆</m:t>
                    </m:r>
                    <m:r>
                      <a:rPr lang="en-US" sz="2800" b="0" i="1" smtClean="0">
                        <a:latin typeface="Cambria Math"/>
                        <a:ea typeface="Cambria Math"/>
                      </a:rPr>
                      <m:t>𝐵</m:t>
                    </m:r>
                  </m:oMath>
                </a14:m>
                <a:r>
                  <a:rPr lang="en-US" sz="2800" dirty="0">
                    <a:latin typeface="Cambria Math"/>
                    <a:ea typeface="Cambria Math"/>
                  </a:rPr>
                  <a:t>: yes, because every integer of the form </a:t>
                </a:r>
                <a14:m>
                  <m:oMath xmlns:m="http://schemas.openxmlformats.org/officeDocument/2006/math">
                    <m:r>
                      <a:rPr lang="en-US" sz="2800" b="0" i="1" smtClean="0">
                        <a:latin typeface="Cambria Math"/>
                        <a:ea typeface="Cambria Math"/>
                      </a:rPr>
                      <m:t>2</m:t>
                    </m:r>
                    <m:r>
                      <a:rPr lang="en-US" sz="2800" b="0" i="1" smtClean="0">
                        <a:latin typeface="Cambria Math"/>
                        <a:ea typeface="Cambria Math"/>
                      </a:rPr>
                      <m:t>𝑝</m:t>
                    </m:r>
                    <m:r>
                      <a:rPr lang="en-US" sz="2800" b="0" i="1" smtClean="0">
                        <a:latin typeface="Cambria Math"/>
                        <a:ea typeface="Cambria Math"/>
                      </a:rPr>
                      <m:t>, </m:t>
                    </m:r>
                    <m:r>
                      <a:rPr lang="en-US" sz="2800" b="0" i="1" smtClean="0">
                        <a:latin typeface="Cambria Math"/>
                        <a:ea typeface="Cambria Math"/>
                      </a:rPr>
                      <m:t>𝑓𝑜𝑟</m:t>
                    </m:r>
                    <m:r>
                      <a:rPr lang="en-US" sz="2800" b="0" i="1" smtClean="0">
                        <a:latin typeface="Cambria Math"/>
                        <a:ea typeface="Cambria Math"/>
                      </a:rPr>
                      <m:t> </m:t>
                    </m:r>
                    <m:r>
                      <a:rPr lang="en-US" sz="2800" b="0" i="1" smtClean="0">
                        <a:latin typeface="Cambria Math"/>
                        <a:ea typeface="Cambria Math"/>
                      </a:rPr>
                      <m:t>𝑠𝑜𝑚𝑒</m:t>
                    </m:r>
                    <m:r>
                      <a:rPr lang="en-US" sz="2800" b="0" i="1" smtClean="0">
                        <a:latin typeface="Cambria Math"/>
                        <a:ea typeface="Cambria Math"/>
                      </a:rPr>
                      <m:t> </m:t>
                    </m:r>
                    <m:r>
                      <a:rPr lang="en-US" sz="2800" b="0" i="1" smtClean="0">
                        <a:latin typeface="Cambria Math"/>
                        <a:ea typeface="Cambria Math"/>
                      </a:rPr>
                      <m:t>𝑖𝑛𝑡𝑒𝑔𝑒𝑟</m:t>
                    </m:r>
                    <m:r>
                      <a:rPr lang="en-US" sz="2800" b="0" i="1" smtClean="0">
                        <a:latin typeface="Cambria Math"/>
                        <a:ea typeface="Cambria Math"/>
                      </a:rPr>
                      <m:t> </m:t>
                    </m:r>
                    <m:r>
                      <a:rPr lang="en-US" sz="2800" b="0" i="1" smtClean="0">
                        <a:latin typeface="Cambria Math"/>
                        <a:ea typeface="Cambria Math"/>
                      </a:rPr>
                      <m:t>𝑝</m:t>
                    </m:r>
                    <m:r>
                      <a:rPr lang="en-US" sz="2800" b="0" i="1" smtClean="0">
                        <a:latin typeface="Cambria Math"/>
                        <a:ea typeface="Cambria Math"/>
                      </a:rPr>
                      <m:t>, </m:t>
                    </m:r>
                    <m:r>
                      <a:rPr lang="en-US" sz="2800" b="0" i="1" smtClean="0">
                        <a:latin typeface="Cambria Math"/>
                        <a:ea typeface="Cambria Math"/>
                      </a:rPr>
                      <m:t>𝑖𝑠</m:t>
                    </m:r>
                    <m:r>
                      <a:rPr lang="en-US" sz="2800" b="0" i="1" smtClean="0">
                        <a:latin typeface="Cambria Math"/>
                        <a:ea typeface="Cambria Math"/>
                      </a:rPr>
                      <m:t> </m:t>
                    </m:r>
                    <m:r>
                      <a:rPr lang="en-US" sz="2800" b="0" i="1" smtClean="0">
                        <a:latin typeface="Cambria Math"/>
                        <a:ea typeface="Cambria Math"/>
                      </a:rPr>
                      <m:t>𝑒𝑣𝑒𝑛</m:t>
                    </m:r>
                  </m:oMath>
                </a14:m>
                <a:r>
                  <a:rPr lang="en-US" sz="2800" dirty="0">
                    <a:latin typeface="Cambria Math"/>
                    <a:ea typeface="Cambria Math"/>
                  </a:rPr>
                  <a:t> </a:t>
                </a:r>
              </a:p>
              <a:p>
                <a:pPr marL="0" indent="0" algn="just">
                  <a:buNone/>
                </a:pPr>
                <a:endParaRPr lang="en-US" sz="2800" dirty="0">
                  <a:latin typeface="Cambria Math"/>
                  <a:ea typeface="Cambria Math"/>
                </a:endParaRPr>
              </a:p>
              <a:p>
                <a:pPr marL="623888" indent="-623888" algn="just">
                  <a:buNone/>
                </a:pPr>
                <a:r>
                  <a:rPr lang="en-US" sz="2800" dirty="0">
                    <a:latin typeface="Cambria Math"/>
                    <a:ea typeface="Cambria Math"/>
                  </a:rPr>
                  <a:t>       (b) Is </a:t>
                </a:r>
                <a14:m>
                  <m:oMath xmlns:m="http://schemas.openxmlformats.org/officeDocument/2006/math">
                    <m:r>
                      <a:rPr lang="en-US" sz="2800" b="0" i="1" smtClean="0">
                        <a:latin typeface="Cambria Math"/>
                        <a:ea typeface="Cambria Math"/>
                      </a:rPr>
                      <m:t>𝐵</m:t>
                    </m:r>
                    <m:r>
                      <a:rPr lang="en-US" sz="2800" b="0" i="1" smtClean="0">
                        <a:latin typeface="Cambria Math"/>
                        <a:ea typeface="Cambria Math"/>
                      </a:rPr>
                      <m:t>⊆</m:t>
                    </m:r>
                    <m:r>
                      <a:rPr lang="en-US" sz="2800" b="0" i="1" smtClean="0">
                        <a:latin typeface="Cambria Math"/>
                        <a:ea typeface="Cambria Math"/>
                      </a:rPr>
                      <m:t>𝐴</m:t>
                    </m:r>
                  </m:oMath>
                </a14:m>
                <a:r>
                  <a:rPr lang="en-US" sz="2800" dirty="0"/>
                  <a:t>: yes, because every integer that is even can be written in the form </a:t>
                </a:r>
                <a14:m>
                  <m:oMath xmlns:m="http://schemas.openxmlformats.org/officeDocument/2006/math">
                    <m:r>
                      <a:rPr lang="en-US" sz="2800" b="0" i="1" smtClean="0">
                        <a:latin typeface="Cambria Math"/>
                      </a:rPr>
                      <m:t>2</m:t>
                    </m:r>
                    <m:r>
                      <a:rPr lang="en-US" sz="2800" b="0" i="1" smtClean="0">
                        <a:latin typeface="Cambria Math"/>
                      </a:rPr>
                      <m:t>𝑝</m:t>
                    </m:r>
                  </m:oMath>
                </a14:m>
                <a:r>
                  <a:rPr lang="en-US" sz="2800" dirty="0"/>
                  <a:t>, for some integer </a:t>
                </a:r>
                <a14:m>
                  <m:oMath xmlns:m="http://schemas.openxmlformats.org/officeDocument/2006/math">
                    <m:r>
                      <a:rPr lang="en-US" sz="2800" b="0" i="1" smtClean="0">
                        <a:latin typeface="Cambria Math"/>
                      </a:rPr>
                      <m:t>𝑝</m:t>
                    </m:r>
                  </m:oMath>
                </a14:m>
                <a:r>
                  <a:rPr lang="en-US" sz="2800" dirty="0"/>
                  <a:t>.</a:t>
                </a:r>
              </a:p>
              <a:p>
                <a:pPr marL="0" indent="0" algn="just">
                  <a:buNone/>
                </a:pPr>
                <a:r>
                  <a:rPr lang="en-US" sz="2800" dirty="0"/>
                  <a:t>       </a:t>
                </a:r>
                <a:r>
                  <a:rPr lang="en-US" sz="2800" dirty="0">
                    <a:latin typeface="Cambria Math"/>
                    <a:ea typeface="Cambria Math"/>
                  </a:rPr>
                  <a:t>⇨   </a:t>
                </a:r>
                <a14:m>
                  <m:oMath xmlns:m="http://schemas.openxmlformats.org/officeDocument/2006/math">
                    <m:r>
                      <a:rPr lang="en-US" sz="2800" b="0" i="1" smtClean="0">
                        <a:latin typeface="Cambria Math"/>
                        <a:ea typeface="Cambria Math"/>
                      </a:rPr>
                      <m:t>𝐴</m:t>
                    </m:r>
                    <m:r>
                      <a:rPr lang="en-US" sz="2800" b="0" i="1" smtClean="0">
                        <a:latin typeface="Cambria Math"/>
                        <a:ea typeface="Cambria Math"/>
                      </a:rPr>
                      <m:t>=</m:t>
                    </m:r>
                    <m:r>
                      <a:rPr lang="en-US" sz="2800" b="0" i="1" smtClean="0">
                        <a:latin typeface="Cambria Math"/>
                        <a:ea typeface="Cambria Math"/>
                      </a:rPr>
                      <m:t>𝐵</m:t>
                    </m:r>
                  </m:oMath>
                </a14:m>
                <a:endParaRPr lang="en-US" sz="2800" b="0" dirty="0">
                  <a:latin typeface="Cambria Math"/>
                  <a:ea typeface="Cambria Math"/>
                </a:endParaRPr>
              </a:p>
              <a:p>
                <a:pPr marL="0" indent="0" algn="just">
                  <a:buNone/>
                </a:pPr>
                <a:endParaRPr lang="en-US" sz="2800" dirty="0"/>
              </a:p>
              <a:p>
                <a:pPr marL="0" indent="0" algn="just">
                  <a:buNone/>
                </a:pPr>
                <a:endParaRPr lang="en-US" sz="2800" dirty="0"/>
              </a:p>
              <a:p>
                <a:pPr marL="0" indent="0" algn="just">
                  <a:buNone/>
                </a:pPr>
                <a:endParaRPr lang="en-US" sz="2800"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323528" y="1196752"/>
                <a:ext cx="8229600" cy="5040560"/>
              </a:xfrm>
              <a:blipFill>
                <a:blip r:embed="rId2"/>
                <a:stretch>
                  <a:fillRect l="-1481" t="-1451" r="-1556"/>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22</a:t>
            </a:fld>
            <a:endParaRPr lang="en-US"/>
          </a:p>
        </p:txBody>
      </p:sp>
    </p:spTree>
    <p:extLst>
      <p:ext uri="{BB962C8B-B14F-4D97-AF65-F5344CB8AC3E}">
        <p14:creationId xmlns:p14="http://schemas.microsoft.com/office/powerpoint/2010/main" val="245504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a:xfrm>
                <a:off x="395536" y="136525"/>
                <a:ext cx="8882817" cy="6584950"/>
              </a:xfrm>
            </p:spPr>
            <p:txBody>
              <a:bodyPr>
                <a:noAutofit/>
              </a:bodyPr>
              <a:lstStyle/>
              <a:p>
                <a:pPr marL="514350" indent="-514350">
                  <a:buAutoNum type="circleNumDbPlain" startAt="2"/>
                </a:pPr>
                <a14:m>
                  <m:oMath xmlns:m="http://schemas.openxmlformats.org/officeDocument/2006/math">
                    <m:r>
                      <m:rPr>
                        <m:sty m:val="p"/>
                      </m:rPr>
                      <a:rPr lang="en-US" sz="2200" i="0" smtClean="0">
                        <a:latin typeface="Cambria Math"/>
                      </a:rPr>
                      <m:t>A</m:t>
                    </m:r>
                    <m:r>
                      <a:rPr lang="en-US" sz="2200" i="0" smtClean="0">
                        <a:latin typeface="Cambria Math"/>
                        <a:ea typeface="Cambria Math"/>
                      </a:rPr>
                      <m:t>=</m:t>
                    </m:r>
                    <m:d>
                      <m:dPr>
                        <m:begChr m:val="{"/>
                        <m:endChr m:val="}"/>
                        <m:ctrlPr>
                          <a:rPr lang="en-US" sz="2200" smtClean="0">
                            <a:latin typeface="Cambria Math" panose="02040503050406030204" pitchFamily="18" charset="0"/>
                            <a:ea typeface="Cambria Math"/>
                          </a:rPr>
                        </m:ctrlPr>
                      </m:dPr>
                      <m:e>
                        <m:r>
                          <m:rPr>
                            <m:sty m:val="p"/>
                          </m:rPr>
                          <a:rPr lang="en-US" sz="2200" b="0" i="0" smtClean="0">
                            <a:latin typeface="Cambria Math"/>
                            <a:ea typeface="Cambria Math"/>
                          </a:rPr>
                          <m:t>n</m:t>
                        </m:r>
                        <m:r>
                          <a:rPr lang="en-US" sz="2200" b="0" i="0" smtClean="0">
                            <a:latin typeface="Cambria Math"/>
                            <a:ea typeface="Cambria Math"/>
                          </a:rPr>
                          <m:t>∈</m:t>
                        </m:r>
                        <m:r>
                          <m:rPr>
                            <m:sty m:val="p"/>
                          </m:rPr>
                          <a:rPr lang="en-US" sz="2200" b="0" i="0" smtClean="0">
                            <a:latin typeface="Cambria Math"/>
                            <a:ea typeface="Cambria Math"/>
                          </a:rPr>
                          <m:t>Z</m:t>
                        </m:r>
                        <m:r>
                          <a:rPr lang="en-US" sz="2200" b="0" i="0" smtClean="0">
                            <a:latin typeface="Cambria Math"/>
                            <a:ea typeface="Cambria Math"/>
                          </a:rPr>
                          <m:t>∣</m:t>
                        </m:r>
                        <m:r>
                          <m:rPr>
                            <m:sty m:val="p"/>
                          </m:rPr>
                          <a:rPr lang="en-US" sz="2200" b="0" i="0" smtClean="0">
                            <a:latin typeface="Cambria Math"/>
                            <a:ea typeface="Cambria Math"/>
                          </a:rPr>
                          <m:t>n</m:t>
                        </m:r>
                        <m:r>
                          <a:rPr lang="en-US" sz="2200" b="0" i="0" smtClean="0">
                            <a:latin typeface="Cambria Math"/>
                            <a:ea typeface="Cambria Math"/>
                          </a:rPr>
                          <m:t>=</m:t>
                        </m:r>
                        <m:r>
                          <a:rPr lang="en-US" sz="2200" b="0" i="0" smtClean="0">
                            <a:latin typeface="Cambria Math"/>
                            <a:ea typeface="Cambria Math"/>
                          </a:rPr>
                          <m:t>2</m:t>
                        </m:r>
                        <m:r>
                          <m:rPr>
                            <m:sty m:val="p"/>
                          </m:rPr>
                          <a:rPr lang="en-US" sz="2200" b="0" i="0" smtClean="0">
                            <a:latin typeface="Cambria Math"/>
                            <a:ea typeface="Cambria Math"/>
                          </a:rPr>
                          <m:t>p</m:t>
                        </m:r>
                        <m:r>
                          <a:rPr lang="en-US" sz="2200" b="0" i="0" smtClean="0">
                            <a:latin typeface="Cambria Math"/>
                            <a:ea typeface="Cambria Math"/>
                          </a:rPr>
                          <m:t>, </m:t>
                        </m:r>
                        <m:r>
                          <m:rPr>
                            <m:sty m:val="p"/>
                          </m:rPr>
                          <a:rPr lang="en-US" sz="2200" b="0" i="0" smtClean="0">
                            <a:latin typeface="Cambria Math"/>
                            <a:ea typeface="Cambria Math"/>
                          </a:rPr>
                          <m:t>for</m:t>
                        </m:r>
                        <m:r>
                          <a:rPr lang="en-US" sz="2200" b="0" i="0" smtClean="0">
                            <a:latin typeface="Cambria Math"/>
                            <a:ea typeface="Cambria Math"/>
                          </a:rPr>
                          <m:t> </m:t>
                        </m:r>
                        <m:r>
                          <m:rPr>
                            <m:sty m:val="p"/>
                          </m:rPr>
                          <a:rPr lang="en-US" sz="2200" b="0" i="0" smtClean="0">
                            <a:latin typeface="Cambria Math"/>
                            <a:ea typeface="Cambria Math"/>
                          </a:rPr>
                          <m:t>some</m:t>
                        </m:r>
                        <m:r>
                          <a:rPr lang="en-US" sz="2200" b="0" i="0" smtClean="0">
                            <a:latin typeface="Cambria Math"/>
                            <a:ea typeface="Cambria Math"/>
                          </a:rPr>
                          <m:t> </m:t>
                        </m:r>
                        <m:r>
                          <m:rPr>
                            <m:sty m:val="p"/>
                          </m:rPr>
                          <a:rPr lang="en-US" sz="2200" b="0" i="0" smtClean="0">
                            <a:latin typeface="Cambria Math"/>
                            <a:ea typeface="Cambria Math"/>
                          </a:rPr>
                          <m:t>integer</m:t>
                        </m:r>
                        <m:r>
                          <a:rPr lang="en-US" sz="2200" b="0" i="0" smtClean="0">
                            <a:latin typeface="Cambria Math"/>
                            <a:ea typeface="Cambria Math"/>
                          </a:rPr>
                          <m:t> </m:t>
                        </m:r>
                        <m:r>
                          <m:rPr>
                            <m:sty m:val="p"/>
                          </m:rPr>
                          <a:rPr lang="en-US" sz="2200" b="0" i="0" smtClean="0">
                            <a:latin typeface="Cambria Math"/>
                            <a:ea typeface="Cambria Math"/>
                          </a:rPr>
                          <m:t>p</m:t>
                        </m:r>
                      </m:e>
                    </m:d>
                  </m:oMath>
                </a14:m>
                <a:endParaRPr lang="en-US" sz="2200" b="0" dirty="0">
                  <a:latin typeface="Cambria Math" panose="02040503050406030204" pitchFamily="18" charset="0"/>
                  <a:ea typeface="Cambria Math"/>
                </a:endParaRPr>
              </a:p>
              <a:p>
                <a:pPr marL="0" indent="2244725">
                  <a:buNone/>
                </a:pPr>
                <a14:m>
                  <m:oMathPara xmlns:m="http://schemas.openxmlformats.org/officeDocument/2006/math">
                    <m:oMathParaPr>
                      <m:jc m:val="centerGroup"/>
                    </m:oMathParaPr>
                    <m:oMath xmlns:m="http://schemas.openxmlformats.org/officeDocument/2006/math">
                      <m:r>
                        <m:rPr>
                          <m:sty m:val="p"/>
                        </m:rPr>
                        <a:rPr lang="en-US" sz="2200" b="0" i="0" smtClean="0">
                          <a:latin typeface="Cambria Math"/>
                        </a:rPr>
                        <m:t>C</m:t>
                      </m:r>
                      <m:r>
                        <a:rPr lang="en-US" sz="2200" b="0" i="0" smtClean="0">
                          <a:latin typeface="Cambria Math"/>
                        </a:rPr>
                        <m:t>= </m:t>
                      </m:r>
                      <m:d>
                        <m:dPr>
                          <m:begChr m:val="{"/>
                          <m:endChr m:val="}"/>
                          <m:ctrlPr>
                            <a:rPr lang="en-US" sz="2200" b="0" smtClean="0">
                              <a:latin typeface="Cambria Math" panose="02040503050406030204" pitchFamily="18" charset="0"/>
                            </a:rPr>
                          </m:ctrlPr>
                        </m:dPr>
                        <m:e>
                          <m:r>
                            <m:rPr>
                              <m:sty m:val="p"/>
                            </m:rPr>
                            <a:rPr lang="en-US" sz="2200" b="0" i="0" smtClean="0">
                              <a:latin typeface="Cambria Math"/>
                            </a:rPr>
                            <m:t>m</m:t>
                          </m:r>
                          <m:r>
                            <a:rPr lang="en-US" sz="2200" b="0" i="0" smtClean="0">
                              <a:latin typeface="Cambria Math"/>
                              <a:ea typeface="Cambria Math"/>
                            </a:rPr>
                            <m:t>∈</m:t>
                          </m:r>
                          <m:r>
                            <m:rPr>
                              <m:sty m:val="p"/>
                            </m:rPr>
                            <a:rPr lang="en-US" sz="2200" b="0" i="0" smtClean="0">
                              <a:latin typeface="Cambria Math"/>
                              <a:ea typeface="Cambria Math"/>
                            </a:rPr>
                            <m:t>Z</m:t>
                          </m:r>
                          <m:r>
                            <a:rPr lang="en-US" sz="2200" b="0" i="0" smtClean="0">
                              <a:latin typeface="Cambria Math"/>
                              <a:ea typeface="Cambria Math"/>
                            </a:rPr>
                            <m:t>∣</m:t>
                          </m:r>
                          <m:r>
                            <m:rPr>
                              <m:sty m:val="p"/>
                            </m:rPr>
                            <a:rPr lang="en-US" sz="2200" b="0" i="0" smtClean="0">
                              <a:latin typeface="Cambria Math"/>
                              <a:ea typeface="Cambria Math"/>
                            </a:rPr>
                            <m:t>m</m:t>
                          </m:r>
                          <m:r>
                            <a:rPr lang="en-US" sz="2200" b="0" i="0" smtClean="0">
                              <a:latin typeface="Cambria Math"/>
                              <a:ea typeface="Cambria Math"/>
                            </a:rPr>
                            <m:t>=</m:t>
                          </m:r>
                          <m:r>
                            <a:rPr lang="en-US" sz="2200" b="0" i="0" smtClean="0">
                              <a:latin typeface="Cambria Math"/>
                              <a:ea typeface="Cambria Math"/>
                            </a:rPr>
                            <m:t>2</m:t>
                          </m:r>
                          <m:r>
                            <m:rPr>
                              <m:sty m:val="p"/>
                            </m:rPr>
                            <a:rPr lang="en-US" sz="2200" b="0" i="0" smtClean="0">
                              <a:latin typeface="Cambria Math"/>
                              <a:ea typeface="Cambria Math"/>
                            </a:rPr>
                            <m:t>q</m:t>
                          </m:r>
                          <m:r>
                            <a:rPr lang="en-US" sz="2200" b="0" i="0" smtClean="0">
                              <a:latin typeface="Cambria Math"/>
                              <a:ea typeface="Cambria Math"/>
                            </a:rPr>
                            <m:t>−</m:t>
                          </m:r>
                          <m:r>
                            <a:rPr lang="en-US" sz="2200" b="0" i="0" smtClean="0">
                              <a:latin typeface="Cambria Math"/>
                              <a:ea typeface="Cambria Math"/>
                            </a:rPr>
                            <m:t>2</m:t>
                          </m:r>
                          <m:r>
                            <a:rPr lang="en-US" sz="2200" b="0" i="0" smtClean="0">
                              <a:latin typeface="Cambria Math"/>
                              <a:ea typeface="Cambria Math"/>
                            </a:rPr>
                            <m:t>,</m:t>
                          </m:r>
                          <m:r>
                            <m:rPr>
                              <m:sty m:val="p"/>
                            </m:rPr>
                            <a:rPr lang="en-US" sz="2200" b="0" i="0" smtClean="0">
                              <a:latin typeface="Cambria Math"/>
                              <a:ea typeface="Cambria Math"/>
                            </a:rPr>
                            <m:t>for</m:t>
                          </m:r>
                          <m:r>
                            <a:rPr lang="en-US" sz="2200" b="0" i="0" smtClean="0">
                              <a:latin typeface="Cambria Math"/>
                              <a:ea typeface="Cambria Math"/>
                            </a:rPr>
                            <m:t> </m:t>
                          </m:r>
                          <m:r>
                            <m:rPr>
                              <m:sty m:val="p"/>
                            </m:rPr>
                            <a:rPr lang="en-US" sz="2200" b="0" i="0" smtClean="0">
                              <a:latin typeface="Cambria Math"/>
                              <a:ea typeface="Cambria Math"/>
                            </a:rPr>
                            <m:t>some</m:t>
                          </m:r>
                          <m:r>
                            <a:rPr lang="en-US" sz="2200" b="0" i="0" smtClean="0">
                              <a:latin typeface="Cambria Math"/>
                              <a:ea typeface="Cambria Math"/>
                            </a:rPr>
                            <m:t> </m:t>
                          </m:r>
                          <m:r>
                            <m:rPr>
                              <m:sty m:val="p"/>
                            </m:rPr>
                            <a:rPr lang="en-US" sz="2200" b="0" i="0" smtClean="0">
                              <a:latin typeface="Cambria Math"/>
                              <a:ea typeface="Cambria Math"/>
                            </a:rPr>
                            <m:t>integer</m:t>
                          </m:r>
                          <m:r>
                            <a:rPr lang="en-US" sz="2200" b="0" i="0" smtClean="0">
                              <a:latin typeface="Cambria Math"/>
                              <a:ea typeface="Cambria Math"/>
                            </a:rPr>
                            <m:t> </m:t>
                          </m:r>
                          <m:r>
                            <m:rPr>
                              <m:sty m:val="p"/>
                            </m:rPr>
                            <a:rPr lang="en-US" sz="2200" b="0" i="0" smtClean="0">
                              <a:latin typeface="Cambria Math"/>
                              <a:ea typeface="Cambria Math"/>
                            </a:rPr>
                            <m:t>q</m:t>
                          </m:r>
                        </m:e>
                      </m:d>
                    </m:oMath>
                  </m:oMathPara>
                </a14:m>
                <a:endParaRPr lang="en-US" sz="2200" dirty="0"/>
              </a:p>
              <a:p>
                <a:pPr marL="0" indent="0">
                  <a:buNone/>
                </a:pPr>
                <a:endParaRPr lang="en-US" sz="2200" dirty="0">
                  <a:latin typeface="Cambria Math"/>
                  <a:ea typeface="Cambria Math"/>
                </a:endParaRPr>
              </a:p>
              <a:p>
                <a:pPr marL="0" indent="0">
                  <a:buNone/>
                </a:pPr>
                <a:r>
                  <a:rPr lang="en-US" sz="2200" dirty="0">
                    <a:latin typeface="Cambria Math"/>
                    <a:ea typeface="Cambria Math"/>
                  </a:rPr>
                  <a:t>(a)  Is </a:t>
                </a:r>
                <a14:m>
                  <m:oMath xmlns:m="http://schemas.openxmlformats.org/officeDocument/2006/math">
                    <m:r>
                      <a:rPr lang="en-US" sz="2200" b="0" i="1" smtClean="0">
                        <a:latin typeface="Cambria Math"/>
                        <a:ea typeface="Cambria Math"/>
                      </a:rPr>
                      <m:t>𝐴</m:t>
                    </m:r>
                    <m:r>
                      <a:rPr lang="en-US" sz="2200" b="0" i="1" smtClean="0">
                        <a:latin typeface="Cambria Math"/>
                        <a:ea typeface="Cambria Math"/>
                      </a:rPr>
                      <m:t>⊆</m:t>
                    </m:r>
                    <m:r>
                      <a:rPr lang="en-US" sz="2200" b="0" i="1" smtClean="0">
                        <a:latin typeface="Cambria Math"/>
                        <a:ea typeface="Cambria Math"/>
                      </a:rPr>
                      <m:t>𝐶</m:t>
                    </m:r>
                  </m:oMath>
                </a14:m>
                <a:r>
                  <a:rPr lang="en-US" sz="2200" dirty="0"/>
                  <a:t>: suppose:             </a:t>
                </a:r>
                <a14:m>
                  <m:oMath xmlns:m="http://schemas.openxmlformats.org/officeDocument/2006/math">
                    <m:r>
                      <a:rPr lang="en-US" sz="2200" b="0" i="1" smtClean="0">
                        <a:latin typeface="Cambria Math"/>
                      </a:rPr>
                      <m:t>2</m:t>
                    </m:r>
                    <m:r>
                      <a:rPr lang="en-US" sz="2200" b="0" i="1" smtClean="0">
                        <a:latin typeface="Cambria Math"/>
                      </a:rPr>
                      <m:t>𝑞</m:t>
                    </m:r>
                    <m:r>
                      <a:rPr lang="en-US" sz="2200" b="0" i="1" smtClean="0">
                        <a:latin typeface="Cambria Math"/>
                      </a:rPr>
                      <m:t>−</m:t>
                    </m:r>
                    <m:r>
                      <a:rPr lang="en-US" sz="2200" b="0" i="1" smtClean="0">
                        <a:latin typeface="Cambria Math"/>
                      </a:rPr>
                      <m:t>2</m:t>
                    </m:r>
                    <m:r>
                      <a:rPr lang="en-US" sz="2200" b="0" i="1" smtClean="0">
                        <a:latin typeface="Cambria Math"/>
                        <a:ea typeface="Cambria Math"/>
                      </a:rPr>
                      <m:t>=</m:t>
                    </m:r>
                    <m:r>
                      <a:rPr lang="en-US" sz="2200" b="0" i="1" smtClean="0">
                        <a:latin typeface="Cambria Math"/>
                        <a:ea typeface="Cambria Math"/>
                      </a:rPr>
                      <m:t>2</m:t>
                    </m:r>
                    <m:r>
                      <a:rPr lang="en-US" sz="2200" b="0" i="1" smtClean="0">
                        <a:latin typeface="Cambria Math"/>
                        <a:ea typeface="Cambria Math"/>
                      </a:rPr>
                      <m:t>𝑝</m:t>
                    </m:r>
                  </m:oMath>
                </a14:m>
                <a:endParaRPr lang="en-US" sz="2200" dirty="0"/>
              </a:p>
              <a:p>
                <a:pPr marL="0" indent="0">
                  <a:buNone/>
                </a:pPr>
                <a:r>
                  <a:rPr lang="en-US" sz="2200" dirty="0"/>
                  <a:t>                                                      </a:t>
                </a:r>
                <a:r>
                  <a:rPr lang="en-US" sz="2200" dirty="0">
                    <a:latin typeface="Cambria Math"/>
                    <a:ea typeface="Cambria Math"/>
                  </a:rPr>
                  <a:t>⇨    </a:t>
                </a:r>
                <a14:m>
                  <m:oMath xmlns:m="http://schemas.openxmlformats.org/officeDocument/2006/math">
                    <m:r>
                      <a:rPr lang="en-US" sz="2200" b="0" i="1" smtClean="0">
                        <a:latin typeface="Cambria Math"/>
                        <a:ea typeface="Cambria Math"/>
                      </a:rPr>
                      <m:t>2</m:t>
                    </m:r>
                    <m:r>
                      <a:rPr lang="en-US" sz="2200" b="0" i="1" smtClean="0">
                        <a:latin typeface="Cambria Math"/>
                        <a:ea typeface="Cambria Math"/>
                      </a:rPr>
                      <m:t>𝑞</m:t>
                    </m:r>
                    <m:r>
                      <a:rPr lang="en-US" sz="2200" b="0" i="1" smtClean="0">
                        <a:latin typeface="Cambria Math"/>
                        <a:ea typeface="Cambria Math"/>
                      </a:rPr>
                      <m:t>=</m:t>
                    </m:r>
                    <m:r>
                      <a:rPr lang="en-US" sz="2200" b="0" i="1" smtClean="0">
                        <a:latin typeface="Cambria Math"/>
                        <a:ea typeface="Cambria Math"/>
                      </a:rPr>
                      <m:t>2</m:t>
                    </m:r>
                    <m:r>
                      <a:rPr lang="en-US" sz="2200" b="0" i="1" smtClean="0">
                        <a:latin typeface="Cambria Math"/>
                        <a:ea typeface="Cambria Math"/>
                      </a:rPr>
                      <m:t>𝑝</m:t>
                    </m:r>
                    <m:r>
                      <a:rPr lang="en-US" sz="2200" b="0" i="1" smtClean="0">
                        <a:latin typeface="Cambria Math"/>
                        <a:ea typeface="Cambria Math"/>
                      </a:rPr>
                      <m:t>+</m:t>
                    </m:r>
                    <m:r>
                      <a:rPr lang="en-US" sz="2200" b="0" i="1" smtClean="0">
                        <a:latin typeface="Cambria Math"/>
                        <a:ea typeface="Cambria Math"/>
                      </a:rPr>
                      <m:t>2</m:t>
                    </m:r>
                    <m:r>
                      <a:rPr lang="en-US" sz="2200" b="0" i="1" smtClean="0">
                        <a:latin typeface="Cambria Math"/>
                        <a:ea typeface="Cambria Math"/>
                      </a:rPr>
                      <m:t>=</m:t>
                    </m:r>
                    <m:r>
                      <a:rPr lang="en-US" sz="2200" b="0" i="1" smtClean="0">
                        <a:latin typeface="Cambria Math"/>
                        <a:ea typeface="Cambria Math"/>
                      </a:rPr>
                      <m:t>2</m:t>
                    </m:r>
                    <m:d>
                      <m:dPr>
                        <m:ctrlPr>
                          <a:rPr lang="en-US" sz="2200" b="0" i="1" smtClean="0">
                            <a:latin typeface="Cambria Math" panose="02040503050406030204" pitchFamily="18" charset="0"/>
                            <a:ea typeface="Cambria Math"/>
                          </a:rPr>
                        </m:ctrlPr>
                      </m:dPr>
                      <m:e>
                        <m:r>
                          <a:rPr lang="en-US" sz="2200" b="0" i="1" smtClean="0">
                            <a:latin typeface="Cambria Math"/>
                            <a:ea typeface="Cambria Math"/>
                          </a:rPr>
                          <m:t>𝑝</m:t>
                        </m:r>
                        <m:r>
                          <a:rPr lang="en-US" sz="2200" b="0" i="1" smtClean="0">
                            <a:latin typeface="Cambria Math"/>
                            <a:ea typeface="Cambria Math"/>
                          </a:rPr>
                          <m:t>+</m:t>
                        </m:r>
                        <m:r>
                          <a:rPr lang="en-US" sz="2200" b="0" i="1" smtClean="0">
                            <a:latin typeface="Cambria Math"/>
                            <a:ea typeface="Cambria Math"/>
                          </a:rPr>
                          <m:t>1</m:t>
                        </m:r>
                      </m:e>
                    </m:d>
                  </m:oMath>
                </a14:m>
                <a:endParaRPr lang="en-US" sz="2200" dirty="0"/>
              </a:p>
              <a:p>
                <a:pPr marL="0" indent="0">
                  <a:buNone/>
                </a:pPr>
                <a:r>
                  <a:rPr lang="en-US" sz="2200" dirty="0"/>
                  <a:t>                                                      </a:t>
                </a:r>
                <a:r>
                  <a:rPr lang="en-US" sz="2200" dirty="0">
                    <a:latin typeface="Cambria Math"/>
                    <a:ea typeface="Cambria Math"/>
                  </a:rPr>
                  <a:t>⇨    </a:t>
                </a:r>
                <a14:m>
                  <m:oMath xmlns:m="http://schemas.openxmlformats.org/officeDocument/2006/math">
                    <m:r>
                      <a:rPr lang="en-US" sz="2200" b="0" i="1" smtClean="0">
                        <a:latin typeface="Cambria Math"/>
                        <a:ea typeface="Cambria Math"/>
                      </a:rPr>
                      <m:t>𝑞</m:t>
                    </m:r>
                    <m:r>
                      <a:rPr lang="en-US" sz="2200" b="0" i="1" smtClean="0">
                        <a:latin typeface="Cambria Math"/>
                        <a:ea typeface="Cambria Math"/>
                      </a:rPr>
                      <m:t>=</m:t>
                    </m:r>
                    <m:r>
                      <a:rPr lang="en-US" sz="2200" b="0" i="1" smtClean="0">
                        <a:latin typeface="Cambria Math"/>
                        <a:ea typeface="Cambria Math"/>
                      </a:rPr>
                      <m:t>𝑝</m:t>
                    </m:r>
                    <m:r>
                      <a:rPr lang="en-US" sz="2200" b="0" i="1" smtClean="0">
                        <a:latin typeface="Cambria Math"/>
                        <a:ea typeface="Cambria Math"/>
                      </a:rPr>
                      <m:t>+</m:t>
                    </m:r>
                    <m:r>
                      <a:rPr lang="en-US" sz="2200" b="0" i="1" smtClean="0">
                        <a:latin typeface="Cambria Math"/>
                        <a:ea typeface="Cambria Math"/>
                      </a:rPr>
                      <m:t>1</m:t>
                    </m:r>
                  </m:oMath>
                </a14:m>
                <a:endParaRPr lang="en-US" sz="2200" dirty="0"/>
              </a:p>
              <a:p>
                <a:pPr marL="0" indent="0">
                  <a:buNone/>
                </a:pPr>
                <a:r>
                  <a:rPr lang="en-US" sz="2200" dirty="0"/>
                  <a:t>               since </a:t>
                </a:r>
                <a14:m>
                  <m:oMath xmlns:m="http://schemas.openxmlformats.org/officeDocument/2006/math">
                    <m:r>
                      <a:rPr lang="en-US" sz="2200" b="0" i="1" smtClean="0">
                        <a:latin typeface="Cambria Math"/>
                      </a:rPr>
                      <m:t>𝑝</m:t>
                    </m:r>
                  </m:oMath>
                </a14:m>
                <a:r>
                  <a:rPr lang="en-US" sz="2200" dirty="0"/>
                  <a:t> is integer  </a:t>
                </a:r>
                <a:r>
                  <a:rPr lang="en-US" sz="2200" dirty="0">
                    <a:latin typeface="Cambria Math"/>
                    <a:ea typeface="Cambria Math"/>
                  </a:rPr>
                  <a:t>⇨   </a:t>
                </a:r>
                <a14:m>
                  <m:oMath xmlns:m="http://schemas.openxmlformats.org/officeDocument/2006/math">
                    <m:r>
                      <a:rPr lang="en-US" sz="2200" b="0" i="1" smtClean="0">
                        <a:latin typeface="Cambria Math"/>
                        <a:ea typeface="Cambria Math"/>
                      </a:rPr>
                      <m:t>𝑞</m:t>
                    </m:r>
                  </m:oMath>
                </a14:m>
                <a:r>
                  <a:rPr lang="en-US" sz="2200" dirty="0"/>
                  <a:t> is also an integer because it is an </a:t>
                </a:r>
              </a:p>
              <a:p>
                <a:pPr marL="0" indent="0">
                  <a:buNone/>
                </a:pPr>
                <a:r>
                  <a:rPr lang="en-US" sz="2200" dirty="0"/>
                  <a:t>                                                       addition of two integers.</a:t>
                </a:r>
              </a:p>
              <a:p>
                <a:pPr marL="0" indent="0">
                  <a:buNone/>
                </a:pPr>
                <a:r>
                  <a:rPr lang="en-US" sz="2200" dirty="0"/>
                  <a:t>        </a:t>
                </a:r>
                <a14:m>
                  <m:oMath xmlns:m="http://schemas.openxmlformats.org/officeDocument/2006/math">
                    <m:r>
                      <a:rPr lang="en-US" sz="2200" i="1" smtClean="0">
                        <a:latin typeface="Cambria Math"/>
                        <a:ea typeface="Cambria Math"/>
                      </a:rPr>
                      <m:t>⇨</m:t>
                    </m:r>
                  </m:oMath>
                </a14:m>
                <a:r>
                  <a:rPr lang="en-US" sz="2200" dirty="0"/>
                  <a:t> </a:t>
                </a:r>
                <a14:m>
                  <m:oMath xmlns:m="http://schemas.openxmlformats.org/officeDocument/2006/math">
                    <m:r>
                      <a:rPr lang="en-US" sz="2200" i="1" dirty="0" smtClean="0">
                        <a:latin typeface="Cambria Math"/>
                      </a:rPr>
                      <m:t>𝐴</m:t>
                    </m:r>
                    <m:r>
                      <a:rPr lang="en-US" sz="2200" i="1" dirty="0" smtClean="0">
                        <a:latin typeface="Cambria Math"/>
                        <a:ea typeface="Cambria Math"/>
                      </a:rPr>
                      <m:t>⊆</m:t>
                    </m:r>
                    <m:r>
                      <a:rPr lang="en-US" sz="2200" b="0" i="1" dirty="0" smtClean="0">
                        <a:latin typeface="Cambria Math"/>
                        <a:ea typeface="Cambria Math"/>
                      </a:rPr>
                      <m:t>𝐶</m:t>
                    </m:r>
                  </m:oMath>
                </a14:m>
                <a:endParaRPr lang="en-US" sz="2200" dirty="0"/>
              </a:p>
              <a:p>
                <a:pPr marL="0" indent="0">
                  <a:buNone/>
                </a:pPr>
                <a:endParaRPr lang="en-US" sz="2200" dirty="0"/>
              </a:p>
              <a:p>
                <a:pPr marL="0" indent="0">
                  <a:buNone/>
                </a:pPr>
                <a:r>
                  <a:rPr lang="en-US" sz="2200" dirty="0"/>
                  <a:t>(b) Is </a:t>
                </a:r>
                <a14:m>
                  <m:oMath xmlns:m="http://schemas.openxmlformats.org/officeDocument/2006/math">
                    <m:r>
                      <a:rPr lang="en-US" sz="2200" b="0" i="1" smtClean="0">
                        <a:latin typeface="Cambria Math"/>
                      </a:rPr>
                      <m:t>𝐶</m:t>
                    </m:r>
                    <m:r>
                      <a:rPr lang="en-US" sz="2200" b="0" i="1" smtClean="0">
                        <a:latin typeface="Cambria Math"/>
                        <a:ea typeface="Cambria Math"/>
                      </a:rPr>
                      <m:t>⊆</m:t>
                    </m:r>
                    <m:r>
                      <a:rPr lang="en-US" sz="2200" b="0" i="1" smtClean="0">
                        <a:latin typeface="Cambria Math"/>
                        <a:ea typeface="Cambria Math"/>
                      </a:rPr>
                      <m:t>𝐴</m:t>
                    </m:r>
                  </m:oMath>
                </a14:m>
                <a:r>
                  <a:rPr lang="en-US" sz="2200" dirty="0"/>
                  <a:t>: suppose:  </a:t>
                </a:r>
                <a14:m>
                  <m:oMath xmlns:m="http://schemas.openxmlformats.org/officeDocument/2006/math">
                    <m:r>
                      <a:rPr lang="en-US" sz="2200" b="0" i="1" smtClean="0">
                        <a:latin typeface="Cambria Math"/>
                      </a:rPr>
                      <m:t>2</m:t>
                    </m:r>
                    <m:r>
                      <a:rPr lang="en-US" sz="2200" b="0" i="1" smtClean="0">
                        <a:latin typeface="Cambria Math"/>
                      </a:rPr>
                      <m:t>𝑝</m:t>
                    </m:r>
                    <m:r>
                      <a:rPr lang="en-US" sz="2200" b="0" i="1" smtClean="0">
                        <a:latin typeface="Cambria Math"/>
                        <a:ea typeface="Cambria Math"/>
                      </a:rPr>
                      <m:t>=</m:t>
                    </m:r>
                    <m:r>
                      <a:rPr lang="en-US" sz="2200" b="0" i="1" smtClean="0">
                        <a:latin typeface="Cambria Math"/>
                        <a:ea typeface="Cambria Math"/>
                      </a:rPr>
                      <m:t>2</m:t>
                    </m:r>
                    <m:r>
                      <a:rPr lang="en-US" sz="2200" b="0" i="1" smtClean="0">
                        <a:latin typeface="Cambria Math"/>
                        <a:ea typeface="Cambria Math"/>
                      </a:rPr>
                      <m:t>𝑞</m:t>
                    </m:r>
                    <m:r>
                      <a:rPr lang="en-US" sz="2200" b="0" i="1" smtClean="0">
                        <a:latin typeface="Cambria Math"/>
                        <a:ea typeface="Cambria Math"/>
                      </a:rPr>
                      <m:t>−</m:t>
                    </m:r>
                    <m:r>
                      <a:rPr lang="en-US" sz="2200" b="0" i="1" smtClean="0">
                        <a:latin typeface="Cambria Math"/>
                        <a:ea typeface="Cambria Math"/>
                      </a:rPr>
                      <m:t>2</m:t>
                    </m:r>
                  </m:oMath>
                </a14:m>
                <a:endParaRPr lang="en-US" sz="2200" dirty="0"/>
              </a:p>
              <a:p>
                <a:pPr marL="0" indent="0">
                  <a:buNone/>
                </a:pPr>
                <a:r>
                  <a:rPr lang="en-US" sz="2200" dirty="0"/>
                  <a:t>                                                      </a:t>
                </a:r>
                <a14:m>
                  <m:oMath xmlns:m="http://schemas.openxmlformats.org/officeDocument/2006/math">
                    <m:r>
                      <a:rPr lang="en-US" sz="2200" i="1" smtClean="0">
                        <a:latin typeface="Cambria Math"/>
                        <a:ea typeface="Cambria Math"/>
                      </a:rPr>
                      <m:t>=</m:t>
                    </m:r>
                    <m:r>
                      <a:rPr lang="en-US" sz="2200" b="0" i="1" smtClean="0">
                        <a:latin typeface="Cambria Math"/>
                        <a:ea typeface="Cambria Math"/>
                      </a:rPr>
                      <m:t>2</m:t>
                    </m:r>
                    <m:d>
                      <m:dPr>
                        <m:ctrlPr>
                          <a:rPr lang="en-US" sz="2200" b="0" i="1" smtClean="0">
                            <a:latin typeface="Cambria Math" panose="02040503050406030204" pitchFamily="18" charset="0"/>
                            <a:ea typeface="Cambria Math"/>
                          </a:rPr>
                        </m:ctrlPr>
                      </m:dPr>
                      <m:e>
                        <m:r>
                          <a:rPr lang="en-US" sz="2200" b="0" i="1" smtClean="0">
                            <a:latin typeface="Cambria Math"/>
                            <a:ea typeface="Cambria Math"/>
                          </a:rPr>
                          <m:t>𝑞</m:t>
                        </m:r>
                        <m:r>
                          <a:rPr lang="en-US" sz="2200" b="0" i="1" smtClean="0">
                            <a:latin typeface="Cambria Math"/>
                            <a:ea typeface="Cambria Math"/>
                          </a:rPr>
                          <m:t>−</m:t>
                        </m:r>
                        <m:r>
                          <a:rPr lang="en-US" sz="2200" b="0" i="1" smtClean="0">
                            <a:latin typeface="Cambria Math"/>
                            <a:ea typeface="Cambria Math"/>
                          </a:rPr>
                          <m:t>1</m:t>
                        </m:r>
                      </m:e>
                    </m:d>
                  </m:oMath>
                </a14:m>
                <a:endParaRPr lang="en-US" sz="2200" b="0" dirty="0">
                  <a:ea typeface="Cambria Math"/>
                </a:endParaRPr>
              </a:p>
              <a:p>
                <a:pPr marL="0" indent="0">
                  <a:buNone/>
                </a:pPr>
                <a:r>
                  <a:rPr lang="en-US" sz="2200" dirty="0"/>
                  <a:t>                                         </a:t>
                </a:r>
                <a:r>
                  <a:rPr lang="en-US" sz="2200" dirty="0">
                    <a:latin typeface="Cambria Math"/>
                    <a:ea typeface="Cambria Math"/>
                  </a:rPr>
                  <a:t>⇨   </a:t>
                </a:r>
                <a14:m>
                  <m:oMath xmlns:m="http://schemas.openxmlformats.org/officeDocument/2006/math">
                    <m:r>
                      <a:rPr lang="en-US" sz="2200" b="0" i="1" smtClean="0">
                        <a:latin typeface="Cambria Math"/>
                        <a:ea typeface="Cambria Math"/>
                      </a:rPr>
                      <m:t>𝑝</m:t>
                    </m:r>
                    <m:r>
                      <a:rPr lang="en-US" sz="2200" b="0" i="1" smtClean="0">
                        <a:latin typeface="Cambria Math"/>
                        <a:ea typeface="Cambria Math"/>
                      </a:rPr>
                      <m:t>=</m:t>
                    </m:r>
                    <m:r>
                      <a:rPr lang="en-US" sz="2200" b="0" i="1" smtClean="0">
                        <a:latin typeface="Cambria Math"/>
                        <a:ea typeface="Cambria Math"/>
                      </a:rPr>
                      <m:t>𝑞</m:t>
                    </m:r>
                    <m:r>
                      <a:rPr lang="en-US" sz="2200" b="0" i="1" smtClean="0">
                        <a:latin typeface="Cambria Math"/>
                        <a:ea typeface="Cambria Math"/>
                      </a:rPr>
                      <m:t>−</m:t>
                    </m:r>
                    <m:r>
                      <a:rPr lang="en-US" sz="2200" b="0" i="1" smtClean="0">
                        <a:latin typeface="Cambria Math"/>
                        <a:ea typeface="Cambria Math"/>
                      </a:rPr>
                      <m:t>1</m:t>
                    </m:r>
                  </m:oMath>
                </a14:m>
                <a:endParaRPr lang="en-US" sz="2200" dirty="0"/>
              </a:p>
              <a:p>
                <a:pPr marL="0" indent="0">
                  <a:buNone/>
                </a:pPr>
                <a:r>
                  <a:rPr lang="en-US" sz="2200" dirty="0"/>
                  <a:t>      since </a:t>
                </a:r>
                <a14:m>
                  <m:oMath xmlns:m="http://schemas.openxmlformats.org/officeDocument/2006/math">
                    <m:r>
                      <a:rPr lang="en-US" sz="2200" b="0" i="1" smtClean="0">
                        <a:latin typeface="Cambria Math"/>
                      </a:rPr>
                      <m:t>𝑞</m:t>
                    </m:r>
                  </m:oMath>
                </a14:m>
                <a:r>
                  <a:rPr lang="en-US" sz="2200" dirty="0"/>
                  <a:t> is integer    </a:t>
                </a:r>
                <a:r>
                  <a:rPr lang="en-US" sz="2200" dirty="0">
                    <a:latin typeface="Cambria Math"/>
                    <a:ea typeface="Cambria Math"/>
                  </a:rPr>
                  <a:t>⇨ </a:t>
                </a:r>
                <a14:m>
                  <m:oMath xmlns:m="http://schemas.openxmlformats.org/officeDocument/2006/math">
                    <m:r>
                      <a:rPr lang="en-US" sz="2200" b="0" i="1" smtClean="0">
                        <a:latin typeface="Cambria Math"/>
                        <a:ea typeface="Cambria Math"/>
                      </a:rPr>
                      <m:t>𝑝</m:t>
                    </m:r>
                  </m:oMath>
                </a14:m>
                <a:r>
                  <a:rPr lang="en-US" sz="2200" i="1" dirty="0"/>
                  <a:t> </a:t>
                </a:r>
                <a:r>
                  <a:rPr lang="en-US" sz="2200" dirty="0"/>
                  <a:t>is also an integer</a:t>
                </a:r>
              </a:p>
              <a:p>
                <a:pPr marL="0" indent="0">
                  <a:buNone/>
                </a:pPr>
                <a:r>
                  <a:rPr lang="en-US" sz="2200" dirty="0"/>
                  <a:t>      because it is the difference of two integers.</a:t>
                </a:r>
              </a:p>
              <a:p>
                <a:pPr marL="0" indent="0">
                  <a:buNone/>
                </a:pPr>
                <a:r>
                  <a:rPr lang="en-US" sz="2200" i="1" dirty="0"/>
                  <a:t>      </a:t>
                </a:r>
                <a:r>
                  <a:rPr lang="en-US" sz="2200" dirty="0">
                    <a:latin typeface="Cambria Math"/>
                    <a:ea typeface="Cambria Math"/>
                  </a:rPr>
                  <a:t>⇨</a:t>
                </a:r>
                <a:r>
                  <a:rPr lang="en-US" sz="2200" i="1" dirty="0">
                    <a:latin typeface="Cambria Math"/>
                    <a:ea typeface="Cambria Math"/>
                  </a:rPr>
                  <a:t> </a:t>
                </a:r>
                <a14:m>
                  <m:oMath xmlns:m="http://schemas.openxmlformats.org/officeDocument/2006/math">
                    <m:r>
                      <a:rPr lang="en-US" sz="2200" i="1" smtClean="0">
                        <a:latin typeface="Cambria Math"/>
                        <a:ea typeface="Cambria Math"/>
                      </a:rPr>
                      <m:t>𝐴</m:t>
                    </m:r>
                    <m:r>
                      <a:rPr lang="en-US" sz="2200" i="1" smtClean="0">
                        <a:latin typeface="Cambria Math"/>
                        <a:ea typeface="Cambria Math"/>
                      </a:rPr>
                      <m:t>=</m:t>
                    </m:r>
                    <m:r>
                      <a:rPr lang="en-US" sz="2200" b="0" i="1" smtClean="0">
                        <a:latin typeface="Cambria Math"/>
                        <a:ea typeface="Cambria Math"/>
                      </a:rPr>
                      <m:t>𝐶</m:t>
                    </m:r>
                  </m:oMath>
                </a14:m>
                <a:endParaRPr lang="en-US" sz="2200" i="1"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395536" y="136525"/>
                <a:ext cx="8882817" cy="6584950"/>
              </a:xfrm>
              <a:blipFill>
                <a:blip r:embed="rId2"/>
                <a:stretch>
                  <a:fillRect l="-892" t="-463"/>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23</a:t>
            </a:fld>
            <a:endParaRPr lang="en-US"/>
          </a:p>
        </p:txBody>
      </p:sp>
    </p:spTree>
    <p:extLst>
      <p:ext uri="{BB962C8B-B14F-4D97-AF65-F5344CB8AC3E}">
        <p14:creationId xmlns:p14="http://schemas.microsoft.com/office/powerpoint/2010/main" val="2484213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a:xfrm>
                <a:off x="395536" y="548680"/>
                <a:ext cx="8229600" cy="4525963"/>
              </a:xfrm>
            </p:spPr>
            <p:txBody>
              <a:bodyPr>
                <a:noAutofit/>
              </a:bodyPr>
              <a:lstStyle/>
              <a:p>
                <a:pPr marL="0" indent="0">
                  <a:buNone/>
                </a:pPr>
                <a:r>
                  <a:rPr lang="en-US" sz="2400" dirty="0">
                    <a:latin typeface="Cambria Math"/>
                    <a:ea typeface="Cambria Math"/>
                  </a:rPr>
                  <a:t>(3) Is A =D?</a:t>
                </a:r>
              </a:p>
              <a:p>
                <a:pPr marL="0" indent="0">
                  <a:buNone/>
                </a:pPr>
                <a14:m>
                  <m:oMathPara xmlns:m="http://schemas.openxmlformats.org/officeDocument/2006/math">
                    <m:oMathParaPr>
                      <m:jc m:val="centerGroup"/>
                    </m:oMathParaPr>
                    <m:oMath xmlns:m="http://schemas.openxmlformats.org/officeDocument/2006/math">
                      <m:r>
                        <a:rPr lang="en-US" sz="2400" i="1" smtClean="0">
                          <a:latin typeface="Cambria Math"/>
                        </a:rPr>
                        <m:t>𝐴</m:t>
                      </m:r>
                      <m:r>
                        <a:rPr lang="en-US" sz="2400" i="1" smtClean="0">
                          <a:latin typeface="Cambria Math"/>
                          <a:ea typeface="Cambria Math"/>
                        </a:rPr>
                        <m:t>=</m:t>
                      </m:r>
                      <m:d>
                        <m:dPr>
                          <m:begChr m:val="{"/>
                          <m:endChr m:val="}"/>
                          <m:ctrlPr>
                            <a:rPr lang="en-US" sz="2400" i="1" smtClean="0">
                              <a:latin typeface="Cambria Math" panose="02040503050406030204" pitchFamily="18" charset="0"/>
                              <a:ea typeface="Cambria Math"/>
                            </a:rPr>
                          </m:ctrlPr>
                        </m:dPr>
                        <m:e>
                          <m:r>
                            <a:rPr lang="en-US" sz="2400" b="0" i="1" smtClean="0">
                              <a:latin typeface="Cambria Math"/>
                              <a:ea typeface="Cambria Math"/>
                            </a:rPr>
                            <m:t>𝑛</m:t>
                          </m:r>
                          <m:r>
                            <a:rPr lang="en-US" sz="2400" b="0" i="1" smtClean="0">
                              <a:latin typeface="Cambria Math"/>
                              <a:ea typeface="Cambria Math"/>
                            </a:rPr>
                            <m:t>∈</m:t>
                          </m:r>
                          <m:r>
                            <a:rPr lang="en-US" sz="2400" b="0" i="1" smtClean="0">
                              <a:latin typeface="Cambria Math"/>
                              <a:ea typeface="Cambria Math"/>
                            </a:rPr>
                            <m:t>𝑍</m:t>
                          </m:r>
                          <m:r>
                            <a:rPr lang="en-US" sz="2400" b="0" i="1" smtClean="0">
                              <a:latin typeface="Cambria Math"/>
                              <a:ea typeface="Cambria Math"/>
                            </a:rPr>
                            <m:t>∣</m:t>
                          </m:r>
                          <m:r>
                            <a:rPr lang="en-US" sz="2400" b="0" i="1" smtClean="0">
                              <a:latin typeface="Cambria Math"/>
                              <a:ea typeface="Cambria Math"/>
                            </a:rPr>
                            <m:t>𝑛</m:t>
                          </m:r>
                          <m:r>
                            <a:rPr lang="en-US" sz="2400" b="0" i="1" smtClean="0">
                              <a:latin typeface="Cambria Math"/>
                              <a:ea typeface="Cambria Math"/>
                            </a:rPr>
                            <m:t>=</m:t>
                          </m:r>
                          <m:r>
                            <a:rPr lang="en-US" sz="2400" b="0" i="1" smtClean="0">
                              <a:latin typeface="Cambria Math"/>
                              <a:ea typeface="Cambria Math"/>
                            </a:rPr>
                            <m:t>2</m:t>
                          </m:r>
                          <m:r>
                            <a:rPr lang="en-US" sz="2400" b="0" i="1" smtClean="0">
                              <a:latin typeface="Cambria Math"/>
                              <a:ea typeface="Cambria Math"/>
                            </a:rPr>
                            <m:t>𝑝</m:t>
                          </m:r>
                          <m:r>
                            <a:rPr lang="en-US" sz="2400" b="0" i="1" smtClean="0">
                              <a:latin typeface="Cambria Math"/>
                              <a:ea typeface="Cambria Math"/>
                            </a:rPr>
                            <m:t>, </m:t>
                          </m:r>
                          <m:r>
                            <a:rPr lang="en-US" sz="2400" b="0" i="1" smtClean="0">
                              <a:latin typeface="Cambria Math"/>
                              <a:ea typeface="Cambria Math"/>
                            </a:rPr>
                            <m:t>𝑓𝑜𝑟</m:t>
                          </m:r>
                          <m:r>
                            <a:rPr lang="en-US" sz="2400" b="0" i="1" smtClean="0">
                              <a:latin typeface="Cambria Math"/>
                              <a:ea typeface="Cambria Math"/>
                            </a:rPr>
                            <m:t> </m:t>
                          </m:r>
                          <m:r>
                            <a:rPr lang="en-US" sz="2400" b="0" i="1" smtClean="0">
                              <a:latin typeface="Cambria Math"/>
                              <a:ea typeface="Cambria Math"/>
                            </a:rPr>
                            <m:t>𝑠𝑜𝑚𝑒</m:t>
                          </m:r>
                          <m:r>
                            <a:rPr lang="en-US" sz="2400" b="0" i="1" smtClean="0">
                              <a:latin typeface="Cambria Math"/>
                              <a:ea typeface="Cambria Math"/>
                            </a:rPr>
                            <m:t> </m:t>
                          </m:r>
                          <m:r>
                            <a:rPr lang="en-US" sz="2400" b="0" i="1" smtClean="0">
                              <a:latin typeface="Cambria Math"/>
                              <a:ea typeface="Cambria Math"/>
                            </a:rPr>
                            <m:t>𝑖𝑛𝑡𝑒𝑔𝑒𝑟</m:t>
                          </m:r>
                          <m:r>
                            <a:rPr lang="en-US" sz="2400" b="0" i="1" smtClean="0">
                              <a:latin typeface="Cambria Math"/>
                              <a:ea typeface="Cambria Math"/>
                            </a:rPr>
                            <m:t> </m:t>
                          </m:r>
                          <m:r>
                            <a:rPr lang="en-US" sz="2400" b="0" i="1" smtClean="0">
                              <a:latin typeface="Cambria Math"/>
                              <a:ea typeface="Cambria Math"/>
                            </a:rPr>
                            <m:t>𝑝</m:t>
                          </m:r>
                        </m:e>
                      </m:d>
                    </m:oMath>
                  </m:oMathPara>
                </a14:m>
                <a:endParaRPr lang="en-US" sz="2400" b="0" i="1" dirty="0">
                  <a:latin typeface="Cambria Math"/>
                </a:endParaRPr>
              </a:p>
              <a:p>
                <a:pPr marL="0" indent="1257300">
                  <a:buNone/>
                </a:pPr>
                <a:r>
                  <a:rPr lang="en-US" sz="2400" dirty="0"/>
                  <a:t> </a:t>
                </a:r>
                <a14:m>
                  <m:oMath xmlns:m="http://schemas.openxmlformats.org/officeDocument/2006/math">
                    <m:r>
                      <a:rPr lang="en-US" sz="2400" b="0" i="1" smtClean="0">
                        <a:latin typeface="Cambria Math"/>
                      </a:rPr>
                      <m:t>𝐷</m:t>
                    </m:r>
                    <m:r>
                      <a:rPr lang="en-US" sz="2400" b="0" i="1" smtClean="0">
                        <a:latin typeface="Cambria Math"/>
                        <a:ea typeface="Cambria Math"/>
                      </a:rPr>
                      <m:t>=</m:t>
                    </m:r>
                    <m:d>
                      <m:dPr>
                        <m:begChr m:val="{"/>
                        <m:endChr m:val="}"/>
                        <m:ctrlPr>
                          <a:rPr lang="en-US" sz="2400" b="0" i="1" smtClean="0">
                            <a:latin typeface="Cambria Math" panose="02040503050406030204" pitchFamily="18" charset="0"/>
                            <a:ea typeface="Cambria Math"/>
                          </a:rPr>
                        </m:ctrlPr>
                      </m:dPr>
                      <m:e>
                        <m:r>
                          <a:rPr lang="en-US" sz="2400" b="0" i="1" smtClean="0">
                            <a:latin typeface="Cambria Math"/>
                            <a:ea typeface="Cambria Math"/>
                          </a:rPr>
                          <m:t>𝑘</m:t>
                        </m:r>
                        <m:r>
                          <a:rPr lang="en-US" sz="2400" b="0" i="1" smtClean="0">
                            <a:latin typeface="Cambria Math"/>
                            <a:ea typeface="Cambria Math"/>
                          </a:rPr>
                          <m:t>∈</m:t>
                        </m:r>
                        <m:r>
                          <a:rPr lang="en-US" sz="2400" b="0" i="1" smtClean="0">
                            <a:latin typeface="Cambria Math"/>
                            <a:ea typeface="Cambria Math"/>
                          </a:rPr>
                          <m:t>𝑍</m:t>
                        </m:r>
                        <m:r>
                          <a:rPr lang="en-US" sz="2400" b="0" i="1" smtClean="0">
                            <a:latin typeface="Cambria Math"/>
                            <a:ea typeface="Cambria Math"/>
                          </a:rPr>
                          <m:t>∣</m:t>
                        </m:r>
                        <m:r>
                          <a:rPr lang="en-US" sz="2400" b="0" i="1" smtClean="0">
                            <a:latin typeface="Cambria Math"/>
                            <a:ea typeface="Cambria Math"/>
                          </a:rPr>
                          <m:t>𝑘</m:t>
                        </m:r>
                        <m:r>
                          <a:rPr lang="en-US" sz="2400" b="0" i="1" smtClean="0">
                            <a:latin typeface="Cambria Math"/>
                            <a:ea typeface="Cambria Math"/>
                          </a:rPr>
                          <m:t>=</m:t>
                        </m:r>
                        <m:r>
                          <a:rPr lang="en-US" sz="2400" b="0" i="1" smtClean="0">
                            <a:latin typeface="Cambria Math"/>
                            <a:ea typeface="Cambria Math"/>
                          </a:rPr>
                          <m:t>3</m:t>
                        </m:r>
                        <m:r>
                          <a:rPr lang="en-US" sz="2400" b="0" i="1" smtClean="0">
                            <a:latin typeface="Cambria Math"/>
                            <a:ea typeface="Cambria Math"/>
                          </a:rPr>
                          <m:t>𝑥</m:t>
                        </m:r>
                        <m:r>
                          <a:rPr lang="en-US" sz="2400" b="0" i="1" smtClean="0">
                            <a:latin typeface="Cambria Math"/>
                            <a:ea typeface="Cambria Math"/>
                          </a:rPr>
                          <m:t>+</m:t>
                        </m:r>
                        <m:r>
                          <a:rPr lang="en-US" sz="2400" b="0" i="1" smtClean="0">
                            <a:latin typeface="Cambria Math"/>
                            <a:ea typeface="Cambria Math"/>
                          </a:rPr>
                          <m:t>1</m:t>
                        </m:r>
                        <m:r>
                          <a:rPr lang="en-US" sz="2400" b="0" i="1" smtClean="0">
                            <a:latin typeface="Cambria Math"/>
                            <a:ea typeface="Cambria Math"/>
                          </a:rPr>
                          <m:t>𝑓𝑜𝑟</m:t>
                        </m:r>
                        <m:r>
                          <a:rPr lang="en-US" sz="2400" b="0" i="1" smtClean="0">
                            <a:latin typeface="Cambria Math"/>
                            <a:ea typeface="Cambria Math"/>
                          </a:rPr>
                          <m:t> </m:t>
                        </m:r>
                        <m:r>
                          <a:rPr lang="en-US" sz="2400" b="0" i="1" smtClean="0">
                            <a:latin typeface="Cambria Math"/>
                            <a:ea typeface="Cambria Math"/>
                          </a:rPr>
                          <m:t>𝑠𝑜𝑚𝑒</m:t>
                        </m:r>
                        <m:r>
                          <a:rPr lang="en-US" sz="2400" b="0" i="1" smtClean="0">
                            <a:latin typeface="Cambria Math"/>
                            <a:ea typeface="Cambria Math"/>
                          </a:rPr>
                          <m:t> </m:t>
                        </m:r>
                        <m:r>
                          <a:rPr lang="en-US" sz="2400" b="0" i="1" smtClean="0">
                            <a:latin typeface="Cambria Math"/>
                            <a:ea typeface="Cambria Math"/>
                          </a:rPr>
                          <m:t>𝑖𝑛𝑡𝑒𝑔𝑒𝑟</m:t>
                        </m:r>
                        <m:r>
                          <a:rPr lang="en-US" sz="2400" b="0" i="1" smtClean="0">
                            <a:latin typeface="Cambria Math"/>
                            <a:ea typeface="Cambria Math"/>
                          </a:rPr>
                          <m:t> </m:t>
                        </m:r>
                        <m:r>
                          <a:rPr lang="en-US" sz="2400" b="0" i="1" smtClean="0">
                            <a:latin typeface="Cambria Math"/>
                            <a:ea typeface="Cambria Math"/>
                          </a:rPr>
                          <m:t>𝑥</m:t>
                        </m:r>
                      </m:e>
                    </m:d>
                  </m:oMath>
                </a14:m>
                <a:endParaRPr lang="en-US" sz="2400" b="0" i="1" dirty="0">
                  <a:latin typeface="Cambria Math"/>
                </a:endParaRPr>
              </a:p>
              <a:p>
                <a:pPr marL="0" indent="0">
                  <a:buNone/>
                </a:pPr>
                <a14:m>
                  <m:oMath xmlns:m="http://schemas.openxmlformats.org/officeDocument/2006/math">
                    <m:r>
                      <a:rPr lang="en-US" sz="2400" b="0" i="1" smtClean="0">
                        <a:latin typeface="Cambria Math"/>
                      </a:rPr>
                      <m:t>2</m:t>
                    </m:r>
                  </m:oMath>
                </a14:m>
                <a:r>
                  <a:rPr lang="en-US" sz="2400" dirty="0"/>
                  <a:t> is an element of </a:t>
                </a:r>
                <a14:m>
                  <m:oMath xmlns:m="http://schemas.openxmlformats.org/officeDocument/2006/math">
                    <m:r>
                      <a:rPr lang="en-US" sz="2400" b="0" i="1" smtClean="0">
                        <a:latin typeface="Cambria Math"/>
                      </a:rPr>
                      <m:t>𝐴</m:t>
                    </m:r>
                  </m:oMath>
                </a14:m>
                <a:r>
                  <a:rPr lang="en-US" sz="2400" dirty="0"/>
                  <a:t> </a:t>
                </a:r>
              </a:p>
              <a:p>
                <a:pPr marL="0" indent="0">
                  <a:buNone/>
                </a:pPr>
                <a14:m>
                  <m:oMath xmlns:m="http://schemas.openxmlformats.org/officeDocument/2006/math">
                    <m:r>
                      <a:rPr lang="en-US" sz="2400" b="0" i="1" smtClean="0">
                        <a:latin typeface="Cambria Math"/>
                      </a:rPr>
                      <m:t>2</m:t>
                    </m:r>
                    <m:r>
                      <a:rPr lang="en-US" sz="2400" b="0" i="1" smtClean="0">
                        <a:latin typeface="Cambria Math"/>
                        <a:ea typeface="Cambria Math"/>
                      </a:rPr>
                      <m:t>∈</m:t>
                    </m:r>
                    <m:r>
                      <a:rPr lang="en-US" sz="2400" b="0" i="1" smtClean="0">
                        <a:latin typeface="Cambria Math"/>
                        <a:ea typeface="Cambria Math"/>
                      </a:rPr>
                      <m:t>𝐴</m:t>
                    </m:r>
                  </m:oMath>
                </a14:m>
                <a:r>
                  <a:rPr lang="en-US" sz="2400" dirty="0"/>
                  <a:t> </a:t>
                </a:r>
              </a:p>
              <a:p>
                <a:pPr marL="0" indent="0">
                  <a:buNone/>
                </a:pPr>
                <a:r>
                  <a:rPr lang="en-US" sz="2400" dirty="0"/>
                  <a:t>But </a:t>
                </a:r>
                <a14:m>
                  <m:oMath xmlns:m="http://schemas.openxmlformats.org/officeDocument/2006/math">
                    <m:r>
                      <a:rPr lang="en-US" sz="2400" b="0" i="1" smtClean="0">
                        <a:latin typeface="Cambria Math"/>
                      </a:rPr>
                      <m:t>2</m:t>
                    </m:r>
                    <m:r>
                      <a:rPr lang="en-US" sz="2400" i="1">
                        <a:latin typeface="Cambria Math"/>
                        <a:ea typeface="Cambria Math"/>
                      </a:rPr>
                      <m:t>∉</m:t>
                    </m:r>
                    <m:r>
                      <a:rPr lang="en-US" sz="2400" b="0" i="1" smtClean="0">
                        <a:latin typeface="Cambria Math"/>
                        <a:ea typeface="Cambria Math"/>
                      </a:rPr>
                      <m:t>𝐷</m:t>
                    </m:r>
                  </m:oMath>
                </a14:m>
                <a:r>
                  <a:rPr lang="en-US" sz="2400" dirty="0"/>
                  <a:t> because:</a:t>
                </a:r>
              </a:p>
              <a:p>
                <a:pPr marL="0" indent="0">
                  <a:buNone/>
                </a:pPr>
                <a:r>
                  <a:rPr lang="en-US" sz="2400" dirty="0"/>
                  <a:t>   if </a:t>
                </a:r>
                <a14:m>
                  <m:oMath xmlns:m="http://schemas.openxmlformats.org/officeDocument/2006/math">
                    <m:r>
                      <a:rPr lang="en-US" sz="2400" b="0" i="1" smtClean="0">
                        <a:latin typeface="Cambria Math"/>
                      </a:rPr>
                      <m:t>2</m:t>
                    </m:r>
                    <m:r>
                      <a:rPr lang="en-US" sz="2400" b="0" i="1" smtClean="0">
                        <a:latin typeface="Cambria Math"/>
                        <a:ea typeface="Cambria Math"/>
                      </a:rPr>
                      <m:t>∈</m:t>
                    </m:r>
                    <m:r>
                      <a:rPr lang="en-US" sz="2400" b="0" i="1" smtClean="0">
                        <a:latin typeface="Cambria Math"/>
                        <a:ea typeface="Cambria Math"/>
                      </a:rPr>
                      <m:t>𝐷</m:t>
                    </m:r>
                    <m:r>
                      <a:rPr lang="en-US" sz="2400" b="0" i="1" smtClean="0">
                        <a:latin typeface="Cambria Math"/>
                        <a:ea typeface="Cambria Math"/>
                      </a:rPr>
                      <m:t>  ⇨   </m:t>
                    </m:r>
                    <m:r>
                      <a:rPr lang="en-US" sz="2400" b="0" i="1" smtClean="0">
                        <a:latin typeface="Cambria Math"/>
                        <a:ea typeface="Cambria Math"/>
                      </a:rPr>
                      <m:t>2</m:t>
                    </m:r>
                    <m:r>
                      <a:rPr lang="en-US" sz="2400" b="0" i="1" smtClean="0">
                        <a:latin typeface="Cambria Math"/>
                        <a:ea typeface="Cambria Math"/>
                      </a:rPr>
                      <m:t>=</m:t>
                    </m:r>
                    <m:r>
                      <a:rPr lang="en-US" sz="2400" b="0" i="1" smtClean="0">
                        <a:latin typeface="Cambria Math"/>
                        <a:ea typeface="Cambria Math"/>
                      </a:rPr>
                      <m:t>3</m:t>
                    </m:r>
                    <m:r>
                      <a:rPr lang="en-US" sz="2400" b="0" i="1" smtClean="0">
                        <a:latin typeface="Cambria Math"/>
                        <a:ea typeface="Cambria Math"/>
                      </a:rPr>
                      <m:t>𝑥</m:t>
                    </m:r>
                    <m:r>
                      <a:rPr lang="en-US" sz="2400" b="0" i="1" smtClean="0">
                        <a:latin typeface="Cambria Math"/>
                        <a:ea typeface="Cambria Math"/>
                      </a:rPr>
                      <m:t>+</m:t>
                    </m:r>
                    <m:r>
                      <a:rPr lang="en-US" sz="2400" b="0" i="1" smtClean="0">
                        <a:latin typeface="Cambria Math"/>
                        <a:ea typeface="Cambria Math"/>
                      </a:rPr>
                      <m:t>1</m:t>
                    </m:r>
                  </m:oMath>
                </a14:m>
                <a:r>
                  <a:rPr lang="en-US" sz="2400" dirty="0"/>
                  <a:t>, for some integer </a:t>
                </a:r>
                <a14:m>
                  <m:oMath xmlns:m="http://schemas.openxmlformats.org/officeDocument/2006/math">
                    <m:r>
                      <a:rPr lang="en-US" sz="2400" b="0" i="1" smtClean="0">
                        <a:latin typeface="Cambria Math"/>
                      </a:rPr>
                      <m:t>𝑟</m:t>
                    </m:r>
                  </m:oMath>
                </a14:m>
                <a:endParaRPr lang="en-US" sz="2400" dirty="0"/>
              </a:p>
              <a:p>
                <a:pPr marL="0" indent="0">
                  <a:buNone/>
                </a:pPr>
                <a:r>
                  <a:rPr lang="en-US" sz="2400" dirty="0"/>
                  <a:t>                    </a:t>
                </a:r>
                <a14:m>
                  <m:oMath xmlns:m="http://schemas.openxmlformats.org/officeDocument/2006/math">
                    <m:r>
                      <a:rPr lang="en-US" sz="2400" i="1" smtClean="0">
                        <a:latin typeface="Cambria Math"/>
                        <a:ea typeface="Cambria Math"/>
                      </a:rPr>
                      <m:t>⇨</m:t>
                    </m:r>
                  </m:oMath>
                </a14:m>
                <a:r>
                  <a:rPr lang="en-US" sz="2400" dirty="0"/>
                  <a:t>    </a:t>
                </a:r>
                <a14:m>
                  <m:oMath xmlns:m="http://schemas.openxmlformats.org/officeDocument/2006/math">
                    <m:r>
                      <a:rPr lang="en-US" sz="2400" b="0" i="1" dirty="0" smtClean="0">
                        <a:latin typeface="Cambria Math"/>
                      </a:rPr>
                      <m:t>3</m:t>
                    </m:r>
                    <m:r>
                      <a:rPr lang="en-US" sz="2400" b="0" i="1" dirty="0" smtClean="0">
                        <a:latin typeface="Cambria Math"/>
                      </a:rPr>
                      <m:t>𝑥</m:t>
                    </m:r>
                    <m:r>
                      <a:rPr lang="en-US" sz="2400" b="0" i="1" dirty="0" smtClean="0">
                        <a:latin typeface="Cambria Math"/>
                        <a:ea typeface="Cambria Math"/>
                      </a:rPr>
                      <m:t>=</m:t>
                    </m:r>
                    <m:r>
                      <a:rPr lang="en-US" sz="2400" b="0" i="1" dirty="0" smtClean="0">
                        <a:latin typeface="Cambria Math"/>
                        <a:ea typeface="Cambria Math"/>
                      </a:rPr>
                      <m:t>2</m:t>
                    </m:r>
                    <m:r>
                      <a:rPr lang="en-US" sz="2400" b="0" i="1" dirty="0" smtClean="0">
                        <a:latin typeface="Cambria Math"/>
                        <a:ea typeface="Cambria Math"/>
                      </a:rPr>
                      <m:t>−</m:t>
                    </m:r>
                    <m:r>
                      <a:rPr lang="en-US" sz="2400" b="0" i="1" dirty="0" smtClean="0">
                        <a:latin typeface="Cambria Math"/>
                        <a:ea typeface="Cambria Math"/>
                      </a:rPr>
                      <m:t>1</m:t>
                    </m:r>
                  </m:oMath>
                </a14:m>
                <a:endParaRPr lang="en-US" sz="2400" dirty="0"/>
              </a:p>
              <a:p>
                <a:pPr marL="0" indent="0">
                  <a:buNone/>
                </a:pPr>
                <a:r>
                  <a:rPr lang="en-US" sz="2400" dirty="0"/>
                  <a:t>                    </a:t>
                </a:r>
                <a:r>
                  <a:rPr lang="en-US" sz="2400" dirty="0">
                    <a:latin typeface="Cambria Math"/>
                    <a:ea typeface="Cambria Math"/>
                  </a:rPr>
                  <a:t>⇨    3</a:t>
                </a:r>
                <a:r>
                  <a:rPr lang="en-US" sz="2400" dirty="0"/>
                  <a:t> </a:t>
                </a:r>
                <a14:m>
                  <m:oMath xmlns:m="http://schemas.openxmlformats.org/officeDocument/2006/math">
                    <m:r>
                      <a:rPr lang="en-US" sz="2400" i="1" dirty="0">
                        <a:latin typeface="Cambria Math"/>
                      </a:rPr>
                      <m:t>𝑥</m:t>
                    </m:r>
                    <m:r>
                      <a:rPr lang="en-US" sz="2400" i="1" dirty="0">
                        <a:latin typeface="Cambria Math"/>
                      </a:rPr>
                      <m:t> =</m:t>
                    </m:r>
                    <m:r>
                      <a:rPr lang="en-US" sz="2400" b="0" i="1" smtClean="0">
                        <a:latin typeface="Cambria Math"/>
                        <a:ea typeface="Cambria Math"/>
                      </a:rPr>
                      <m:t>1</m:t>
                    </m:r>
                  </m:oMath>
                </a14:m>
                <a:endParaRPr lang="en-US" sz="2400" dirty="0"/>
              </a:p>
              <a:p>
                <a:pPr marL="0" indent="0">
                  <a:buNone/>
                </a:pPr>
                <a:r>
                  <a:rPr lang="en-US" sz="2400" dirty="0"/>
                  <a:t>                    </a:t>
                </a:r>
                <a:r>
                  <a:rPr lang="en-US" sz="2400" dirty="0">
                    <a:latin typeface="Cambria Math"/>
                    <a:ea typeface="Cambria Math"/>
                  </a:rPr>
                  <a:t>⇨    </a:t>
                </a:r>
                <a14:m>
                  <m:oMath xmlns:m="http://schemas.openxmlformats.org/officeDocument/2006/math">
                    <m:r>
                      <a:rPr lang="en-US" sz="2400" b="0" i="1" smtClean="0">
                        <a:latin typeface="Cambria Math"/>
                        <a:ea typeface="Cambria Math"/>
                      </a:rPr>
                      <m:t>=</m:t>
                    </m:r>
                    <m:f>
                      <m:fPr>
                        <m:ctrlPr>
                          <a:rPr lang="en-US" sz="2400" b="0" i="1" smtClean="0">
                            <a:latin typeface="Cambria Math" panose="02040503050406030204" pitchFamily="18" charset="0"/>
                            <a:ea typeface="Cambria Math"/>
                          </a:rPr>
                        </m:ctrlPr>
                      </m:fPr>
                      <m:num>
                        <m:r>
                          <a:rPr lang="en-US" sz="2400" b="0" i="1" smtClean="0">
                            <a:latin typeface="Cambria Math"/>
                            <a:ea typeface="Cambria Math"/>
                          </a:rPr>
                          <m:t>1</m:t>
                        </m:r>
                      </m:num>
                      <m:den>
                        <m:r>
                          <a:rPr lang="en-US" sz="2400" b="0" i="1" smtClean="0">
                            <a:latin typeface="Cambria Math"/>
                            <a:ea typeface="Cambria Math"/>
                          </a:rPr>
                          <m:t>3</m:t>
                        </m:r>
                      </m:den>
                    </m:f>
                  </m:oMath>
                </a14:m>
                <a:endParaRPr lang="en-US" sz="2400" dirty="0"/>
              </a:p>
              <a:p>
                <a:pPr marL="0" indent="0">
                  <a:buNone/>
                </a:pPr>
                <a:r>
                  <a:rPr lang="en-US" sz="2400" dirty="0"/>
                  <a:t>But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3</m:t>
                        </m:r>
                      </m:den>
                    </m:f>
                  </m:oMath>
                </a14:m>
                <a:r>
                  <a:rPr lang="en-US" sz="2400" dirty="0"/>
                  <a:t> is not an integer.</a:t>
                </a:r>
              </a:p>
              <a:p>
                <a:pPr marL="0" indent="0">
                  <a:buNone/>
                </a:pPr>
                <a:r>
                  <a:rPr lang="en-US" sz="2400" dirty="0">
                    <a:ea typeface="Cambria Math"/>
                  </a:rPr>
                  <a:t>       </a:t>
                </a:r>
                <a14:m>
                  <m:oMath xmlns:m="http://schemas.openxmlformats.org/officeDocument/2006/math">
                    <m:r>
                      <a:rPr lang="en-US" sz="2400" i="1" smtClean="0">
                        <a:latin typeface="Cambria Math"/>
                        <a:ea typeface="Cambria Math"/>
                      </a:rPr>
                      <m:t>⇨</m:t>
                    </m:r>
                    <m:r>
                      <a:rPr lang="en-US" sz="2400" b="0" i="1" smtClean="0">
                        <a:latin typeface="Cambria Math"/>
                        <a:ea typeface="Cambria Math"/>
                      </a:rPr>
                      <m:t> </m:t>
                    </m:r>
                  </m:oMath>
                </a14:m>
                <a:r>
                  <a:rPr lang="en-US" sz="2400" dirty="0"/>
                  <a:t> </a:t>
                </a:r>
                <a14:m>
                  <m:oMath xmlns:m="http://schemas.openxmlformats.org/officeDocument/2006/math">
                    <m:r>
                      <a:rPr lang="en-US" sz="2400" b="0" i="1" dirty="0" smtClean="0">
                        <a:latin typeface="Cambria Math"/>
                      </a:rPr>
                      <m:t>2</m:t>
                    </m:r>
                    <m:r>
                      <a:rPr lang="en-US" sz="2400" b="0" i="1" dirty="0" smtClean="0">
                        <a:latin typeface="Cambria Math"/>
                        <a:ea typeface="Cambria Math"/>
                      </a:rPr>
                      <m:t>∉</m:t>
                    </m:r>
                    <m:r>
                      <a:rPr lang="en-US" sz="2400" b="0" i="1" dirty="0" smtClean="0">
                        <a:latin typeface="Cambria Math"/>
                        <a:ea typeface="Cambria Math"/>
                      </a:rPr>
                      <m:t>𝐷</m:t>
                    </m:r>
                  </m:oMath>
                </a14:m>
                <a:endParaRPr lang="en-US" sz="2400" dirty="0"/>
              </a:p>
              <a:p>
                <a:pPr marL="0" indent="0">
                  <a:buNone/>
                </a:pPr>
                <a:r>
                  <a:rPr lang="en-US" sz="2400" dirty="0">
                    <a:latin typeface="Cambria Math"/>
                    <a:ea typeface="Cambria Math"/>
                  </a:rPr>
                  <a:t>       ⇨  </a:t>
                </a:r>
                <a14:m>
                  <m:oMath xmlns:m="http://schemas.openxmlformats.org/officeDocument/2006/math">
                    <m:r>
                      <a:rPr lang="en-US" sz="2400" b="0" i="1" smtClean="0">
                        <a:latin typeface="Cambria Math"/>
                        <a:ea typeface="Cambria Math"/>
                      </a:rPr>
                      <m:t>𝐴</m:t>
                    </m:r>
                    <m:r>
                      <a:rPr lang="en-US" sz="2400" b="0" i="1" smtClean="0">
                        <a:latin typeface="Cambria Math"/>
                        <a:ea typeface="Cambria Math"/>
                      </a:rPr>
                      <m:t>≠</m:t>
                    </m:r>
                    <m:r>
                      <a:rPr lang="en-US" sz="2400" b="0" i="1" smtClean="0">
                        <a:latin typeface="Cambria Math"/>
                        <a:ea typeface="Cambria Math"/>
                      </a:rPr>
                      <m:t>𝐷</m:t>
                    </m:r>
                  </m:oMath>
                </a14:m>
                <a:r>
                  <a:rPr lang="en-US" sz="2400" dirty="0"/>
                  <a:t> </a:t>
                </a:r>
              </a:p>
              <a:p>
                <a:pPr marL="0" indent="0">
                  <a:buNone/>
                </a:pPr>
                <a:endParaRPr lang="en-US" sz="2400"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395536" y="548680"/>
                <a:ext cx="8229600" cy="4525963"/>
              </a:xfrm>
              <a:blipFill>
                <a:blip r:embed="rId2"/>
                <a:stretch>
                  <a:fillRect l="-1185" t="-1078" b="-35849"/>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24</a:t>
            </a:fld>
            <a:endParaRPr lang="en-US"/>
          </a:p>
        </p:txBody>
      </p:sp>
    </p:spTree>
    <p:extLst>
      <p:ext uri="{BB962C8B-B14F-4D97-AF65-F5344CB8AC3E}">
        <p14:creationId xmlns:p14="http://schemas.microsoft.com/office/powerpoint/2010/main" val="426162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Set Theory</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51520" y="1600200"/>
                <a:ext cx="8640960" cy="4525963"/>
              </a:xfrm>
            </p:spPr>
            <p:txBody>
              <a:bodyPr>
                <a:normAutofit/>
              </a:bodyPr>
              <a:lstStyle/>
              <a:p>
                <a:pPr marL="0" indent="0">
                  <a:buNone/>
                </a:pPr>
                <a:r>
                  <a:rPr lang="en-US" dirty="0"/>
                  <a:t>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a:rPr>
                          <m:t>𝑎</m:t>
                        </m:r>
                        <m:r>
                          <a:rPr lang="en-US" b="0" i="1" smtClean="0">
                            <a:latin typeface="Cambria Math"/>
                          </a:rPr>
                          <m:t>, </m:t>
                        </m:r>
                        <m:r>
                          <a:rPr lang="en-US" b="0" i="1" smtClean="0">
                            <a:latin typeface="Cambria Math"/>
                          </a:rPr>
                          <m:t>𝑏</m:t>
                        </m:r>
                        <m:r>
                          <a:rPr lang="en-US" b="0" i="1" smtClean="0">
                            <a:latin typeface="Cambria Math"/>
                          </a:rPr>
                          <m:t>,</m:t>
                        </m:r>
                        <m:r>
                          <a:rPr lang="en-US" b="0" i="1" smtClean="0">
                            <a:latin typeface="Cambria Math"/>
                          </a:rPr>
                          <m:t>𝑐</m:t>
                        </m:r>
                      </m:e>
                    </m:d>
                    <m:r>
                      <a:rPr lang="en-US" i="1" smtClean="0">
                        <a:latin typeface="Cambria Math"/>
                        <a:ea typeface="Cambria Math"/>
                      </a:rPr>
                      <m:t>≡</m:t>
                    </m:r>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𝑏</m:t>
                        </m:r>
                        <m:r>
                          <a:rPr lang="en-US" b="0" i="1" smtClean="0">
                            <a:latin typeface="Cambria Math"/>
                            <a:ea typeface="Cambria Math"/>
                          </a:rPr>
                          <m:t>,</m:t>
                        </m:r>
                        <m:r>
                          <a:rPr lang="en-US" b="0" i="1" smtClean="0">
                            <a:latin typeface="Cambria Math"/>
                            <a:ea typeface="Cambria Math"/>
                          </a:rPr>
                          <m:t>𝑐</m:t>
                        </m:r>
                        <m:r>
                          <a:rPr lang="en-US" b="0" i="1" smtClean="0">
                            <a:latin typeface="Cambria Math"/>
                            <a:ea typeface="Cambria Math"/>
                          </a:rPr>
                          <m:t>,</m:t>
                        </m:r>
                        <m:r>
                          <a:rPr lang="en-US" b="0" i="1" smtClean="0">
                            <a:latin typeface="Cambria Math"/>
                            <a:ea typeface="Cambria Math"/>
                          </a:rPr>
                          <m:t>𝑎</m:t>
                        </m:r>
                      </m:e>
                    </m:d>
                    <m:r>
                      <a:rPr lang="en-US" i="1" smtClean="0">
                        <a:latin typeface="Cambria Math"/>
                        <a:ea typeface="Cambria Math"/>
                      </a:rPr>
                      <m:t>≡</m:t>
                    </m:r>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𝑏</m:t>
                        </m:r>
                        <m:r>
                          <a:rPr lang="en-US" b="0" i="1" smtClean="0">
                            <a:latin typeface="Cambria Math"/>
                            <a:ea typeface="Cambria Math"/>
                          </a:rPr>
                          <m:t>,</m:t>
                        </m:r>
                        <m:r>
                          <a:rPr lang="en-US" b="0" i="1" smtClean="0">
                            <a:latin typeface="Cambria Math"/>
                            <a:ea typeface="Cambria Math"/>
                          </a:rPr>
                          <m:t>𝑏</m:t>
                        </m:r>
                        <m:r>
                          <a:rPr lang="en-US" b="0" i="1" smtClean="0">
                            <a:latin typeface="Cambria Math"/>
                            <a:ea typeface="Cambria Math"/>
                          </a:rPr>
                          <m:t>,</m:t>
                        </m:r>
                        <m:r>
                          <a:rPr lang="en-US" b="0" i="1" smtClean="0">
                            <a:latin typeface="Cambria Math"/>
                            <a:ea typeface="Cambria Math"/>
                          </a:rPr>
                          <m:t>𝑎</m:t>
                        </m:r>
                        <m:r>
                          <a:rPr lang="en-US" b="0" i="1" smtClean="0">
                            <a:latin typeface="Cambria Math"/>
                            <a:ea typeface="Cambria Math"/>
                          </a:rPr>
                          <m:t>,</m:t>
                        </m:r>
                        <m:r>
                          <a:rPr lang="en-US" b="0" i="1" smtClean="0">
                            <a:latin typeface="Cambria Math"/>
                            <a:ea typeface="Cambria Math"/>
                          </a:rPr>
                          <m:t>𝑐</m:t>
                        </m:r>
                        <m:r>
                          <a:rPr lang="en-US" b="0" i="1" smtClean="0">
                            <a:latin typeface="Cambria Math"/>
                            <a:ea typeface="Cambria Math"/>
                          </a:rPr>
                          <m:t>,</m:t>
                        </m:r>
                        <m:r>
                          <a:rPr lang="en-US" b="0" i="1" smtClean="0">
                            <a:latin typeface="Cambria Math"/>
                            <a:ea typeface="Cambria Math"/>
                          </a:rPr>
                          <m:t>𝑎</m:t>
                        </m:r>
                      </m:e>
                    </m:d>
                  </m:oMath>
                </a14:m>
                <a:endParaRPr lang="en-US" dirty="0"/>
              </a:p>
              <a:p>
                <a:pPr marL="0" indent="0">
                  <a:buNone/>
                </a:pPr>
                <a:endParaRPr lang="en-US" dirty="0"/>
              </a:p>
              <a:p>
                <a:pPr marL="0" indent="0">
                  <a:buNone/>
                </a:pPr>
                <a:r>
                  <a:rPr lang="en-US" sz="2600" b="0" dirty="0"/>
                  <a:t>    </a:t>
                </a:r>
                <a14:m>
                  <m:oMath xmlns:m="http://schemas.openxmlformats.org/officeDocument/2006/math">
                    <m:r>
                      <a:rPr lang="en-US" sz="2600" b="0" i="1" smtClean="0">
                        <a:latin typeface="Cambria Math"/>
                      </a:rPr>
                      <m:t>2</m:t>
                    </m:r>
                    <m:r>
                      <a:rPr lang="en-US" sz="2600" b="0" i="1" smtClean="0">
                        <a:latin typeface="Cambria Math"/>
                        <a:ea typeface="Cambria Math"/>
                      </a:rPr>
                      <m:t>≠</m:t>
                    </m:r>
                    <m:d>
                      <m:dPr>
                        <m:begChr m:val="{"/>
                        <m:endChr m:val="}"/>
                        <m:ctrlPr>
                          <a:rPr lang="en-US" sz="2600" b="0" i="1" smtClean="0">
                            <a:latin typeface="Cambria Math" panose="02040503050406030204" pitchFamily="18" charset="0"/>
                            <a:ea typeface="Cambria Math"/>
                          </a:rPr>
                        </m:ctrlPr>
                      </m:dPr>
                      <m:e>
                        <m:r>
                          <a:rPr lang="en-US" sz="2600" b="0" i="1" smtClean="0">
                            <a:latin typeface="Cambria Math"/>
                            <a:ea typeface="Cambria Math"/>
                          </a:rPr>
                          <m:t>2</m:t>
                        </m:r>
                      </m:e>
                    </m:d>
                    <m:r>
                      <a:rPr lang="en-US" sz="2600" b="0" i="1" smtClean="0">
                        <a:latin typeface="Cambria Math"/>
                        <a:ea typeface="Cambria Math"/>
                      </a:rPr>
                      <m:t>;       </m:t>
                    </m:r>
                    <m:r>
                      <a:rPr lang="en-US" sz="2600" b="0" i="1" smtClean="0">
                        <a:latin typeface="Cambria Math"/>
                        <a:ea typeface="Cambria Math"/>
                      </a:rPr>
                      <m:t>𝑠𝑖𝑛𝑐𝑒</m:t>
                    </m:r>
                    <m:r>
                      <a:rPr lang="en-US" sz="2600" b="0" i="1" smtClean="0">
                        <a:latin typeface="Cambria Math"/>
                        <a:ea typeface="Cambria Math"/>
                      </a:rPr>
                      <m:t> </m:t>
                    </m:r>
                    <m:d>
                      <m:dPr>
                        <m:begChr m:val="{"/>
                        <m:endChr m:val="}"/>
                        <m:ctrlPr>
                          <a:rPr lang="en-US" sz="2600" b="0" i="1" smtClean="0">
                            <a:latin typeface="Cambria Math" panose="02040503050406030204" pitchFamily="18" charset="0"/>
                            <a:ea typeface="Cambria Math"/>
                          </a:rPr>
                        </m:ctrlPr>
                      </m:dPr>
                      <m:e>
                        <m:r>
                          <a:rPr lang="en-US" sz="2600" b="0" i="1" smtClean="0">
                            <a:latin typeface="Cambria Math"/>
                            <a:ea typeface="Cambria Math"/>
                          </a:rPr>
                          <m:t>2</m:t>
                        </m:r>
                      </m:e>
                    </m:d>
                    <m:r>
                      <a:rPr lang="en-US" sz="2600" b="0" i="1" smtClean="0">
                        <a:latin typeface="Cambria Math"/>
                        <a:ea typeface="Cambria Math"/>
                      </a:rPr>
                      <m:t> </m:t>
                    </m:r>
                    <m:r>
                      <a:rPr lang="en-US" sz="2600" b="0" i="1" smtClean="0">
                        <a:latin typeface="Cambria Math"/>
                        <a:ea typeface="Cambria Math"/>
                      </a:rPr>
                      <m:t>𝑖𝑠</m:t>
                    </m:r>
                    <m:r>
                      <a:rPr lang="en-US" sz="2600" b="0" i="1" smtClean="0">
                        <a:latin typeface="Cambria Math"/>
                        <a:ea typeface="Cambria Math"/>
                      </a:rPr>
                      <m:t> </m:t>
                    </m:r>
                    <m:r>
                      <a:rPr lang="en-US" sz="2600" b="0" i="1" smtClean="0">
                        <a:latin typeface="Cambria Math"/>
                        <a:ea typeface="Cambria Math"/>
                      </a:rPr>
                      <m:t>𝑡</m:t>
                    </m:r>
                    <m:r>
                      <a:rPr lang="en-US" sz="2600" b="0" i="1" smtClean="0">
                        <a:latin typeface="Cambria Math"/>
                        <a:ea typeface="Cambria Math"/>
                      </a:rPr>
                      <m:t>h</m:t>
                    </m:r>
                    <m:r>
                      <a:rPr lang="en-US" sz="2600" b="0" i="1" smtClean="0">
                        <a:latin typeface="Cambria Math"/>
                        <a:ea typeface="Cambria Math"/>
                      </a:rPr>
                      <m:t>𝑒</m:t>
                    </m:r>
                    <m:r>
                      <a:rPr lang="en-US" sz="2600" b="0" i="1" smtClean="0">
                        <a:latin typeface="Cambria Math"/>
                        <a:ea typeface="Cambria Math"/>
                      </a:rPr>
                      <m:t> </m:t>
                    </m:r>
                    <m:r>
                      <a:rPr lang="en-US" sz="2600" b="0" i="1" smtClean="0">
                        <a:latin typeface="Cambria Math"/>
                        <a:ea typeface="Cambria Math"/>
                      </a:rPr>
                      <m:t>𝑠𝑒𝑡</m:t>
                    </m:r>
                    <m:r>
                      <a:rPr lang="en-US" sz="2600" b="0" i="1" smtClean="0">
                        <a:latin typeface="Cambria Math"/>
                        <a:ea typeface="Cambria Math"/>
                      </a:rPr>
                      <m:t> </m:t>
                    </m:r>
                    <m:r>
                      <a:rPr lang="en-US" sz="2600" b="0" i="1" smtClean="0">
                        <a:latin typeface="Cambria Math"/>
                        <a:ea typeface="Cambria Math"/>
                      </a:rPr>
                      <m:t>𝑤</m:t>
                    </m:r>
                    <m:r>
                      <a:rPr lang="en-US" sz="2600" b="0" i="1" smtClean="0">
                        <a:latin typeface="Cambria Math"/>
                        <a:ea typeface="Cambria Math"/>
                      </a:rPr>
                      <m:t>h</m:t>
                    </m:r>
                    <m:r>
                      <a:rPr lang="en-US" sz="2600" b="0" i="1" smtClean="0">
                        <a:latin typeface="Cambria Math"/>
                        <a:ea typeface="Cambria Math"/>
                      </a:rPr>
                      <m:t>𝑜𝑠𝑒</m:t>
                    </m:r>
                    <m:r>
                      <a:rPr lang="en-US" sz="2600" b="0" i="1" smtClean="0">
                        <a:latin typeface="Cambria Math"/>
                        <a:ea typeface="Cambria Math"/>
                      </a:rPr>
                      <m:t> </m:t>
                    </m:r>
                    <m:r>
                      <a:rPr lang="en-US" sz="2600" b="0" i="1" smtClean="0">
                        <a:latin typeface="Cambria Math"/>
                        <a:ea typeface="Cambria Math"/>
                      </a:rPr>
                      <m:t>𝑜𝑛𝑙𝑦</m:t>
                    </m:r>
                    <m:r>
                      <a:rPr lang="en-US" sz="2600" b="0" i="1" smtClean="0">
                        <a:latin typeface="Cambria Math"/>
                        <a:ea typeface="Cambria Math"/>
                      </a:rPr>
                      <m:t> </m:t>
                    </m:r>
                    <m:r>
                      <a:rPr lang="en-US" sz="2600" b="0" i="1" smtClean="0">
                        <a:latin typeface="Cambria Math"/>
                        <a:ea typeface="Cambria Math"/>
                      </a:rPr>
                      <m:t>𝑒𝑙𝑒𝑚𝑒𝑛𝑡</m:t>
                    </m:r>
                    <m:r>
                      <a:rPr lang="en-US" sz="2600" b="0" i="1" smtClean="0">
                        <a:latin typeface="Cambria Math"/>
                        <a:ea typeface="Cambria Math"/>
                      </a:rPr>
                      <m:t> </m:t>
                    </m:r>
                    <m:r>
                      <a:rPr lang="en-US" sz="2600" b="0" i="1" smtClean="0">
                        <a:latin typeface="Cambria Math"/>
                        <a:ea typeface="Cambria Math"/>
                      </a:rPr>
                      <m:t>𝑖𝑠</m:t>
                    </m:r>
                    <m:r>
                      <a:rPr lang="en-US" sz="2600" b="0" i="1" smtClean="0">
                        <a:latin typeface="Cambria Math"/>
                        <a:ea typeface="Cambria Math"/>
                      </a:rPr>
                      <m:t> </m:t>
                    </m:r>
                    <m:r>
                      <a:rPr lang="en-US" sz="2600" b="0" i="1" smtClean="0">
                        <a:latin typeface="Cambria Math"/>
                        <a:ea typeface="Cambria Math"/>
                      </a:rPr>
                      <m:t>2</m:t>
                    </m:r>
                  </m:oMath>
                </a14:m>
                <a:endParaRPr lang="en-US" sz="2600" dirty="0"/>
              </a:p>
              <a:p>
                <a:pPr marL="0" indent="0">
                  <a:buNone/>
                </a:pPr>
                <a:endParaRPr lang="en-US" sz="2600" dirty="0"/>
              </a:p>
              <a:p>
                <a:pPr marL="0" indent="0">
                  <a:buNone/>
                </a:pPr>
                <a:r>
                  <a:rPr lang="en-US" sz="2600" dirty="0"/>
                  <a:t>    </a:t>
                </a:r>
                <a14:m>
                  <m:oMath xmlns:m="http://schemas.openxmlformats.org/officeDocument/2006/math">
                    <m:d>
                      <m:dPr>
                        <m:begChr m:val="{"/>
                        <m:endChr m:val="}"/>
                        <m:ctrlPr>
                          <a:rPr lang="en-US" sz="2600" i="1" smtClean="0">
                            <a:latin typeface="Cambria Math" panose="02040503050406030204" pitchFamily="18" charset="0"/>
                          </a:rPr>
                        </m:ctrlPr>
                      </m:dPr>
                      <m:e>
                        <m:r>
                          <a:rPr lang="en-US" sz="2600" b="0" i="1" smtClean="0">
                            <a:latin typeface="Cambria Math"/>
                          </a:rPr>
                          <m:t>1</m:t>
                        </m:r>
                        <m:r>
                          <a:rPr lang="en-US" sz="2600" b="0" i="1" smtClean="0">
                            <a:latin typeface="Cambria Math"/>
                          </a:rPr>
                          <m:t>,</m:t>
                        </m:r>
                        <m:d>
                          <m:dPr>
                            <m:begChr m:val="{"/>
                            <m:endChr m:val="}"/>
                            <m:ctrlPr>
                              <a:rPr lang="en-US" sz="2600" b="0" i="1" smtClean="0">
                                <a:latin typeface="Cambria Math" panose="02040503050406030204" pitchFamily="18" charset="0"/>
                              </a:rPr>
                            </m:ctrlPr>
                          </m:dPr>
                          <m:e>
                            <m:r>
                              <a:rPr lang="en-US" sz="2600" b="0" i="1" smtClean="0">
                                <a:latin typeface="Cambria Math"/>
                              </a:rPr>
                              <m:t>1</m:t>
                            </m:r>
                          </m:e>
                        </m:d>
                      </m:e>
                    </m:d>
                    <m:r>
                      <a:rPr lang="en-US" sz="2600" b="0" i="1" smtClean="0">
                        <a:latin typeface="Cambria Math"/>
                      </a:rPr>
                      <m:t>          </m:t>
                    </m:r>
                    <m:r>
                      <a:rPr lang="en-US" sz="2600" b="0" i="1" smtClean="0">
                        <a:latin typeface="Cambria Math"/>
                      </a:rPr>
                      <m:t>𝑖𝑠</m:t>
                    </m:r>
                    <m:r>
                      <a:rPr lang="en-US" sz="2600" b="0" i="1" smtClean="0">
                        <a:latin typeface="Cambria Math"/>
                      </a:rPr>
                      <m:t> </m:t>
                    </m:r>
                    <m:r>
                      <a:rPr lang="en-US" sz="2600" b="0" i="1" smtClean="0">
                        <a:latin typeface="Cambria Math"/>
                      </a:rPr>
                      <m:t>𝑡</m:t>
                    </m:r>
                    <m:r>
                      <a:rPr lang="en-US" sz="2600" b="0" i="1" smtClean="0">
                        <a:latin typeface="Cambria Math"/>
                      </a:rPr>
                      <m:t>h</m:t>
                    </m:r>
                    <m:r>
                      <a:rPr lang="en-US" sz="2600" b="0" i="1" smtClean="0">
                        <a:latin typeface="Cambria Math"/>
                      </a:rPr>
                      <m:t>𝑒</m:t>
                    </m:r>
                    <m:r>
                      <a:rPr lang="en-US" sz="2600" b="0" i="1" smtClean="0">
                        <a:latin typeface="Cambria Math"/>
                      </a:rPr>
                      <m:t> </m:t>
                    </m:r>
                    <m:r>
                      <a:rPr lang="en-US" sz="2600" b="0" i="1" smtClean="0">
                        <a:latin typeface="Cambria Math"/>
                      </a:rPr>
                      <m:t>𝑠𝑒𝑡</m:t>
                    </m:r>
                    <m:r>
                      <a:rPr lang="en-US" sz="2600" b="0" i="1" smtClean="0">
                        <a:latin typeface="Cambria Math"/>
                      </a:rPr>
                      <m:t> </m:t>
                    </m:r>
                    <m:r>
                      <a:rPr lang="en-US" sz="2600" b="0" i="1" smtClean="0">
                        <a:latin typeface="Cambria Math"/>
                      </a:rPr>
                      <m:t>𝑡</m:t>
                    </m:r>
                    <m:r>
                      <a:rPr lang="en-US" sz="2600" b="0" i="1" smtClean="0">
                        <a:latin typeface="Cambria Math"/>
                      </a:rPr>
                      <m:t>h</m:t>
                    </m:r>
                    <m:r>
                      <a:rPr lang="en-US" sz="2600" b="0" i="1" smtClean="0">
                        <a:latin typeface="Cambria Math"/>
                      </a:rPr>
                      <m:t>𝑎𝑡</m:t>
                    </m:r>
                    <m:r>
                      <a:rPr lang="en-US" sz="2600" b="0" i="1" smtClean="0">
                        <a:latin typeface="Cambria Math"/>
                      </a:rPr>
                      <m:t> </m:t>
                    </m:r>
                    <m:r>
                      <a:rPr lang="en-US" sz="2600" b="0" i="1" smtClean="0">
                        <a:latin typeface="Cambria Math"/>
                      </a:rPr>
                      <m:t>h</m:t>
                    </m:r>
                    <m:r>
                      <a:rPr lang="en-US" sz="2600" b="0" i="1" smtClean="0">
                        <a:latin typeface="Cambria Math"/>
                      </a:rPr>
                      <m:t>𝑎𝑠</m:t>
                    </m:r>
                    <m:r>
                      <a:rPr lang="en-US" sz="2600" b="0" i="1" smtClean="0">
                        <a:latin typeface="Cambria Math"/>
                      </a:rPr>
                      <m:t> </m:t>
                    </m:r>
                    <m:r>
                      <a:rPr lang="en-US" sz="2600" b="0" i="1" smtClean="0">
                        <a:latin typeface="Cambria Math"/>
                      </a:rPr>
                      <m:t>𝑡𝑤𝑜</m:t>
                    </m:r>
                    <m:r>
                      <a:rPr lang="en-US" sz="2600" b="0" i="1" smtClean="0">
                        <a:latin typeface="Cambria Math"/>
                      </a:rPr>
                      <m:t> </m:t>
                    </m:r>
                    <m:r>
                      <a:rPr lang="en-US" sz="2600" b="0" i="1" smtClean="0">
                        <a:latin typeface="Cambria Math"/>
                      </a:rPr>
                      <m:t>𝑒𝑙𝑒𝑚𝑒𝑛𝑡𝑠</m:t>
                    </m:r>
                    <m:r>
                      <a:rPr lang="en-US" sz="2600" b="0" i="1" smtClean="0">
                        <a:latin typeface="Cambria Math"/>
                      </a:rPr>
                      <m:t>:</m:t>
                    </m:r>
                  </m:oMath>
                </a14:m>
                <a:endParaRPr lang="en-US" sz="2600" b="0" i="1" dirty="0">
                  <a:latin typeface="Cambria Math"/>
                </a:endParaRPr>
              </a:p>
              <a:p>
                <a:pPr marL="0" indent="0">
                  <a:buNone/>
                </a:pPr>
                <a:r>
                  <a:rPr lang="en-US" sz="2600" b="0" dirty="0"/>
                  <a:t>                           </a:t>
                </a:r>
                <a14:m>
                  <m:oMath xmlns:m="http://schemas.openxmlformats.org/officeDocument/2006/math">
                    <m:r>
                      <a:rPr lang="en-US" sz="2600" b="0" i="1" smtClean="0">
                        <a:latin typeface="Cambria Math"/>
                      </a:rPr>
                      <m:t>𝑡</m:t>
                    </m:r>
                    <m:r>
                      <a:rPr lang="en-US" sz="2600" b="0" i="1" smtClean="0">
                        <a:latin typeface="Cambria Math"/>
                      </a:rPr>
                      <m:t>h</m:t>
                    </m:r>
                    <m:r>
                      <a:rPr lang="en-US" sz="2600" b="0" i="1" smtClean="0">
                        <a:latin typeface="Cambria Math"/>
                      </a:rPr>
                      <m:t>𝑒</m:t>
                    </m:r>
                    <m:r>
                      <a:rPr lang="en-US" sz="2600" b="0" i="1" smtClean="0">
                        <a:latin typeface="Cambria Math"/>
                      </a:rPr>
                      <m:t> </m:t>
                    </m:r>
                    <m:r>
                      <a:rPr lang="en-US" sz="2600" b="0" i="1" smtClean="0">
                        <a:latin typeface="Cambria Math"/>
                      </a:rPr>
                      <m:t>𝑛𝑢𝑚𝑏𝑒𝑟</m:t>
                    </m:r>
                    <m:r>
                      <a:rPr lang="en-US" sz="2600" b="0" i="1" smtClean="0">
                        <a:latin typeface="Cambria Math"/>
                      </a:rPr>
                      <m:t> </m:t>
                    </m:r>
                    <m:r>
                      <a:rPr lang="en-US" sz="2600" b="0" i="1" smtClean="0">
                        <a:latin typeface="Cambria Math"/>
                      </a:rPr>
                      <m:t>1</m:t>
                    </m:r>
                    <m:r>
                      <a:rPr lang="en-US" sz="2600" b="0" i="1" smtClean="0">
                        <a:latin typeface="Cambria Math"/>
                      </a:rPr>
                      <m:t> </m:t>
                    </m:r>
                    <m:r>
                      <a:rPr lang="en-US" sz="2600" b="0" i="1" smtClean="0">
                        <a:latin typeface="Cambria Math"/>
                      </a:rPr>
                      <m:t>𝑎𝑛𝑑</m:t>
                    </m:r>
                    <m:r>
                      <a:rPr lang="en-US" sz="2600" b="0" i="1" smtClean="0">
                        <a:latin typeface="Cambria Math"/>
                      </a:rPr>
                      <m:t> </m:t>
                    </m:r>
                    <m:r>
                      <a:rPr lang="en-US" sz="2600" b="0" i="1" smtClean="0">
                        <a:latin typeface="Cambria Math"/>
                      </a:rPr>
                      <m:t>𝑡</m:t>
                    </m:r>
                    <m:r>
                      <a:rPr lang="en-US" sz="2600" b="0" i="1" smtClean="0">
                        <a:latin typeface="Cambria Math"/>
                      </a:rPr>
                      <m:t>h</m:t>
                    </m:r>
                    <m:r>
                      <a:rPr lang="en-US" sz="2600" b="0" i="1" smtClean="0">
                        <a:latin typeface="Cambria Math"/>
                      </a:rPr>
                      <m:t>𝑒</m:t>
                    </m:r>
                    <m:r>
                      <a:rPr lang="en-US" sz="2600" b="0" i="1" smtClean="0">
                        <a:latin typeface="Cambria Math"/>
                      </a:rPr>
                      <m:t> </m:t>
                    </m:r>
                    <m:r>
                      <a:rPr lang="en-US" sz="2600" b="0" i="1" smtClean="0">
                        <a:latin typeface="Cambria Math"/>
                      </a:rPr>
                      <m:t>𝑠𝑒𝑡</m:t>
                    </m:r>
                    <m:r>
                      <a:rPr lang="en-US" sz="2600" b="0" i="1" smtClean="0">
                        <a:latin typeface="Cambria Math"/>
                      </a:rPr>
                      <m:t> </m:t>
                    </m:r>
                    <m:d>
                      <m:dPr>
                        <m:begChr m:val="{"/>
                        <m:endChr m:val="}"/>
                        <m:ctrlPr>
                          <a:rPr lang="en-US" sz="2600" b="0" i="1" smtClean="0">
                            <a:latin typeface="Cambria Math" panose="02040503050406030204" pitchFamily="18" charset="0"/>
                          </a:rPr>
                        </m:ctrlPr>
                      </m:dPr>
                      <m:e>
                        <m:r>
                          <a:rPr lang="en-US" sz="2600" b="0" i="1" smtClean="0">
                            <a:latin typeface="Cambria Math"/>
                          </a:rPr>
                          <m:t>1</m:t>
                        </m:r>
                      </m:e>
                    </m:d>
                  </m:oMath>
                </a14:m>
                <a:endParaRPr lang="en-US" sz="26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51520" y="1600200"/>
                <a:ext cx="8640960" cy="4525963"/>
              </a:xfrm>
              <a:blipFill rotWithShape="1">
                <a:blip r:embed="rId2"/>
                <a:stretch>
                  <a:fillRect/>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3</a:t>
            </a:fld>
            <a:endParaRPr lang="en-US"/>
          </a:p>
        </p:txBody>
      </p:sp>
    </p:spTree>
    <p:extLst>
      <p:ext uri="{BB962C8B-B14F-4D97-AF65-F5344CB8AC3E}">
        <p14:creationId xmlns:p14="http://schemas.microsoft.com/office/powerpoint/2010/main" val="167429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Set’s Forms</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23528" y="1600200"/>
                <a:ext cx="8568952" cy="4525963"/>
              </a:xfrm>
            </p:spPr>
            <p:txBody>
              <a:bodyPr/>
              <a:lstStyle/>
              <a:p>
                <a:r>
                  <a:rPr lang="en-US" b="0" dirty="0"/>
                  <a:t>Any set can be written as:</a:t>
                </a:r>
              </a:p>
              <a:p>
                <a:pPr marL="0" indent="0">
                  <a:buNone/>
                </a:pPr>
                <a:r>
                  <a:rPr lang="en-US" dirty="0"/>
                  <a:t>    </a:t>
                </a:r>
                <a14:m>
                  <m:oMath xmlns:m="http://schemas.openxmlformats.org/officeDocument/2006/math">
                    <m:r>
                      <a:rPr lang="en-US" b="0" i="1" smtClean="0">
                        <a:latin typeface="Cambria Math"/>
                      </a:rPr>
                      <m:t>𝐴</m:t>
                    </m:r>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𝑎</m:t>
                        </m:r>
                        <m:r>
                          <a:rPr lang="en-US" b="0" i="1" smtClean="0">
                            <a:latin typeface="Cambria Math"/>
                            <a:ea typeface="Cambria Math"/>
                          </a:rPr>
                          <m:t>,</m:t>
                        </m:r>
                        <m:r>
                          <a:rPr lang="en-US" b="0" i="1" smtClean="0">
                            <a:latin typeface="Cambria Math"/>
                            <a:ea typeface="Cambria Math"/>
                          </a:rPr>
                          <m:t>𝑏</m:t>
                        </m:r>
                        <m:r>
                          <a:rPr lang="en-US" b="0" i="1" smtClean="0">
                            <a:latin typeface="Cambria Math"/>
                            <a:ea typeface="Cambria Math"/>
                          </a:rPr>
                          <m:t>,</m:t>
                        </m:r>
                        <m:r>
                          <a:rPr lang="en-US" b="0" i="1" smtClean="0">
                            <a:latin typeface="Cambria Math"/>
                            <a:ea typeface="Cambria Math"/>
                          </a:rPr>
                          <m:t>𝑐</m:t>
                        </m:r>
                        <m:r>
                          <a:rPr lang="en-US" b="0" i="1" smtClean="0">
                            <a:latin typeface="Cambria Math"/>
                            <a:ea typeface="Cambria Math"/>
                          </a:rPr>
                          <m:t>,⋯</m:t>
                        </m:r>
                      </m:e>
                    </m:d>
                  </m:oMath>
                </a14:m>
                <a:endParaRPr lang="en-US" b="0" dirty="0"/>
              </a:p>
              <a:p>
                <a:pPr marL="0" indent="0">
                  <a:buNone/>
                </a:pPr>
                <a:r>
                  <a:rPr lang="en-US" dirty="0"/>
                  <a:t>    </a:t>
                </a:r>
                <a14:m>
                  <m:oMath xmlns:m="http://schemas.openxmlformats.org/officeDocument/2006/math">
                    <m:r>
                      <a:rPr lang="en-US" b="0" i="1" smtClean="0">
                        <a:latin typeface="Cambria Math"/>
                      </a:rPr>
                      <m:t>𝐵</m:t>
                    </m:r>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𝑃</m:t>
                        </m:r>
                        <m:d>
                          <m:dPr>
                            <m:ctrlPr>
                              <a:rPr lang="en-US" b="0" i="1" smtClean="0">
                                <a:latin typeface="Cambria Math" panose="02040503050406030204" pitchFamily="18" charset="0"/>
                                <a:ea typeface="Cambria Math"/>
                              </a:rPr>
                            </m:ctrlPr>
                          </m:dPr>
                          <m:e>
                            <m:r>
                              <a:rPr lang="en-US" b="0" i="1" smtClean="0">
                                <a:latin typeface="Cambria Math"/>
                                <a:ea typeface="Cambria Math"/>
                              </a:rPr>
                              <m:t>𝑥</m:t>
                            </m:r>
                          </m:e>
                        </m:d>
                      </m:e>
                    </m:d>
                  </m:oMath>
                </a14:m>
                <a:endParaRPr lang="en-US" b="0" dirty="0"/>
              </a:p>
              <a:p>
                <a:pPr marL="0" indent="0">
                  <a:buNone/>
                </a:pPr>
                <a:r>
                  <a:rPr lang="en-US" dirty="0"/>
                  <a:t>    </a:t>
                </a:r>
                <a14:m>
                  <m:oMath xmlns:m="http://schemas.openxmlformats.org/officeDocument/2006/math">
                    <m:r>
                      <a:rPr lang="en-US" b="0" i="1" smtClean="0">
                        <a:latin typeface="Cambria Math"/>
                      </a:rPr>
                      <m:t>𝐶</m:t>
                    </m:r>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𝑆</m:t>
                        </m:r>
                        <m:r>
                          <a:rPr lang="en-US" b="0" i="1" smtClean="0">
                            <a:latin typeface="Cambria Math"/>
                            <a:ea typeface="Cambria Math"/>
                          </a:rPr>
                          <m:t>∣</m:t>
                        </m:r>
                        <m:r>
                          <a:rPr lang="en-US" b="0" i="1" smtClean="0">
                            <a:latin typeface="Cambria Math"/>
                            <a:ea typeface="Cambria Math"/>
                          </a:rPr>
                          <m:t>𝑃</m:t>
                        </m:r>
                        <m:d>
                          <m:dPr>
                            <m:ctrlPr>
                              <a:rPr lang="en-US" b="0" i="1" smtClean="0">
                                <a:latin typeface="Cambria Math" panose="02040503050406030204" pitchFamily="18" charset="0"/>
                                <a:ea typeface="Cambria Math"/>
                              </a:rPr>
                            </m:ctrlPr>
                          </m:dPr>
                          <m:e>
                            <m:r>
                              <a:rPr lang="en-US" b="0" i="1" smtClean="0">
                                <a:latin typeface="Cambria Math"/>
                                <a:ea typeface="Cambria Math"/>
                              </a:rPr>
                              <m:t>𝑥</m:t>
                            </m:r>
                          </m:e>
                        </m:d>
                      </m:e>
                    </m:d>
                  </m:oMath>
                </a14:m>
                <a:endParaRPr lang="en-US" dirty="0"/>
              </a:p>
              <a:p>
                <a:r>
                  <a:rPr lang="en-US" u="sng" dirty="0"/>
                  <a:t>Examples</a:t>
                </a:r>
                <a:r>
                  <a:rPr lang="en-US" dirty="0"/>
                  <a:t>: </a:t>
                </a:r>
              </a:p>
              <a:p>
                <a:pPr marL="0" indent="0">
                  <a:buNone/>
                </a:pPr>
                <a:r>
                  <a:rPr lang="en-US" b="0" dirty="0"/>
                  <a:t>    </a:t>
                </a:r>
                <a14:m>
                  <m:oMath xmlns:m="http://schemas.openxmlformats.org/officeDocument/2006/math">
                    <m:r>
                      <a:rPr lang="en-US" b="0" i="1" smtClean="0">
                        <a:latin typeface="Cambria Math"/>
                      </a:rPr>
                      <m:t>𝐴</m:t>
                    </m:r>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1</m:t>
                        </m:r>
                        <m:r>
                          <a:rPr lang="en-US" b="0" i="1" smtClean="0">
                            <a:latin typeface="Cambria Math"/>
                            <a:ea typeface="Cambria Math"/>
                          </a:rPr>
                          <m:t>, −</m:t>
                        </m:r>
                        <m:r>
                          <a:rPr lang="en-US" b="0" i="1" smtClean="0">
                            <a:latin typeface="Cambria Math"/>
                            <a:ea typeface="Cambria Math"/>
                          </a:rPr>
                          <m:t>2</m:t>
                        </m:r>
                        <m:r>
                          <a:rPr lang="en-US" b="0" i="1" smtClean="0">
                            <a:latin typeface="Cambria Math"/>
                            <a:ea typeface="Cambria Math"/>
                          </a:rPr>
                          <m:t>, </m:t>
                        </m:r>
                        <m:r>
                          <a:rPr lang="en-US" b="0" i="1" smtClean="0">
                            <a:latin typeface="Cambria Math"/>
                            <a:ea typeface="Cambria Math"/>
                          </a:rPr>
                          <m:t>0</m:t>
                        </m:r>
                        <m:r>
                          <a:rPr lang="en-US" b="0" i="1" smtClean="0">
                            <a:latin typeface="Cambria Math"/>
                            <a:ea typeface="Cambria Math"/>
                          </a:rPr>
                          <m:t>, </m:t>
                        </m:r>
                        <m:r>
                          <a:rPr lang="en-US" b="0" i="1" smtClean="0">
                            <a:latin typeface="Cambria Math"/>
                            <a:ea typeface="Cambria Math"/>
                          </a:rPr>
                          <m:t>10</m:t>
                        </m:r>
                      </m:e>
                    </m:d>
                  </m:oMath>
                </a14:m>
                <a:endParaRPr lang="en-US" dirty="0"/>
              </a:p>
              <a:p>
                <a:pPr marL="0" indent="0">
                  <a:buNone/>
                </a:pPr>
                <a14:m>
                  <m:oMathPara xmlns:m="http://schemas.openxmlformats.org/officeDocument/2006/math">
                    <m:oMathParaPr>
                      <m:jc m:val="left"/>
                    </m:oMathParaPr>
                    <m:oMath xmlns:m="http://schemas.openxmlformats.org/officeDocument/2006/math">
                      <m:r>
                        <a:rPr lang="en-US" sz="2800" b="0" i="1" smtClean="0">
                          <a:latin typeface="Cambria Math"/>
                        </a:rPr>
                        <m:t>    </m:t>
                      </m:r>
                      <m:r>
                        <a:rPr lang="en-US" sz="2800" b="0" i="1" smtClean="0">
                          <a:latin typeface="Cambria Math"/>
                        </a:rPr>
                        <m:t>𝐵</m:t>
                      </m:r>
                      <m:r>
                        <a:rPr lang="en-US" sz="2800" b="0" i="1" smtClean="0">
                          <a:latin typeface="Cambria Math"/>
                          <a:ea typeface="Cambria Math"/>
                        </a:rPr>
                        <m:t>=</m:t>
                      </m:r>
                      <m:d>
                        <m:dPr>
                          <m:begChr m:val="{"/>
                          <m:endChr m:val="}"/>
                          <m:ctrlPr>
                            <a:rPr lang="en-US" sz="2800" b="0" i="1" smtClean="0">
                              <a:latin typeface="Cambria Math" panose="02040503050406030204" pitchFamily="18" charset="0"/>
                              <a:ea typeface="Cambria Math"/>
                            </a:rPr>
                          </m:ctrlPr>
                        </m:dPr>
                        <m:e>
                          <m:r>
                            <a:rPr lang="en-US" sz="2800" b="0" i="1" smtClean="0">
                              <a:latin typeface="Cambria Math"/>
                              <a:ea typeface="Cambria Math"/>
                            </a:rPr>
                            <m:t>𝑥</m:t>
                          </m:r>
                          <m:r>
                            <a:rPr lang="en-US" sz="2800" b="0" i="1" smtClean="0">
                              <a:latin typeface="Cambria Math"/>
                              <a:ea typeface="Cambria Math"/>
                            </a:rPr>
                            <m:t>∣</m:t>
                          </m:r>
                          <m:r>
                            <a:rPr lang="en-US" sz="2800" b="0" i="1" smtClean="0">
                              <a:latin typeface="Cambria Math"/>
                              <a:ea typeface="Cambria Math"/>
                            </a:rPr>
                            <m:t>𝑥</m:t>
                          </m:r>
                          <m:r>
                            <a:rPr lang="en-US" sz="2800" b="0" i="1" smtClean="0">
                              <a:latin typeface="Cambria Math"/>
                              <a:ea typeface="Cambria Math"/>
                            </a:rPr>
                            <m:t> </m:t>
                          </m:r>
                          <m:r>
                            <a:rPr lang="en-US" sz="2800" b="0" i="1" smtClean="0">
                              <a:latin typeface="Cambria Math"/>
                              <a:ea typeface="Cambria Math"/>
                            </a:rPr>
                            <m:t>𝑖𝑠</m:t>
                          </m:r>
                          <m:r>
                            <a:rPr lang="en-US" sz="2800" b="0" i="1" smtClean="0">
                              <a:latin typeface="Cambria Math"/>
                              <a:ea typeface="Cambria Math"/>
                            </a:rPr>
                            <m:t> </m:t>
                          </m:r>
                          <m:r>
                            <a:rPr lang="en-US" sz="2800" b="0" i="1" smtClean="0">
                              <a:latin typeface="Cambria Math"/>
                              <a:ea typeface="Cambria Math"/>
                            </a:rPr>
                            <m:t>𝑜𝑑𝑑</m:t>
                          </m:r>
                          <m:r>
                            <a:rPr lang="en-US" sz="2800" b="0" i="1" smtClean="0">
                              <a:latin typeface="Cambria Math"/>
                              <a:ea typeface="Cambria Math"/>
                            </a:rPr>
                            <m:t> </m:t>
                          </m:r>
                          <m:r>
                            <a:rPr lang="en-US" sz="2800" b="0" i="1" smtClean="0">
                              <a:latin typeface="Cambria Math"/>
                              <a:ea typeface="Cambria Math"/>
                            </a:rPr>
                            <m:t>𝑝𝑜𝑠𝑖𝑡𝑖𝑣𝑒</m:t>
                          </m:r>
                          <m:r>
                            <a:rPr lang="en-US" sz="2800" b="0" i="1" smtClean="0">
                              <a:latin typeface="Cambria Math"/>
                              <a:ea typeface="Cambria Math"/>
                            </a:rPr>
                            <m:t> </m:t>
                          </m:r>
                          <m:r>
                            <a:rPr lang="en-US" sz="2800" b="0" i="1" smtClean="0">
                              <a:latin typeface="Cambria Math"/>
                              <a:ea typeface="Cambria Math"/>
                            </a:rPr>
                            <m:t>𝑖𝑛𝑡𝑒𝑔𝑒𝑟</m:t>
                          </m:r>
                          <m:r>
                            <a:rPr lang="en-US" sz="2800" b="0" i="1" smtClean="0">
                              <a:latin typeface="Cambria Math"/>
                              <a:ea typeface="Cambria Math"/>
                            </a:rPr>
                            <m:t> </m:t>
                          </m:r>
                          <m:r>
                            <a:rPr lang="en-US" sz="2800" b="0" i="1" smtClean="0">
                              <a:latin typeface="Cambria Math"/>
                              <a:ea typeface="Cambria Math"/>
                            </a:rPr>
                            <m:t>𝑙𝑒𝑠𝑠</m:t>
                          </m:r>
                          <m:r>
                            <a:rPr lang="en-US" sz="2800" b="0" i="1" smtClean="0">
                              <a:latin typeface="Cambria Math"/>
                              <a:ea typeface="Cambria Math"/>
                            </a:rPr>
                            <m:t> </m:t>
                          </m:r>
                          <m:r>
                            <a:rPr lang="en-US" sz="2800" b="0" i="1" smtClean="0">
                              <a:latin typeface="Cambria Math"/>
                              <a:ea typeface="Cambria Math"/>
                            </a:rPr>
                            <m:t>𝑡</m:t>
                          </m:r>
                          <m:r>
                            <a:rPr lang="en-US" sz="2800" b="0" i="1" smtClean="0">
                              <a:latin typeface="Cambria Math"/>
                              <a:ea typeface="Cambria Math"/>
                            </a:rPr>
                            <m:t>h</m:t>
                          </m:r>
                          <m:r>
                            <a:rPr lang="en-US" sz="2800" b="0" i="1" smtClean="0">
                              <a:latin typeface="Cambria Math"/>
                              <a:ea typeface="Cambria Math"/>
                            </a:rPr>
                            <m:t>𝑎𝑛</m:t>
                          </m:r>
                          <m:r>
                            <a:rPr lang="en-US" sz="2800" b="0" i="1" smtClean="0">
                              <a:latin typeface="Cambria Math"/>
                              <a:ea typeface="Cambria Math"/>
                            </a:rPr>
                            <m:t> </m:t>
                          </m:r>
                          <m:r>
                            <a:rPr lang="en-US" sz="2800" b="0" i="1" smtClean="0">
                              <a:latin typeface="Cambria Math"/>
                              <a:ea typeface="Cambria Math"/>
                            </a:rPr>
                            <m:t>10</m:t>
                          </m:r>
                        </m:e>
                      </m:d>
                    </m:oMath>
                  </m:oMathPara>
                </a14:m>
                <a:endParaRPr lang="en-US" sz="2800" dirty="0"/>
              </a:p>
              <a:p>
                <a:pPr marL="0" indent="0">
                  <a:buNone/>
                </a:pPr>
                <a:r>
                  <a:rPr lang="en-US" b="0" dirty="0"/>
                  <a:t>   </a:t>
                </a:r>
                <a14:m>
                  <m:oMath xmlns:m="http://schemas.openxmlformats.org/officeDocument/2006/math">
                    <m:r>
                      <a:rPr lang="en-US" b="0" i="1" smtClean="0">
                        <a:latin typeface="Cambria Math"/>
                      </a:rPr>
                      <m:t>𝐶</m:t>
                    </m:r>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𝑍</m:t>
                        </m:r>
                        <m:r>
                          <a:rPr lang="en-US" b="0" i="1" smtClean="0">
                            <a:latin typeface="Cambria Math"/>
                            <a:ea typeface="Cambria Math"/>
                          </a:rPr>
                          <m:t>∣</m:t>
                        </m:r>
                        <m:r>
                          <a:rPr lang="en-US" b="0" i="1" smtClean="0">
                            <a:latin typeface="Cambria Math"/>
                            <a:ea typeface="Cambria Math"/>
                          </a:rPr>
                          <m:t>𝑥</m:t>
                        </m:r>
                        <m:r>
                          <a:rPr lang="en-US" b="0" i="1" smtClean="0">
                            <a:latin typeface="Cambria Math"/>
                            <a:ea typeface="Cambria Math"/>
                          </a:rPr>
                          <m:t> </m:t>
                        </m:r>
                        <m:r>
                          <a:rPr lang="en-US" b="0" i="1" smtClean="0">
                            <a:latin typeface="Cambria Math"/>
                            <a:ea typeface="Cambria Math"/>
                          </a:rPr>
                          <m:t>𝑖𝑠</m:t>
                        </m:r>
                        <m:r>
                          <a:rPr lang="en-US" b="0" i="1" smtClean="0">
                            <a:latin typeface="Cambria Math"/>
                            <a:ea typeface="Cambria Math"/>
                          </a:rPr>
                          <m:t> </m:t>
                        </m:r>
                        <m:r>
                          <a:rPr lang="en-US" b="0" i="1" smtClean="0">
                            <a:latin typeface="Cambria Math"/>
                            <a:ea typeface="Cambria Math"/>
                          </a:rPr>
                          <m:t>𝑙𝑒𝑠𝑠</m:t>
                        </m:r>
                        <m:r>
                          <a:rPr lang="en-US" b="0" i="1" smtClean="0">
                            <a:latin typeface="Cambria Math"/>
                            <a:ea typeface="Cambria Math"/>
                          </a:rPr>
                          <m:t> </m:t>
                        </m:r>
                        <m:r>
                          <a:rPr lang="en-US" b="0" i="1" smtClean="0">
                            <a:latin typeface="Cambria Math"/>
                            <a:ea typeface="Cambria Math"/>
                          </a:rPr>
                          <m:t>𝑡</m:t>
                        </m:r>
                        <m:r>
                          <a:rPr lang="en-US" b="0" i="1" smtClean="0">
                            <a:latin typeface="Cambria Math"/>
                            <a:ea typeface="Cambria Math"/>
                          </a:rPr>
                          <m:t>h</m:t>
                        </m:r>
                        <m:r>
                          <a:rPr lang="en-US" b="0" i="1" smtClean="0">
                            <a:latin typeface="Cambria Math"/>
                            <a:ea typeface="Cambria Math"/>
                          </a:rPr>
                          <m:t>𝑎𝑛</m:t>
                        </m:r>
                        <m:r>
                          <a:rPr lang="en-US" b="0" i="1" smtClean="0">
                            <a:latin typeface="Cambria Math"/>
                            <a:ea typeface="Cambria Math"/>
                          </a:rPr>
                          <m:t> </m:t>
                        </m:r>
                        <m:r>
                          <a:rPr lang="en-US" b="0" i="1" smtClean="0">
                            <a:latin typeface="Cambria Math"/>
                            <a:ea typeface="Cambria Math"/>
                          </a:rPr>
                          <m:t>10</m:t>
                        </m:r>
                      </m:e>
                    </m:d>
                  </m:oMath>
                </a14:m>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23528" y="1600200"/>
                <a:ext cx="8568952" cy="4525963"/>
              </a:xfrm>
              <a:blipFill rotWithShape="1">
                <a:blip r:embed="rId2"/>
                <a:stretch>
                  <a:fillRect l="-1565" t="-1752"/>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4</a:t>
            </a:fld>
            <a:endParaRPr lang="en-US"/>
          </a:p>
        </p:txBody>
      </p:sp>
    </p:spTree>
    <p:extLst>
      <p:ext uri="{BB962C8B-B14F-4D97-AF65-F5344CB8AC3E}">
        <p14:creationId xmlns:p14="http://schemas.microsoft.com/office/powerpoint/2010/main" val="1531675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850106"/>
          </a:xfrm>
        </p:spPr>
        <p:txBody>
          <a:bodyPr>
            <a:normAutofit fontScale="90000"/>
          </a:bodyPr>
          <a:lstStyle/>
          <a:p>
            <a:r>
              <a:rPr lang="en-US" dirty="0"/>
              <a:t>Integers, Rational and Real Numbers</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67544" y="1340768"/>
                <a:ext cx="8507288" cy="4104456"/>
              </a:xfrm>
            </p:spPr>
            <p:txBody>
              <a:bodyPr>
                <a:noAutofit/>
              </a:bodyPr>
              <a:lstStyle/>
              <a:p>
                <a:pPr marL="144000" indent="0">
                  <a:spcBef>
                    <a:spcPts val="1200"/>
                  </a:spcBef>
                  <a:buNone/>
                </a:pPr>
                <a14:m>
                  <m:oMathPara xmlns:m="http://schemas.openxmlformats.org/officeDocument/2006/math">
                    <m:oMathParaPr>
                      <m:jc m:val="left"/>
                    </m:oMathParaPr>
                    <m:oMath xmlns:m="http://schemas.openxmlformats.org/officeDocument/2006/math">
                      <m:r>
                        <a:rPr lang="en-US" sz="2500" b="0" i="1" smtClean="0">
                          <a:latin typeface="Cambria Math"/>
                        </a:rPr>
                        <m:t>𝑍</m:t>
                      </m:r>
                      <m:r>
                        <a:rPr lang="en-US" sz="2500" b="0" i="1" smtClean="0">
                          <a:latin typeface="Cambria Math"/>
                        </a:rPr>
                        <m:t>:</m:t>
                      </m:r>
                      <m:r>
                        <a:rPr lang="en-US" sz="2500" b="0" i="1" smtClean="0">
                          <a:latin typeface="Cambria Math"/>
                        </a:rPr>
                        <m:t>𝑠𝑒𝑡</m:t>
                      </m:r>
                      <m:r>
                        <a:rPr lang="en-US" sz="2500" b="0" i="1" smtClean="0">
                          <a:latin typeface="Cambria Math"/>
                        </a:rPr>
                        <m:t> </m:t>
                      </m:r>
                      <m:r>
                        <a:rPr lang="en-US" sz="2500" b="0" i="1" smtClean="0">
                          <a:latin typeface="Cambria Math"/>
                        </a:rPr>
                        <m:t>𝑜𝑓</m:t>
                      </m:r>
                      <m:r>
                        <a:rPr lang="en-US" sz="2500" b="0" i="1" smtClean="0">
                          <a:latin typeface="Cambria Math"/>
                        </a:rPr>
                        <m:t> </m:t>
                      </m:r>
                      <m:r>
                        <a:rPr lang="en-US" sz="2500" b="0" i="1" smtClean="0">
                          <a:latin typeface="Cambria Math"/>
                        </a:rPr>
                        <m:t>𝑎𝑙𝑙</m:t>
                      </m:r>
                      <m:r>
                        <a:rPr lang="en-US" sz="2500" b="0" i="1" smtClean="0">
                          <a:latin typeface="Cambria Math"/>
                        </a:rPr>
                        <m:t>  </m:t>
                      </m:r>
                      <m:r>
                        <a:rPr lang="en-US" sz="2500" b="0" i="1" smtClean="0">
                          <a:latin typeface="Cambria Math"/>
                        </a:rPr>
                        <m:t>𝑖𝑛𝑡𝑒𝑔𝑒𝑟𝑠</m:t>
                      </m:r>
                    </m:oMath>
                  </m:oMathPara>
                </a14:m>
                <a:endParaRPr lang="en-US" sz="2500" b="0" dirty="0"/>
              </a:p>
              <a:p>
                <a:pPr marL="144000" indent="0">
                  <a:spcBef>
                    <a:spcPts val="1200"/>
                  </a:spcBef>
                  <a:buNone/>
                </a:pPr>
                <a14:m>
                  <m:oMathPara xmlns:m="http://schemas.openxmlformats.org/officeDocument/2006/math">
                    <m:oMathParaPr>
                      <m:jc m:val="left"/>
                    </m:oMathParaPr>
                    <m:oMath xmlns:m="http://schemas.openxmlformats.org/officeDocument/2006/math">
                      <m:r>
                        <a:rPr lang="en-US" sz="2500" b="0" i="1" smtClean="0">
                          <a:latin typeface="Cambria Math"/>
                        </a:rPr>
                        <m:t>𝑄</m:t>
                      </m:r>
                      <m:r>
                        <a:rPr lang="en-US" sz="2500" b="0" i="1" smtClean="0">
                          <a:latin typeface="Cambria Math"/>
                        </a:rPr>
                        <m:t>:</m:t>
                      </m:r>
                      <m:r>
                        <a:rPr lang="en-US" sz="2500" b="0" i="1" smtClean="0">
                          <a:latin typeface="Cambria Math"/>
                        </a:rPr>
                        <m:t>𝑠𝑒𝑡</m:t>
                      </m:r>
                      <m:r>
                        <a:rPr lang="en-US" sz="2500" b="0" i="1" smtClean="0">
                          <a:latin typeface="Cambria Math"/>
                        </a:rPr>
                        <m:t> </m:t>
                      </m:r>
                      <m:r>
                        <a:rPr lang="en-US" sz="2500" b="0" i="1" smtClean="0">
                          <a:latin typeface="Cambria Math"/>
                        </a:rPr>
                        <m:t>𝑜𝑓</m:t>
                      </m:r>
                      <m:r>
                        <a:rPr lang="en-US" sz="2500" b="0" i="1" smtClean="0">
                          <a:latin typeface="Cambria Math"/>
                        </a:rPr>
                        <m:t> </m:t>
                      </m:r>
                      <m:r>
                        <a:rPr lang="en-US" sz="2500" b="0" i="1" smtClean="0">
                          <a:latin typeface="Cambria Math"/>
                        </a:rPr>
                        <m:t>𝑎𝑙𝑙</m:t>
                      </m:r>
                      <m:r>
                        <a:rPr lang="en-US" sz="2500" b="0" i="1" smtClean="0">
                          <a:latin typeface="Cambria Math"/>
                        </a:rPr>
                        <m:t> </m:t>
                      </m:r>
                      <m:r>
                        <a:rPr lang="en-US" sz="2500" b="0" i="1" smtClean="0">
                          <a:latin typeface="Cambria Math"/>
                        </a:rPr>
                        <m:t>𝑟𝑎𝑡𝑖𝑜𝑛𝑎𝑙</m:t>
                      </m:r>
                      <m:r>
                        <a:rPr lang="en-US" sz="2500" b="0" i="1" smtClean="0">
                          <a:latin typeface="Cambria Math"/>
                        </a:rPr>
                        <m:t> </m:t>
                      </m:r>
                      <m:r>
                        <a:rPr lang="en-US" sz="2500" b="0" i="1" smtClean="0">
                          <a:latin typeface="Cambria Math"/>
                        </a:rPr>
                        <m:t>𝑛𝑢𝑚𝑏𝑒𝑟𝑠</m:t>
                      </m:r>
                      <m:r>
                        <a:rPr lang="en-US" sz="2500" b="0" i="1" smtClean="0">
                          <a:latin typeface="Cambria Math"/>
                        </a:rPr>
                        <m:t> </m:t>
                      </m:r>
                      <m:r>
                        <a:rPr lang="en-US" sz="2500" b="0" i="1" smtClean="0">
                          <a:latin typeface="Cambria Math"/>
                        </a:rPr>
                        <m:t>𝑜𝑟</m:t>
                      </m:r>
                      <m:r>
                        <a:rPr lang="en-US" sz="2500" b="0" i="1" smtClean="0">
                          <a:latin typeface="Cambria Math"/>
                        </a:rPr>
                        <m:t> </m:t>
                      </m:r>
                      <m:r>
                        <a:rPr lang="en-US" sz="2500" b="0" i="1" smtClean="0">
                          <a:latin typeface="Cambria Math"/>
                        </a:rPr>
                        <m:t>𝑞𝑢𝑜𝑡𝑖𝑒𝑛𝑡𝑠</m:t>
                      </m:r>
                      <m:r>
                        <a:rPr lang="en-US" sz="2500" b="0" i="1" smtClean="0">
                          <a:latin typeface="Cambria Math"/>
                        </a:rPr>
                        <m:t> </m:t>
                      </m:r>
                      <m:r>
                        <a:rPr lang="en-US" sz="2500" b="0" i="1" smtClean="0">
                          <a:latin typeface="Cambria Math"/>
                        </a:rPr>
                        <m:t>𝑜𝑓</m:t>
                      </m:r>
                      <m:r>
                        <a:rPr lang="en-US" sz="2500" b="0" i="1" smtClean="0">
                          <a:latin typeface="Cambria Math"/>
                        </a:rPr>
                        <m:t> </m:t>
                      </m:r>
                      <m:r>
                        <a:rPr lang="en-US" sz="2500" b="0" i="1" smtClean="0">
                          <a:latin typeface="Cambria Math"/>
                        </a:rPr>
                        <m:t>𝑖𝑛𝑡𝑒𝑔𝑒𝑟𝑠</m:t>
                      </m:r>
                    </m:oMath>
                  </m:oMathPara>
                </a14:m>
                <a:endParaRPr lang="en-US" sz="2500" dirty="0"/>
              </a:p>
              <a:p>
                <a:pPr marL="144000" indent="0">
                  <a:spcBef>
                    <a:spcPts val="1200"/>
                  </a:spcBef>
                  <a:buNone/>
                </a:pPr>
                <a14:m>
                  <m:oMathPara xmlns:m="http://schemas.openxmlformats.org/officeDocument/2006/math">
                    <m:oMathParaPr>
                      <m:jc m:val="left"/>
                    </m:oMathParaPr>
                    <m:oMath xmlns:m="http://schemas.openxmlformats.org/officeDocument/2006/math">
                      <m:r>
                        <a:rPr lang="en-US" sz="2500" b="0" i="1" smtClean="0">
                          <a:latin typeface="Cambria Math"/>
                        </a:rPr>
                        <m:t>𝑅</m:t>
                      </m:r>
                      <m:r>
                        <a:rPr lang="en-US" sz="2500" b="0" i="1" smtClean="0">
                          <a:latin typeface="Cambria Math"/>
                        </a:rPr>
                        <m:t>:</m:t>
                      </m:r>
                      <m:r>
                        <a:rPr lang="en-US" sz="2500" b="0" i="1" smtClean="0">
                          <a:latin typeface="Cambria Math"/>
                        </a:rPr>
                        <m:t>𝑠𝑒𝑡</m:t>
                      </m:r>
                      <m:r>
                        <a:rPr lang="en-US" sz="2500" b="0" i="1" smtClean="0">
                          <a:latin typeface="Cambria Math"/>
                        </a:rPr>
                        <m:t> </m:t>
                      </m:r>
                      <m:r>
                        <a:rPr lang="en-US" sz="2500" b="0" i="1" smtClean="0">
                          <a:latin typeface="Cambria Math"/>
                        </a:rPr>
                        <m:t>𝑜𝑓</m:t>
                      </m:r>
                      <m:r>
                        <a:rPr lang="en-US" sz="2500" b="0" i="1" smtClean="0">
                          <a:latin typeface="Cambria Math"/>
                        </a:rPr>
                        <m:t> </m:t>
                      </m:r>
                      <m:r>
                        <a:rPr lang="en-US" sz="2500" b="0" i="1" smtClean="0">
                          <a:latin typeface="Cambria Math"/>
                        </a:rPr>
                        <m:t>𝑎𝑙𝑙</m:t>
                      </m:r>
                      <m:r>
                        <a:rPr lang="en-US" sz="2500" b="0" i="1" smtClean="0">
                          <a:latin typeface="Cambria Math"/>
                        </a:rPr>
                        <m:t> </m:t>
                      </m:r>
                      <m:r>
                        <a:rPr lang="en-US" sz="2500" b="0" i="1" smtClean="0">
                          <a:latin typeface="Cambria Math"/>
                        </a:rPr>
                        <m:t>𝑟𝑒𝑎𝑙</m:t>
                      </m:r>
                      <m:r>
                        <a:rPr lang="en-US" sz="2500" b="0" i="1" smtClean="0">
                          <a:latin typeface="Cambria Math"/>
                        </a:rPr>
                        <m:t> </m:t>
                      </m:r>
                      <m:r>
                        <a:rPr lang="en-US" sz="2500" b="0" i="1" smtClean="0">
                          <a:latin typeface="Cambria Math"/>
                        </a:rPr>
                        <m:t>𝑛𝑢𝑚𝑏𝑒𝑟𝑠</m:t>
                      </m:r>
                    </m:oMath>
                  </m:oMathPara>
                </a14:m>
                <a:endParaRPr lang="en-US" sz="2500" dirty="0"/>
              </a:p>
              <a:p>
                <a:pPr marL="144000" indent="0">
                  <a:spcBef>
                    <a:spcPts val="1200"/>
                  </a:spcBef>
                  <a:buNone/>
                </a:pPr>
                <a:endParaRPr lang="en-US" sz="25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67544" y="1340768"/>
                <a:ext cx="8507288" cy="4104456"/>
              </a:xfrm>
              <a:blipFill rotWithShape="1">
                <a:blip r:embed="rId2"/>
                <a:stretch>
                  <a:fillRect/>
                </a:stretch>
              </a:blipFill>
            </p:spPr>
            <p:txBody>
              <a:bodyPr/>
              <a:lstStyle/>
              <a:p>
                <a:r>
                  <a:rPr lang="ar-JO">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5</a:t>
            </a:fld>
            <a:endParaRPr lang="en-US" dirty="0"/>
          </a:p>
        </p:txBody>
      </p:sp>
    </p:spTree>
    <p:extLst>
      <p:ext uri="{BB962C8B-B14F-4D97-AF65-F5344CB8AC3E}">
        <p14:creationId xmlns:p14="http://schemas.microsoft.com/office/powerpoint/2010/main" val="1998800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850106"/>
          </a:xfrm>
        </p:spPr>
        <p:txBody>
          <a:bodyPr>
            <a:normAutofit fontScale="90000"/>
          </a:bodyPr>
          <a:lstStyle/>
          <a:p>
            <a:r>
              <a:rPr lang="en-US" dirty="0"/>
              <a:t>Integers, Rational and Real Numbers</a:t>
            </a:r>
          </a:p>
        </p:txBody>
      </p:sp>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a:xfrm>
                <a:off x="467544" y="1340768"/>
                <a:ext cx="8507288" cy="4104456"/>
              </a:xfrm>
            </p:spPr>
            <p:txBody>
              <a:bodyPr>
                <a:noAutofit/>
              </a:bodyPr>
              <a:lstStyle/>
              <a:p>
                <a:pPr marL="144000" indent="0">
                  <a:spcBef>
                    <a:spcPts val="1200"/>
                  </a:spcBef>
                  <a:buNone/>
                </a:pPr>
                <a:r>
                  <a:rPr lang="en-US" sz="2500" dirty="0"/>
                  <a:t>1. </a:t>
                </a:r>
                <a14:m>
                  <m:oMath xmlns:m="http://schemas.openxmlformats.org/officeDocument/2006/math">
                    <m:r>
                      <a:rPr lang="en-US" sz="2500" i="1">
                        <a:latin typeface="Cambria Math"/>
                      </a:rPr>
                      <m:t>𝑍</m:t>
                    </m:r>
                    <m:r>
                      <a:rPr lang="en-US" sz="2500" i="1">
                        <a:latin typeface="Cambria Math"/>
                      </a:rPr>
                      <m:t>:</m:t>
                    </m:r>
                    <m:r>
                      <a:rPr lang="en-US" sz="2500" i="1">
                        <a:latin typeface="Cambria Math"/>
                      </a:rPr>
                      <m:t>𝑠𝑒𝑡</m:t>
                    </m:r>
                    <m:r>
                      <a:rPr lang="en-US" sz="2500" i="1">
                        <a:latin typeface="Cambria Math"/>
                      </a:rPr>
                      <m:t> </m:t>
                    </m:r>
                    <m:r>
                      <a:rPr lang="en-US" sz="2500" i="1">
                        <a:latin typeface="Cambria Math"/>
                      </a:rPr>
                      <m:t>𝑜𝑓</m:t>
                    </m:r>
                    <m:r>
                      <a:rPr lang="en-US" sz="2500" i="1">
                        <a:latin typeface="Cambria Math"/>
                      </a:rPr>
                      <m:t> </m:t>
                    </m:r>
                    <m:r>
                      <a:rPr lang="en-US" sz="2500" i="1">
                        <a:latin typeface="Cambria Math"/>
                      </a:rPr>
                      <m:t>𝑎𝑙𝑙</m:t>
                    </m:r>
                    <m:r>
                      <a:rPr lang="en-US" sz="2500" i="1">
                        <a:latin typeface="Cambria Math"/>
                      </a:rPr>
                      <m:t>  </m:t>
                    </m:r>
                    <m:r>
                      <a:rPr lang="en-US" sz="2500" i="1">
                        <a:latin typeface="Cambria Math"/>
                      </a:rPr>
                      <m:t>𝑖𝑛𝑡𝑒𝑔𝑒𝑟𝑠</m:t>
                    </m:r>
                  </m:oMath>
                </a14:m>
                <a:r>
                  <a:rPr lang="en-US" sz="2500" dirty="0"/>
                  <a:t> (</a:t>
                </a:r>
                <a:r>
                  <a:rPr lang="ar-JO" sz="2500" dirty="0"/>
                  <a:t>الأعداد الصحيحة</a:t>
                </a:r>
                <a:r>
                  <a:rPr lang="en-US" sz="2500" dirty="0"/>
                  <a:t>)</a:t>
                </a:r>
              </a:p>
              <a:p>
                <a:pPr marL="144000" indent="0">
                  <a:spcBef>
                    <a:spcPts val="1200"/>
                  </a:spcBef>
                  <a:buNone/>
                </a:pPr>
                <a14:m>
                  <m:oMath xmlns:m="http://schemas.openxmlformats.org/officeDocument/2006/math">
                    <m:r>
                      <a:rPr lang="en-US" sz="2500" i="1">
                        <a:latin typeface="Cambria Math"/>
                      </a:rPr>
                      <m:t>𝑍</m:t>
                    </m:r>
                  </m:oMath>
                </a14:m>
                <a:r>
                  <a:rPr lang="en-US" sz="2500" dirty="0"/>
                  <a:t> = {…-4, -3, -2, -1, 0, 1, 2, 3, 4, …}                       </a:t>
                </a:r>
              </a:p>
              <a:p>
                <a:pPr marL="144000" indent="0">
                  <a:spcBef>
                    <a:spcPts val="1200"/>
                  </a:spcBef>
                  <a:buNone/>
                </a:pPr>
                <a14:m>
                  <m:oMath xmlns:m="http://schemas.openxmlformats.org/officeDocument/2006/math">
                    <m:r>
                      <a:rPr lang="en-US" sz="2500" i="1">
                        <a:latin typeface="Cambria Math"/>
                      </a:rPr>
                      <m:t>𝑍</m:t>
                    </m:r>
                    <m:r>
                      <a:rPr lang="en-US" sz="2500" i="1">
                        <a:latin typeface="Cambria Math"/>
                      </a:rPr>
                      <m:t> </m:t>
                    </m:r>
                  </m:oMath>
                </a14:m>
                <a:r>
                  <a:rPr lang="en-US" sz="2500" baseline="30000" dirty="0"/>
                  <a:t>+</a:t>
                </a:r>
                <a:r>
                  <a:rPr lang="en-US" sz="2500" dirty="0"/>
                  <a:t>= {1, 2, 3, 4, …}</a:t>
                </a:r>
              </a:p>
              <a:p>
                <a:pPr marL="144000" indent="0">
                  <a:spcBef>
                    <a:spcPts val="1200"/>
                  </a:spcBef>
                  <a:buNone/>
                </a:pPr>
                <a14:m>
                  <m:oMath xmlns:m="http://schemas.openxmlformats.org/officeDocument/2006/math">
                    <m:r>
                      <a:rPr lang="en-US" sz="2500" i="1">
                        <a:latin typeface="Cambria Math"/>
                      </a:rPr>
                      <m:t>𝑍</m:t>
                    </m:r>
                    <m:r>
                      <a:rPr lang="en-US" sz="2500" i="1">
                        <a:latin typeface="Cambria Math"/>
                      </a:rPr>
                      <m:t> </m:t>
                    </m:r>
                    <m:r>
                      <m:rPr>
                        <m:nor/>
                      </m:rPr>
                      <a:rPr lang="en-US" sz="2500" b="0" i="0" baseline="30000" dirty="0" smtClean="0"/>
                      <m:t>−</m:t>
                    </m:r>
                  </m:oMath>
                </a14:m>
                <a:r>
                  <a:rPr lang="en-US" sz="2500" dirty="0"/>
                  <a:t> = {…., -4, -3, -2, -1}</a:t>
                </a:r>
              </a:p>
              <a:p>
                <a:pPr marL="144000" indent="0">
                  <a:spcBef>
                    <a:spcPts val="1200"/>
                  </a:spcBef>
                  <a:buNone/>
                </a:pPr>
                <a14:m>
                  <m:oMath xmlns:m="http://schemas.openxmlformats.org/officeDocument/2006/math">
                    <m:r>
                      <a:rPr lang="en-US" sz="2500" i="1">
                        <a:latin typeface="Cambria Math"/>
                      </a:rPr>
                      <m:t>𝑍</m:t>
                    </m:r>
                    <m:r>
                      <a:rPr lang="en-US" sz="2500" i="1">
                        <a:latin typeface="Cambria Math"/>
                      </a:rPr>
                      <m:t> </m:t>
                    </m:r>
                    <m:r>
                      <m:rPr>
                        <m:nor/>
                      </m:rPr>
                      <a:rPr lang="en-US" sz="2500" b="0" i="0" baseline="30000" dirty="0" smtClean="0"/>
                      <m:t>∗ </m:t>
                    </m:r>
                    <m:r>
                      <m:rPr>
                        <m:nor/>
                      </m:rPr>
                      <a:rPr lang="en-US" sz="2500" dirty="0"/>
                      <m:t>={</m:t>
                    </m:r>
                    <m:r>
                      <m:rPr>
                        <m:nor/>
                      </m:rPr>
                      <a:rPr lang="en-US" sz="2500" dirty="0"/>
                      <m:t>…</m:t>
                    </m:r>
                    <m:r>
                      <m:rPr>
                        <m:nor/>
                      </m:rPr>
                      <a:rPr lang="en-US" sz="2500" b="0" i="0" dirty="0" smtClean="0"/>
                      <m:t>,</m:t>
                    </m:r>
                    <m:r>
                      <m:rPr>
                        <m:nor/>
                      </m:rPr>
                      <a:rPr lang="en-US" sz="2500" dirty="0"/>
                      <m:t>−</m:t>
                    </m:r>
                    <m:r>
                      <m:rPr>
                        <m:nor/>
                      </m:rPr>
                      <a:rPr lang="en-US" sz="2500" dirty="0"/>
                      <m:t>4</m:t>
                    </m:r>
                    <m:r>
                      <m:rPr>
                        <m:nor/>
                      </m:rPr>
                      <a:rPr lang="en-US" sz="2500" dirty="0"/>
                      <m:t>, </m:t>
                    </m:r>
                    <m:r>
                      <m:rPr>
                        <m:nor/>
                      </m:rPr>
                      <a:rPr lang="en-US" sz="2500" dirty="0"/>
                      <m:t>−</m:t>
                    </m:r>
                    <m:r>
                      <m:rPr>
                        <m:nor/>
                      </m:rPr>
                      <a:rPr lang="en-US" sz="2500" dirty="0"/>
                      <m:t>3</m:t>
                    </m:r>
                    <m:r>
                      <m:rPr>
                        <m:nor/>
                      </m:rPr>
                      <a:rPr lang="en-US" sz="2500" dirty="0"/>
                      <m:t>, </m:t>
                    </m:r>
                    <m:r>
                      <m:rPr>
                        <m:nor/>
                      </m:rPr>
                      <a:rPr lang="en-US" sz="2500" dirty="0"/>
                      <m:t>−</m:t>
                    </m:r>
                    <m:r>
                      <m:rPr>
                        <m:nor/>
                      </m:rPr>
                      <a:rPr lang="en-US" sz="2500" dirty="0"/>
                      <m:t>2</m:t>
                    </m:r>
                    <m:r>
                      <m:rPr>
                        <m:nor/>
                      </m:rPr>
                      <a:rPr lang="en-US" sz="2500" dirty="0"/>
                      <m:t>, </m:t>
                    </m:r>
                    <m:r>
                      <m:rPr>
                        <m:nor/>
                      </m:rPr>
                      <a:rPr lang="en-US" sz="2500" dirty="0"/>
                      <m:t>−</m:t>
                    </m:r>
                    <m:r>
                      <m:rPr>
                        <m:nor/>
                      </m:rPr>
                      <a:rPr lang="en-US" sz="2500" dirty="0"/>
                      <m:t>1</m:t>
                    </m:r>
                    <m:r>
                      <m:rPr>
                        <m:nor/>
                      </m:rPr>
                      <a:rPr lang="en-US" sz="2500" dirty="0"/>
                      <m:t>, </m:t>
                    </m:r>
                    <m:r>
                      <m:rPr>
                        <m:nor/>
                      </m:rPr>
                      <a:rPr lang="en-US" sz="2500" dirty="0"/>
                      <m:t>1</m:t>
                    </m:r>
                    <m:r>
                      <m:rPr>
                        <m:nor/>
                      </m:rPr>
                      <a:rPr lang="en-US" sz="2500" dirty="0"/>
                      <m:t>, </m:t>
                    </m:r>
                    <m:r>
                      <m:rPr>
                        <m:nor/>
                      </m:rPr>
                      <a:rPr lang="en-US" sz="2500" dirty="0"/>
                      <m:t>2</m:t>
                    </m:r>
                    <m:r>
                      <m:rPr>
                        <m:nor/>
                      </m:rPr>
                      <a:rPr lang="en-US" sz="2500" dirty="0"/>
                      <m:t>, </m:t>
                    </m:r>
                    <m:r>
                      <m:rPr>
                        <m:nor/>
                      </m:rPr>
                      <a:rPr lang="en-US" sz="2500" dirty="0"/>
                      <m:t>3</m:t>
                    </m:r>
                    <m:r>
                      <m:rPr>
                        <m:nor/>
                      </m:rPr>
                      <a:rPr lang="en-US" sz="2500" dirty="0"/>
                      <m:t>, </m:t>
                    </m:r>
                    <m:r>
                      <m:rPr>
                        <m:nor/>
                      </m:rPr>
                      <a:rPr lang="en-US" sz="2500" dirty="0"/>
                      <m:t>4</m:t>
                    </m:r>
                    <m:r>
                      <m:rPr>
                        <m:nor/>
                      </m:rPr>
                      <a:rPr lang="en-US" sz="2500" dirty="0"/>
                      <m:t>, </m:t>
                    </m:r>
                    <m:r>
                      <m:rPr>
                        <m:nor/>
                      </m:rPr>
                      <a:rPr lang="en-US" sz="2500" dirty="0"/>
                      <m:t>…</m:t>
                    </m:r>
                    <m:r>
                      <m:rPr>
                        <m:nor/>
                      </m:rPr>
                      <a:rPr lang="en-US" sz="2500" dirty="0"/>
                      <m:t>}</m:t>
                    </m:r>
                  </m:oMath>
                </a14:m>
                <a:r>
                  <a:rPr lang="en-US" sz="2500" dirty="0"/>
                  <a:t>                      (without zero)</a:t>
                </a:r>
              </a:p>
              <a:p>
                <a:pPr>
                  <a:spcBef>
                    <a:spcPts val="1200"/>
                  </a:spcBef>
                </a:pPr>
                <a:r>
                  <a:rPr lang="en-US" sz="2500" dirty="0"/>
                  <a:t>Addition of a superscript  </a:t>
                </a:r>
                <a14:m>
                  <m:oMath xmlns:m="http://schemas.openxmlformats.org/officeDocument/2006/math">
                    <m:r>
                      <a:rPr lang="en-US" sz="2500" i="1" smtClean="0">
                        <a:latin typeface="Cambria Math"/>
                        <a:ea typeface="Cambria Math"/>
                      </a:rPr>
                      <m:t>+</m:t>
                    </m:r>
                    <m:r>
                      <a:rPr lang="en-US" sz="2500" b="0" i="1" smtClean="0">
                        <a:latin typeface="Cambria Math"/>
                        <a:ea typeface="Cambria Math"/>
                      </a:rPr>
                      <m:t>  </m:t>
                    </m:r>
                    <m:r>
                      <a:rPr lang="en-US" sz="2500" b="0" i="1" smtClean="0">
                        <a:latin typeface="Cambria Math"/>
                        <a:ea typeface="Cambria Math"/>
                      </a:rPr>
                      <m:t>𝑜𝑟</m:t>
                    </m:r>
                    <m:r>
                      <a:rPr lang="en-US" sz="2500" b="0" i="1" smtClean="0">
                        <a:latin typeface="Cambria Math"/>
                        <a:ea typeface="Cambria Math"/>
                      </a:rPr>
                      <m:t> −</m:t>
                    </m:r>
                    <m:r>
                      <a:rPr lang="en-US" sz="2500" b="0" i="1" smtClean="0">
                        <a:latin typeface="Cambria Math"/>
                        <a:ea typeface="Cambria Math"/>
                      </a:rPr>
                      <m:t>𝑜𝑟</m:t>
                    </m:r>
                    <m:r>
                      <a:rPr lang="en-US" sz="2500" b="0" i="1" smtClean="0">
                        <a:latin typeface="Cambria Math"/>
                        <a:ea typeface="Cambria Math"/>
                      </a:rPr>
                      <m:t>  </m:t>
                    </m:r>
                    <m:r>
                      <a:rPr lang="en-US" sz="2500" b="0" i="1" smtClean="0">
                        <a:latin typeface="Cambria Math"/>
                        <a:ea typeface="Cambria Math"/>
                      </a:rPr>
                      <m:t>𝑛𝑜𝑛𝑛𝑒𝑔</m:t>
                    </m:r>
                  </m:oMath>
                </a14:m>
                <a:r>
                  <a:rPr lang="en-US" sz="2500" dirty="0"/>
                  <a:t> indicates that </a:t>
                </a:r>
              </a:p>
              <a:p>
                <a:pPr marL="0" indent="0">
                  <a:spcBef>
                    <a:spcPts val="1200"/>
                  </a:spcBef>
                  <a:buNone/>
                </a:pPr>
                <a:r>
                  <a:rPr lang="en-US" sz="2500" dirty="0"/>
                  <a:t>     only the positive or negative or nonnegative elements of</a:t>
                </a:r>
              </a:p>
              <a:p>
                <a:pPr marL="0" indent="0">
                  <a:spcBef>
                    <a:spcPts val="1200"/>
                  </a:spcBef>
                  <a:buNone/>
                </a:pPr>
                <a:r>
                  <a:rPr lang="en-US" sz="2500" dirty="0"/>
                  <a:t>     the set are to be included.</a:t>
                </a:r>
              </a:p>
              <a:p>
                <a:pPr>
                  <a:spcBef>
                    <a:spcPts val="1200"/>
                  </a:spcBef>
                </a:pPr>
                <a:r>
                  <a:rPr lang="en-US" sz="2500" dirty="0"/>
                  <a:t>Nonnegative integers </a:t>
                </a:r>
                <a14:m>
                  <m:oMath xmlns:m="http://schemas.openxmlformats.org/officeDocument/2006/math">
                    <m:sSup>
                      <m:sSupPr>
                        <m:ctrlPr>
                          <a:rPr lang="en-US" sz="2500" i="1" smtClean="0">
                            <a:latin typeface="Cambria Math" panose="02040503050406030204" pitchFamily="18" charset="0"/>
                          </a:rPr>
                        </m:ctrlPr>
                      </m:sSupPr>
                      <m:e>
                        <m:r>
                          <a:rPr lang="en-US" sz="2500" b="0" i="1" smtClean="0">
                            <a:latin typeface="Cambria Math"/>
                          </a:rPr>
                          <m:t>𝑍</m:t>
                        </m:r>
                      </m:e>
                      <m:sup>
                        <m:r>
                          <a:rPr lang="en-US" sz="2500" b="0" i="1" smtClean="0">
                            <a:latin typeface="Cambria Math"/>
                          </a:rPr>
                          <m:t>𝑛𝑜𝑛𝑛𝑒𝑔</m:t>
                        </m:r>
                      </m:sup>
                    </m:sSup>
                  </m:oMath>
                </a14:m>
                <a:r>
                  <a:rPr lang="en-US" sz="2500" dirty="0"/>
                  <a:t> is also known as the set of natural numbers and is sometimes denoted </a:t>
                </a:r>
                <a14:m>
                  <m:oMath xmlns:m="http://schemas.openxmlformats.org/officeDocument/2006/math">
                    <m:r>
                      <a:rPr lang="en-US" sz="2500" b="0" i="1" smtClean="0">
                        <a:latin typeface="Cambria Math"/>
                      </a:rPr>
                      <m:t>𝑁</m:t>
                    </m:r>
                    <m:r>
                      <a:rPr lang="en-US" sz="2500" b="0" i="1" smtClean="0">
                        <a:latin typeface="Cambria Math"/>
                      </a:rPr>
                      <m:t>.</m:t>
                    </m:r>
                  </m:oMath>
                </a14:m>
                <a:endParaRPr lang="en-US" sz="2500"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467544" y="1340768"/>
                <a:ext cx="8507288" cy="4104456"/>
              </a:xfrm>
              <a:blipFill>
                <a:blip r:embed="rId2"/>
                <a:stretch>
                  <a:fillRect l="-1075" t="-1486" r="-143" b="-28380"/>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6</a:t>
            </a:fld>
            <a:endParaRPr lang="en-US" dirty="0"/>
          </a:p>
        </p:txBody>
      </p:sp>
    </p:spTree>
    <p:extLst>
      <p:ext uri="{BB962C8B-B14F-4D97-AF65-F5344CB8AC3E}">
        <p14:creationId xmlns:p14="http://schemas.microsoft.com/office/powerpoint/2010/main" val="345933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850106"/>
          </a:xfrm>
        </p:spPr>
        <p:txBody>
          <a:bodyPr>
            <a:normAutofit fontScale="90000"/>
          </a:bodyPr>
          <a:lstStyle/>
          <a:p>
            <a:r>
              <a:rPr lang="en-US" dirty="0"/>
              <a:t>Integers, Rational and Real Numbers</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67544" y="1340768"/>
                <a:ext cx="8507288" cy="4104456"/>
              </a:xfrm>
            </p:spPr>
            <p:txBody>
              <a:bodyPr>
                <a:noAutofit/>
              </a:bodyPr>
              <a:lstStyle/>
              <a:p>
                <a:pPr marL="144000" indent="0">
                  <a:spcBef>
                    <a:spcPts val="1200"/>
                  </a:spcBef>
                  <a:buNone/>
                </a:pPr>
                <a14:m>
                  <m:oMath xmlns:m="http://schemas.openxmlformats.org/officeDocument/2006/math">
                    <m:r>
                      <a:rPr lang="en-US" sz="2500" b="0" i="1" smtClean="0">
                        <a:latin typeface="Cambria Math"/>
                      </a:rPr>
                      <m:t>2</m:t>
                    </m:r>
                    <m:r>
                      <a:rPr lang="en-US" sz="2500" b="0" i="1" smtClean="0">
                        <a:latin typeface="Cambria Math"/>
                      </a:rPr>
                      <m:t>. </m:t>
                    </m:r>
                    <m:r>
                      <a:rPr lang="en-US" sz="2500" i="1" smtClean="0">
                        <a:latin typeface="Cambria Math"/>
                      </a:rPr>
                      <m:t>𝑄</m:t>
                    </m:r>
                    <m:r>
                      <a:rPr lang="en-US" sz="2500" i="1" smtClean="0">
                        <a:latin typeface="Cambria Math"/>
                      </a:rPr>
                      <m:t>:</m:t>
                    </m:r>
                    <m:r>
                      <a:rPr lang="en-US" sz="2500" i="1" smtClean="0">
                        <a:latin typeface="Cambria Math"/>
                      </a:rPr>
                      <m:t>𝑠𝑒𝑡</m:t>
                    </m:r>
                    <m:r>
                      <a:rPr lang="en-US" sz="2500" i="1" smtClean="0">
                        <a:latin typeface="Cambria Math"/>
                      </a:rPr>
                      <m:t> </m:t>
                    </m:r>
                    <m:r>
                      <a:rPr lang="en-US" sz="2500" i="1" smtClean="0">
                        <a:latin typeface="Cambria Math"/>
                      </a:rPr>
                      <m:t>𝑜𝑓</m:t>
                    </m:r>
                    <m:r>
                      <a:rPr lang="en-US" sz="2500" i="1" smtClean="0">
                        <a:latin typeface="Cambria Math"/>
                      </a:rPr>
                      <m:t> </m:t>
                    </m:r>
                    <m:r>
                      <a:rPr lang="en-US" sz="2500" i="1" smtClean="0">
                        <a:latin typeface="Cambria Math"/>
                      </a:rPr>
                      <m:t>𝑎𝑙𝑙</m:t>
                    </m:r>
                    <m:r>
                      <a:rPr lang="en-US" sz="2500" i="1" smtClean="0">
                        <a:latin typeface="Cambria Math"/>
                      </a:rPr>
                      <m:t> </m:t>
                    </m:r>
                    <m:r>
                      <a:rPr lang="en-US" sz="2500" i="1" smtClean="0">
                        <a:latin typeface="Cambria Math"/>
                      </a:rPr>
                      <m:t>𝑟𝑎𝑡𝑖𝑜𝑛𝑎𝑙</m:t>
                    </m:r>
                    <m:r>
                      <a:rPr lang="en-US" sz="2500" i="1" smtClean="0">
                        <a:latin typeface="Cambria Math"/>
                      </a:rPr>
                      <m:t> </m:t>
                    </m:r>
                    <m:r>
                      <a:rPr lang="en-US" sz="2500" i="1" smtClean="0">
                        <a:latin typeface="Cambria Math"/>
                      </a:rPr>
                      <m:t>𝑛𝑢𝑚𝑏𝑒𝑟𝑠</m:t>
                    </m:r>
                  </m:oMath>
                </a14:m>
                <a:r>
                  <a:rPr lang="ar-JO" sz="2500" dirty="0"/>
                  <a:t> الأعداد النسبية </a:t>
                </a:r>
                <a:endParaRPr lang="en-US" sz="2500" dirty="0"/>
              </a:p>
              <a:p>
                <a:pPr marL="144000" indent="0">
                  <a:spcBef>
                    <a:spcPts val="1200"/>
                  </a:spcBef>
                  <a:buNone/>
                </a:pPr>
                <a:r>
                  <a:rPr lang="en-US" sz="2500" dirty="0"/>
                  <a:t>Any number belongs to Q if we can write it as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a:rPr>
                          <m:t>𝑎</m:t>
                        </m:r>
                      </m:num>
                      <m:den>
                        <m:r>
                          <a:rPr lang="en-US" sz="2500" b="0" i="1" smtClean="0">
                            <a:latin typeface="Cambria Math"/>
                          </a:rPr>
                          <m:t>𝑏</m:t>
                        </m:r>
                      </m:den>
                    </m:f>
                  </m:oMath>
                </a14:m>
                <a:endParaRPr lang="en-US" sz="2500" dirty="0"/>
              </a:p>
              <a:p>
                <a:pPr marL="144000" indent="0">
                  <a:spcBef>
                    <a:spcPts val="1200"/>
                  </a:spcBef>
                  <a:buNone/>
                </a:pPr>
                <a:endParaRPr lang="en-US" sz="2500" dirty="0"/>
              </a:p>
              <a:p>
                <a:pPr marL="144000" indent="0">
                  <a:spcBef>
                    <a:spcPts val="1200"/>
                  </a:spcBef>
                  <a:buNone/>
                </a:pPr>
                <a:r>
                  <a:rPr lang="en-US" sz="2500" dirty="0"/>
                  <a:t>3. </a:t>
                </a:r>
                <a14:m>
                  <m:oMath xmlns:m="http://schemas.openxmlformats.org/officeDocument/2006/math">
                    <m:r>
                      <a:rPr lang="en-US" sz="2500" i="1">
                        <a:latin typeface="Cambria Math"/>
                      </a:rPr>
                      <m:t>𝑅</m:t>
                    </m:r>
                    <m:r>
                      <a:rPr lang="en-US" sz="2500" i="1">
                        <a:latin typeface="Cambria Math"/>
                      </a:rPr>
                      <m:t>:</m:t>
                    </m:r>
                    <m:r>
                      <a:rPr lang="en-US" sz="2500" i="1">
                        <a:latin typeface="Cambria Math"/>
                      </a:rPr>
                      <m:t>𝑠𝑒𝑡</m:t>
                    </m:r>
                    <m:r>
                      <a:rPr lang="en-US" sz="2500" i="1">
                        <a:latin typeface="Cambria Math"/>
                      </a:rPr>
                      <m:t> </m:t>
                    </m:r>
                    <m:r>
                      <a:rPr lang="en-US" sz="2500" i="1">
                        <a:latin typeface="Cambria Math"/>
                      </a:rPr>
                      <m:t>𝑜𝑓</m:t>
                    </m:r>
                    <m:r>
                      <a:rPr lang="en-US" sz="2500" i="1">
                        <a:latin typeface="Cambria Math"/>
                      </a:rPr>
                      <m:t> </m:t>
                    </m:r>
                    <m:r>
                      <a:rPr lang="en-US" sz="2500" i="1">
                        <a:latin typeface="Cambria Math"/>
                      </a:rPr>
                      <m:t>𝑎𝑙𝑙</m:t>
                    </m:r>
                    <m:r>
                      <a:rPr lang="en-US" sz="2500" i="1">
                        <a:latin typeface="Cambria Math"/>
                      </a:rPr>
                      <m:t> </m:t>
                    </m:r>
                    <m:r>
                      <a:rPr lang="en-US" sz="2500" i="1">
                        <a:latin typeface="Cambria Math"/>
                      </a:rPr>
                      <m:t>𝑟𝑒𝑎𝑙</m:t>
                    </m:r>
                    <m:r>
                      <a:rPr lang="en-US" sz="2500" i="1">
                        <a:latin typeface="Cambria Math"/>
                      </a:rPr>
                      <m:t> </m:t>
                    </m:r>
                    <m:r>
                      <a:rPr lang="en-US" sz="2500" i="1">
                        <a:latin typeface="Cambria Math"/>
                      </a:rPr>
                      <m:t>𝑛𝑢𝑚𝑏𝑒𝑟𝑠</m:t>
                    </m:r>
                  </m:oMath>
                </a14:m>
                <a:r>
                  <a:rPr lang="en-US" sz="2500" dirty="0"/>
                  <a:t> </a:t>
                </a:r>
                <a:r>
                  <a:rPr lang="ar-JO" sz="2500" dirty="0"/>
                  <a:t>الأعداد الحقيقية</a:t>
                </a:r>
                <a:r>
                  <a:rPr lang="en-US" sz="2500" dirty="0"/>
                  <a:t> </a:t>
                </a:r>
              </a:p>
              <a:p>
                <a:pPr marL="144000" indent="0">
                  <a:spcBef>
                    <a:spcPts val="1200"/>
                  </a:spcBef>
                  <a:buNone/>
                </a:pPr>
                <a:r>
                  <a:rPr lang="en-US" sz="2500" dirty="0"/>
                  <a:t>(</a:t>
                </a:r>
                <a:r>
                  <a:rPr lang="ar-JO" sz="2500" dirty="0"/>
                  <a:t> وتشمل الأعداد النسبية وغير النسبية</a:t>
                </a:r>
                <a:r>
                  <a:rPr lang="en-US" sz="2500" dirty="0"/>
                  <a:t>)</a:t>
                </a:r>
              </a:p>
              <a:p>
                <a:pPr marL="144000" indent="0">
                  <a:spcBef>
                    <a:spcPts val="1200"/>
                  </a:spcBef>
                  <a:buNone/>
                </a:pPr>
                <a:r>
                  <a:rPr lang="en-US" sz="2500" dirty="0"/>
                  <a:t>Irrational: We can’t write it as a fraction, e.g. </a:t>
                </a:r>
                <a14:m>
                  <m:oMath xmlns:m="http://schemas.openxmlformats.org/officeDocument/2006/math">
                    <m:rad>
                      <m:radPr>
                        <m:degHide m:val="on"/>
                        <m:ctrlPr>
                          <a:rPr lang="en-US" sz="2500" i="1" smtClean="0">
                            <a:latin typeface="Cambria Math" panose="02040503050406030204" pitchFamily="18" charset="0"/>
                          </a:rPr>
                        </m:ctrlPr>
                      </m:radPr>
                      <m:deg/>
                      <m:e>
                        <m:r>
                          <a:rPr lang="en-US" sz="2500" b="0" i="1" smtClean="0">
                            <a:latin typeface="Cambria Math"/>
                          </a:rPr>
                          <m:t>3</m:t>
                        </m:r>
                      </m:e>
                    </m:rad>
                  </m:oMath>
                </a14:m>
                <a:r>
                  <a:rPr lang="en-US" sz="2500" dirty="0"/>
                  <a:t> </a:t>
                </a:r>
                <a14:m>
                  <m:oMath xmlns:m="http://schemas.openxmlformats.org/officeDocument/2006/math">
                    <m:rad>
                      <m:radPr>
                        <m:degHide m:val="on"/>
                        <m:ctrlPr>
                          <a:rPr lang="en-US" sz="2500" i="1">
                            <a:latin typeface="Cambria Math" panose="02040503050406030204" pitchFamily="18" charset="0"/>
                          </a:rPr>
                        </m:ctrlPr>
                      </m:radPr>
                      <m:deg/>
                      <m:e>
                        <m:r>
                          <a:rPr lang="en-US" sz="2500" b="0" i="1" smtClean="0">
                            <a:latin typeface="Cambria Math"/>
                          </a:rPr>
                          <m:t>5</m:t>
                        </m:r>
                      </m:e>
                    </m:rad>
                  </m:oMath>
                </a14:m>
                <a:r>
                  <a:rPr lang="en-US" sz="2500" dirty="0"/>
                  <a:t> </a:t>
                </a:r>
                <a14:m>
                  <m:oMath xmlns:m="http://schemas.openxmlformats.org/officeDocument/2006/math">
                    <m:rad>
                      <m:radPr>
                        <m:degHide m:val="on"/>
                        <m:ctrlPr>
                          <a:rPr lang="en-US" sz="2500" i="1">
                            <a:latin typeface="Cambria Math" panose="02040503050406030204" pitchFamily="18" charset="0"/>
                          </a:rPr>
                        </m:ctrlPr>
                      </m:radPr>
                      <m:deg/>
                      <m:e>
                        <m:r>
                          <a:rPr lang="en-US" sz="2500" b="0" i="1" smtClean="0">
                            <a:latin typeface="Cambria Math"/>
                          </a:rPr>
                          <m:t>7</m:t>
                        </m:r>
                      </m:e>
                    </m:rad>
                  </m:oMath>
                </a14:m>
                <a:r>
                  <a:rPr lang="en-US" sz="2500" dirty="0"/>
                  <a:t> </a:t>
                </a:r>
              </a:p>
              <a:p>
                <a:pPr marL="144000" indent="0">
                  <a:spcBef>
                    <a:spcPts val="1200"/>
                  </a:spcBef>
                  <a:buNone/>
                </a:pPr>
                <a:endParaRPr lang="en-US" sz="2500" dirty="0"/>
              </a:p>
              <a:p>
                <a:pPr marL="144000" indent="0">
                  <a:spcBef>
                    <a:spcPts val="1200"/>
                  </a:spcBef>
                  <a:buNone/>
                </a:pPr>
                <a:endParaRPr lang="en-US" sz="2500" b="0" i="1" dirty="0">
                  <a:latin typeface="Cambria Math"/>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67544" y="1340768"/>
                <a:ext cx="8507288" cy="4104456"/>
              </a:xfrm>
              <a:blipFill rotWithShape="1">
                <a:blip r:embed="rId2"/>
                <a:stretch>
                  <a:fillRect t="-1337"/>
                </a:stretch>
              </a:blipFill>
            </p:spPr>
            <p:txBody>
              <a:bodyPr/>
              <a:lstStyle/>
              <a:p>
                <a:r>
                  <a:rPr lang="ar-JO">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7</a:t>
            </a:fld>
            <a:endParaRPr lang="en-US" dirty="0"/>
          </a:p>
        </p:txBody>
      </p:sp>
    </p:spTree>
    <p:extLst>
      <p:ext uri="{BB962C8B-B14F-4D97-AF65-F5344CB8AC3E}">
        <p14:creationId xmlns:p14="http://schemas.microsoft.com/office/powerpoint/2010/main" val="330088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Integers, Rational and Real Numbers</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fontScale="85000" lnSpcReduction="10000"/>
              </a:bodyPr>
              <a:lstStyle/>
              <a:p>
                <a:r>
                  <a:rPr lang="en-US" dirty="0"/>
                  <a:t>The set of real numbers </a:t>
                </a:r>
                <a14:m>
                  <m:oMath xmlns:m="http://schemas.openxmlformats.org/officeDocument/2006/math">
                    <m:r>
                      <a:rPr lang="en-US" i="1">
                        <a:latin typeface="Cambria Math"/>
                      </a:rPr>
                      <m:t>𝑅</m:t>
                    </m:r>
                  </m:oMath>
                </a14:m>
                <a:r>
                  <a:rPr lang="en-US" dirty="0"/>
                  <a:t> is ordinarily pictured as the set of all points on a line. The line is called continuous because it is imagined to have no holes.</a:t>
                </a:r>
              </a:p>
              <a:p>
                <a:r>
                  <a:rPr lang="en-US" dirty="0"/>
                  <a:t>The set of integers is then pictured as </a:t>
                </a:r>
                <a14:m>
                  <m:oMath xmlns:m="http://schemas.openxmlformats.org/officeDocument/2006/math">
                    <m:r>
                      <a:rPr lang="en-US" i="1">
                        <a:latin typeface="Cambria Math"/>
                      </a:rPr>
                      <m:t>𝑍</m:t>
                    </m:r>
                    <m:r>
                      <a:rPr lang="en-US" i="1">
                        <a:latin typeface="Cambria Math"/>
                      </a:rPr>
                      <m:t> </m:t>
                    </m:r>
                  </m:oMath>
                </a14:m>
                <a:r>
                  <a:rPr lang="en-US" dirty="0"/>
                  <a:t>a collection of points located at intervals one unit apart along the line. These points are called discrete because each is separated from the others. </a:t>
                </a:r>
              </a:p>
              <a:p>
                <a:r>
                  <a:rPr lang="en-US" dirty="0"/>
                  <a:t>The name discrete mathematics comes from the distinction between continuous and discrete mathematical objects.</a:t>
                </a: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185" t="-2022" r="-2222"/>
                </a:stretch>
              </a:blipFill>
            </p:spPr>
            <p:txBody>
              <a:bodyPr/>
              <a:lstStyle/>
              <a:p>
                <a:r>
                  <a:rPr lang="ar-JO">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8</a:t>
            </a:fld>
            <a:endParaRPr lang="en-US"/>
          </a:p>
        </p:txBody>
      </p:sp>
    </p:spTree>
    <p:extLst>
      <p:ext uri="{BB962C8B-B14F-4D97-AF65-F5344CB8AC3E}">
        <p14:creationId xmlns:p14="http://schemas.microsoft.com/office/powerpoint/2010/main" val="10510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994122"/>
          </a:xfrm>
        </p:spPr>
        <p:txBody>
          <a:bodyPr/>
          <a:lstStyle/>
          <a:p>
            <a:r>
              <a:rPr lang="en-US" dirty="0"/>
              <a:t>Examples </a:t>
            </a: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67544" y="1484784"/>
                <a:ext cx="8229600" cy="4525963"/>
              </a:xfrm>
            </p:spPr>
            <p:txBody>
              <a:bodyPr>
                <a:normAutofit fontScale="92500" lnSpcReduction="20000"/>
              </a:bodyPr>
              <a:lstStyle/>
              <a:p>
                <a:pPr marL="0" indent="0">
                  <a:buNone/>
                </a:pPr>
                <a:r>
                  <a:rPr lang="en-US" u="sng" dirty="0"/>
                  <a:t>Sets given by a defining property:</a:t>
                </a:r>
              </a:p>
              <a:p>
                <a:pPr marL="0" indent="0">
                  <a:buNone/>
                </a:pPr>
                <a:r>
                  <a:rPr lang="en-US" dirty="0">
                    <a:latin typeface="Cambria Math"/>
                    <a:ea typeface="Cambria Math"/>
                  </a:rPr>
                  <a:t>① </a:t>
                </a:r>
                <a14:m>
                  <m:oMath xmlns:m="http://schemas.openxmlformats.org/officeDocument/2006/math">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𝑅</m:t>
                        </m:r>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&lt;</m:t>
                        </m:r>
                        <m:r>
                          <a:rPr lang="en-US" b="0" i="1" smtClean="0">
                            <a:latin typeface="Cambria Math"/>
                            <a:ea typeface="Cambria Math"/>
                          </a:rPr>
                          <m:t>𝑥</m:t>
                        </m:r>
                        <m:r>
                          <a:rPr lang="en-US" b="0" i="1" smtClean="0">
                            <a:latin typeface="Cambria Math"/>
                            <a:ea typeface="Cambria Math"/>
                          </a:rPr>
                          <m:t>&lt;</m:t>
                        </m:r>
                        <m:r>
                          <a:rPr lang="en-US" b="0" i="1" smtClean="0">
                            <a:latin typeface="Cambria Math"/>
                            <a:ea typeface="Cambria Math"/>
                          </a:rPr>
                          <m:t>5</m:t>
                        </m:r>
                      </m:e>
                    </m:d>
                    <m:r>
                      <a:rPr lang="en-US" b="0" i="1" smtClean="0">
                        <a:latin typeface="Cambria Math"/>
                        <a:ea typeface="Cambria Math"/>
                      </a:rPr>
                      <m:t>, </m:t>
                    </m:r>
                  </m:oMath>
                </a14:m>
                <a:r>
                  <a:rPr lang="en-US" dirty="0"/>
                  <a:t> is the open interval</a:t>
                </a:r>
              </a:p>
              <a:p>
                <a:pPr marL="0" indent="0">
                  <a:buNone/>
                </a:pPr>
                <a:r>
                  <a:rPr lang="en-US" dirty="0"/>
                  <a:t>       of real numbers strictly between </a:t>
                </a:r>
                <a14:m>
                  <m:oMath xmlns:m="http://schemas.openxmlformats.org/officeDocument/2006/math">
                    <m:r>
                      <a:rPr lang="en-US" b="0" i="1" smtClean="0">
                        <a:latin typeface="Cambria Math"/>
                      </a:rPr>
                      <m:t>−</m:t>
                    </m:r>
                    <m:r>
                      <a:rPr lang="en-US" b="0" i="1" smtClean="0">
                        <a:latin typeface="Cambria Math"/>
                      </a:rPr>
                      <m:t>2</m:t>
                    </m:r>
                    <m:r>
                      <a:rPr lang="en-US" b="0" i="1" smtClean="0">
                        <a:latin typeface="Cambria Math"/>
                      </a:rPr>
                      <m:t> </m:t>
                    </m:r>
                    <m:r>
                      <a:rPr lang="en-US" b="0" i="1" smtClean="0">
                        <a:latin typeface="Cambria Math"/>
                      </a:rPr>
                      <m:t>𝑎𝑛𝑑</m:t>
                    </m:r>
                    <m:r>
                      <a:rPr lang="en-US" b="0" i="1" smtClean="0">
                        <a:latin typeface="Cambria Math"/>
                      </a:rPr>
                      <m:t> </m:t>
                    </m:r>
                    <m:r>
                      <a:rPr lang="en-US" b="0" i="1" smtClean="0">
                        <a:latin typeface="Cambria Math"/>
                      </a:rPr>
                      <m:t>5</m:t>
                    </m:r>
                  </m:oMath>
                </a14:m>
                <a:r>
                  <a:rPr lang="en-US" dirty="0"/>
                  <a:t>. </a:t>
                </a:r>
              </a:p>
              <a:p>
                <a:pPr marL="0" indent="0">
                  <a:buNone/>
                </a:pPr>
                <a:r>
                  <a:rPr lang="en-US" dirty="0">
                    <a:latin typeface="Cambria Math"/>
                    <a:ea typeface="Cambria Math"/>
                  </a:rPr>
                  <a:t>② </a:t>
                </a:r>
                <a14:m>
                  <m:oMath xmlns:m="http://schemas.openxmlformats.org/officeDocument/2006/math">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𝑍</m:t>
                        </m:r>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&lt;</m:t>
                        </m:r>
                        <m:r>
                          <a:rPr lang="en-US" b="0" i="1" smtClean="0">
                            <a:latin typeface="Cambria Math"/>
                            <a:ea typeface="Cambria Math"/>
                          </a:rPr>
                          <m:t>𝑥</m:t>
                        </m:r>
                        <m:r>
                          <a:rPr lang="en-US" b="0" i="1" smtClean="0">
                            <a:latin typeface="Cambria Math"/>
                            <a:ea typeface="Cambria Math"/>
                          </a:rPr>
                          <m:t>&lt;</m:t>
                        </m:r>
                        <m:r>
                          <a:rPr lang="en-US" b="0" i="1" smtClean="0">
                            <a:latin typeface="Cambria Math"/>
                            <a:ea typeface="Cambria Math"/>
                          </a:rPr>
                          <m:t>5</m:t>
                        </m:r>
                      </m:e>
                    </m:d>
                    <m:r>
                      <a:rPr lang="en-US" b="0" i="1" smtClean="0">
                        <a:latin typeface="Cambria Math"/>
                        <a:ea typeface="Cambria Math"/>
                      </a:rPr>
                      <m:t>,</m:t>
                    </m:r>
                  </m:oMath>
                </a14:m>
                <a:r>
                  <a:rPr lang="en-US" dirty="0"/>
                  <a:t> is equal to the set of    </a:t>
                </a:r>
              </a:p>
              <a:p>
                <a:pPr marL="0" indent="0">
                  <a:buNone/>
                </a:pPr>
                <a:r>
                  <a:rPr lang="en-US" dirty="0"/>
                  <a:t>       numbers: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a:rPr>
                          <m:t>−</m:t>
                        </m:r>
                        <m:r>
                          <a:rPr lang="en-US" b="0" i="1" smtClean="0">
                            <a:latin typeface="Cambria Math"/>
                          </a:rPr>
                          <m:t>1</m:t>
                        </m:r>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1</m:t>
                        </m:r>
                        <m:r>
                          <a:rPr lang="en-US" b="0" i="1" smtClean="0">
                            <a:latin typeface="Cambria Math"/>
                          </a:rPr>
                          <m:t>,</m:t>
                        </m:r>
                        <m:r>
                          <a:rPr lang="en-US" b="0" i="1" smtClean="0">
                            <a:latin typeface="Cambria Math"/>
                          </a:rPr>
                          <m:t>2</m:t>
                        </m:r>
                        <m:r>
                          <a:rPr lang="en-US" b="0" i="1" smtClean="0">
                            <a:latin typeface="Cambria Math"/>
                          </a:rPr>
                          <m:t>,</m:t>
                        </m:r>
                        <m:r>
                          <a:rPr lang="en-US" b="0" i="1" smtClean="0">
                            <a:latin typeface="Cambria Math"/>
                          </a:rPr>
                          <m:t>3</m:t>
                        </m:r>
                        <m:r>
                          <a:rPr lang="en-US" b="0" i="1" smtClean="0">
                            <a:latin typeface="Cambria Math"/>
                          </a:rPr>
                          <m:t>,</m:t>
                        </m:r>
                        <m:r>
                          <a:rPr lang="en-US" b="0" i="1" smtClean="0">
                            <a:latin typeface="Cambria Math"/>
                          </a:rPr>
                          <m:t>4</m:t>
                        </m:r>
                      </m:e>
                    </m:d>
                  </m:oMath>
                </a14:m>
                <a:r>
                  <a:rPr lang="en-US" dirty="0"/>
                  <a:t>.</a:t>
                </a:r>
              </a:p>
              <a:p>
                <a:pPr marL="0" indent="0">
                  <a:buNone/>
                </a:pPr>
                <a:r>
                  <a:rPr lang="en-US" dirty="0">
                    <a:latin typeface="Cambria Math"/>
                    <a:ea typeface="Cambria Math"/>
                  </a:rPr>
                  <a:t>③ </a:t>
                </a:r>
                <a14:m>
                  <m:oMath xmlns:m="http://schemas.openxmlformats.org/officeDocument/2006/math">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𝑥</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𝑍</m:t>
                            </m:r>
                          </m:e>
                          <m:sup>
                            <m:r>
                              <a:rPr lang="en-US" b="0" i="1" smtClean="0">
                                <a:latin typeface="Cambria Math"/>
                                <a:ea typeface="Cambria Math"/>
                              </a:rPr>
                              <m:t>+</m:t>
                            </m:r>
                          </m:sup>
                        </m:sSup>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&lt;</m:t>
                        </m:r>
                        <m:r>
                          <a:rPr lang="en-US" b="0" i="1" smtClean="0">
                            <a:latin typeface="Cambria Math"/>
                            <a:ea typeface="Cambria Math"/>
                          </a:rPr>
                          <m:t>𝑥</m:t>
                        </m:r>
                        <m:r>
                          <a:rPr lang="en-US" b="0" i="1" smtClean="0">
                            <a:latin typeface="Cambria Math"/>
                            <a:ea typeface="Cambria Math"/>
                          </a:rPr>
                          <m:t>&lt;</m:t>
                        </m:r>
                        <m:r>
                          <a:rPr lang="en-US" b="0" i="1" smtClean="0">
                            <a:latin typeface="Cambria Math"/>
                            <a:ea typeface="Cambria Math"/>
                          </a:rPr>
                          <m:t>5</m:t>
                        </m:r>
                      </m:e>
                    </m:d>
                  </m:oMath>
                </a14:m>
                <a:r>
                  <a:rPr lang="en-US" dirty="0"/>
                  <a:t>, is equal to the set of </a:t>
                </a:r>
              </a:p>
              <a:p>
                <a:pPr marL="0" indent="0">
                  <a:buNone/>
                </a:pPr>
                <a:r>
                  <a:rPr lang="en-US" dirty="0"/>
                  <a:t>       numbers: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a:rPr>
                          <m:t>1</m:t>
                        </m:r>
                        <m:r>
                          <a:rPr lang="en-US" b="0" i="1" smtClean="0">
                            <a:latin typeface="Cambria Math"/>
                          </a:rPr>
                          <m:t>,</m:t>
                        </m:r>
                        <m:r>
                          <a:rPr lang="en-US" b="0" i="1" smtClean="0">
                            <a:latin typeface="Cambria Math"/>
                          </a:rPr>
                          <m:t>2</m:t>
                        </m:r>
                        <m:r>
                          <a:rPr lang="en-US" b="0" i="1" smtClean="0">
                            <a:latin typeface="Cambria Math"/>
                          </a:rPr>
                          <m:t>,</m:t>
                        </m:r>
                        <m:r>
                          <a:rPr lang="en-US" b="0" i="1" smtClean="0">
                            <a:latin typeface="Cambria Math"/>
                          </a:rPr>
                          <m:t>3</m:t>
                        </m:r>
                        <m:r>
                          <a:rPr lang="en-US" b="0" i="1" smtClean="0">
                            <a:latin typeface="Cambria Math"/>
                          </a:rPr>
                          <m:t>,</m:t>
                        </m:r>
                        <m:r>
                          <a:rPr lang="en-US" b="0" i="1" smtClean="0">
                            <a:latin typeface="Cambria Math"/>
                          </a:rPr>
                          <m:t>4</m:t>
                        </m:r>
                      </m:e>
                    </m:d>
                  </m:oMath>
                </a14:m>
                <a:r>
                  <a:rPr lang="en-US" dirty="0"/>
                  <a:t>.</a:t>
                </a:r>
              </a:p>
              <a:p>
                <a:pPr marL="0" indent="0">
                  <a:buNone/>
                </a:pPr>
                <a:r>
                  <a:rPr lang="en-US" dirty="0">
                    <a:latin typeface="Cambria Math"/>
                    <a:ea typeface="Cambria Math"/>
                  </a:rPr>
                  <a:t>④ </a:t>
                </a:r>
                <a14:m>
                  <m:oMath xmlns:m="http://schemas.openxmlformats.org/officeDocument/2006/math">
                    <m:d>
                      <m:dPr>
                        <m:begChr m:val="{"/>
                        <m:endChr m:val="}"/>
                        <m:ctrlPr>
                          <a:rPr lang="en-US" i="1" smtClean="0">
                            <a:latin typeface="Cambria Math" panose="02040503050406030204" pitchFamily="18" charset="0"/>
                            <a:ea typeface="Cambria Math"/>
                          </a:rPr>
                        </m:ctrlPr>
                      </m:dPr>
                      <m:e>
                        <m:r>
                          <a:rPr lang="en-US" b="0" i="1" smtClean="0">
                            <a:latin typeface="Cambria Math"/>
                            <a:ea typeface="Cambria Math"/>
                          </a:rPr>
                          <m:t>𝑛</m:t>
                        </m:r>
                        <m:r>
                          <a:rPr lang="en-US" b="0" i="1" smtClean="0">
                            <a:latin typeface="Cambria Math"/>
                            <a:ea typeface="Cambria Math"/>
                          </a:rPr>
                          <m:t>∈</m:t>
                        </m:r>
                        <m:r>
                          <a:rPr lang="en-US" b="0" i="1" smtClean="0">
                            <a:latin typeface="Cambria Math"/>
                            <a:ea typeface="Cambria Math"/>
                          </a:rPr>
                          <m:t>𝑍</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𝑘</m:t>
                        </m:r>
                        <m:r>
                          <a:rPr lang="en-US" b="0" i="1" smtClean="0">
                            <a:latin typeface="Cambria Math"/>
                            <a:ea typeface="Cambria Math"/>
                          </a:rPr>
                          <m:t>+</m:t>
                        </m:r>
                        <m:r>
                          <a:rPr lang="en-US" b="0" i="1" smtClean="0">
                            <a:latin typeface="Cambria Math"/>
                            <a:ea typeface="Cambria Math"/>
                          </a:rPr>
                          <m:t>1</m:t>
                        </m:r>
                        <m:r>
                          <a:rPr lang="en-US" b="0" i="1" smtClean="0">
                            <a:latin typeface="Cambria Math"/>
                            <a:ea typeface="Cambria Math"/>
                          </a:rPr>
                          <m:t>, </m:t>
                        </m:r>
                        <m:r>
                          <a:rPr lang="en-US" b="0" i="1" smtClean="0">
                            <a:latin typeface="Cambria Math"/>
                            <a:ea typeface="Cambria Math"/>
                          </a:rPr>
                          <m:t>𝑓𝑜𝑟</m:t>
                        </m:r>
                        <m:r>
                          <a:rPr lang="en-US" b="0" i="1" smtClean="0">
                            <a:latin typeface="Cambria Math"/>
                            <a:ea typeface="Cambria Math"/>
                          </a:rPr>
                          <m:t> </m:t>
                        </m:r>
                        <m:r>
                          <a:rPr lang="en-US" b="0" i="1" smtClean="0">
                            <a:latin typeface="Cambria Math"/>
                            <a:ea typeface="Cambria Math"/>
                          </a:rPr>
                          <m:t>𝑠𝑜𝑚𝑒</m:t>
                        </m:r>
                        <m:r>
                          <a:rPr lang="en-US" b="0" i="1" smtClean="0">
                            <a:latin typeface="Cambria Math"/>
                            <a:ea typeface="Cambria Math"/>
                          </a:rPr>
                          <m:t> </m:t>
                        </m:r>
                        <m:r>
                          <a:rPr lang="en-US" b="0" i="1" smtClean="0">
                            <a:latin typeface="Cambria Math"/>
                            <a:ea typeface="Cambria Math"/>
                          </a:rPr>
                          <m:t>𝑖𝑛𝑡𝑒𝑔𝑒𝑟</m:t>
                        </m:r>
                        <m:r>
                          <a:rPr lang="en-US" b="0" i="1" smtClean="0">
                            <a:latin typeface="Cambria Math"/>
                            <a:ea typeface="Cambria Math"/>
                          </a:rPr>
                          <m:t> </m:t>
                        </m:r>
                        <m:r>
                          <a:rPr lang="en-US" b="0" i="1" smtClean="0">
                            <a:latin typeface="Cambria Math"/>
                            <a:ea typeface="Cambria Math"/>
                          </a:rPr>
                          <m:t>𝑘</m:t>
                        </m:r>
                        <m:r>
                          <a:rPr lang="en-US" b="0" i="1" smtClean="0">
                            <a:latin typeface="Cambria Math"/>
                            <a:ea typeface="Cambria Math"/>
                          </a:rPr>
                          <m:t>≥</m:t>
                        </m:r>
                        <m:r>
                          <a:rPr lang="en-US" b="0" i="1" smtClean="0">
                            <a:latin typeface="Cambria Math"/>
                            <a:ea typeface="Cambria Math"/>
                          </a:rPr>
                          <m:t>0</m:t>
                        </m:r>
                      </m:e>
                    </m:d>
                  </m:oMath>
                </a14:m>
                <a:endParaRPr lang="en-US" dirty="0"/>
              </a:p>
              <a:p>
                <a:pPr marL="0" indent="0">
                  <a:buNone/>
                </a:pPr>
                <a:r>
                  <a:rPr lang="en-US" dirty="0"/>
                  <a:t>       is the set of positive odd integers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a:rPr>
                          <m:t>1</m:t>
                        </m:r>
                        <m:r>
                          <a:rPr lang="en-US" b="0" i="1" smtClean="0">
                            <a:latin typeface="Cambria Math"/>
                          </a:rPr>
                          <m:t>,</m:t>
                        </m:r>
                        <m:r>
                          <a:rPr lang="en-US" b="0" i="1" smtClean="0">
                            <a:latin typeface="Cambria Math"/>
                          </a:rPr>
                          <m:t>3</m:t>
                        </m:r>
                        <m:r>
                          <a:rPr lang="en-US" b="0" i="1" smtClean="0">
                            <a:latin typeface="Cambria Math"/>
                          </a:rPr>
                          <m:t>,</m:t>
                        </m:r>
                        <m:r>
                          <a:rPr lang="en-US" b="0" i="1" smtClean="0">
                            <a:latin typeface="Cambria Math"/>
                          </a:rPr>
                          <m:t>5</m:t>
                        </m:r>
                        <m:r>
                          <a:rPr lang="en-US" b="0" i="1" smtClean="0">
                            <a:latin typeface="Cambria Math"/>
                          </a:rPr>
                          <m:t>,</m:t>
                        </m:r>
                        <m:r>
                          <a:rPr lang="en-US" b="0" i="1" smtClean="0">
                            <a:latin typeface="Cambria Math"/>
                          </a:rPr>
                          <m:t>7</m:t>
                        </m:r>
                        <m:r>
                          <a:rPr lang="en-US" b="0" i="1" smtClean="0">
                            <a:latin typeface="Cambria Math"/>
                          </a:rPr>
                          <m:t>,</m:t>
                        </m:r>
                        <m:r>
                          <a:rPr lang="en-US" b="0" i="1" smtClean="0">
                            <a:latin typeface="Cambria Math"/>
                          </a:rPr>
                          <m:t>9</m:t>
                        </m:r>
                        <m:r>
                          <a:rPr lang="en-US" b="0" i="1" smtClean="0">
                            <a:latin typeface="Cambria Math"/>
                          </a:rPr>
                          <m:t>,⋯</m:t>
                        </m:r>
                      </m:e>
                    </m:d>
                  </m:oMath>
                </a14:m>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67544" y="1484784"/>
                <a:ext cx="8229600" cy="4525963"/>
              </a:xfrm>
              <a:blipFill rotWithShape="1">
                <a:blip r:embed="rId2"/>
                <a:stretch>
                  <a:fillRect l="-1778" t="-3504"/>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4B9CA95D-8EC2-4E1A-B5BD-BCF8AA63696F}" type="slidenum">
              <a:rPr lang="en-US" smtClean="0"/>
              <a:t>9</a:t>
            </a:fld>
            <a:endParaRPr lang="en-US" dirty="0"/>
          </a:p>
        </p:txBody>
      </p:sp>
    </p:spTree>
    <p:extLst>
      <p:ext uri="{BB962C8B-B14F-4D97-AF65-F5344CB8AC3E}">
        <p14:creationId xmlns:p14="http://schemas.microsoft.com/office/powerpoint/2010/main" val="55905913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9189</TotalTime>
  <Words>1626</Words>
  <Application>Microsoft Office PowerPoint</Application>
  <PresentationFormat>On-screen Show (4:3)</PresentationFormat>
  <Paragraphs>214</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Cambria Math</vt:lpstr>
      <vt:lpstr>نسق Office</vt:lpstr>
      <vt:lpstr>Discrete Mathematics</vt:lpstr>
      <vt:lpstr>Set Theory</vt:lpstr>
      <vt:lpstr>Set Theory</vt:lpstr>
      <vt:lpstr>Set’s Forms</vt:lpstr>
      <vt:lpstr>Integers, Rational and Real Numbers</vt:lpstr>
      <vt:lpstr>Integers, Rational and Real Numbers</vt:lpstr>
      <vt:lpstr>Integers, Rational and Real Numbers</vt:lpstr>
      <vt:lpstr>Integers, Rational and Real Numbers</vt:lpstr>
      <vt:lpstr>Examples </vt:lpstr>
      <vt:lpstr>Subsets </vt:lpstr>
      <vt:lpstr>Subsets</vt:lpstr>
      <vt:lpstr>Example</vt:lpstr>
      <vt:lpstr>Proper Subsets</vt:lpstr>
      <vt:lpstr>Venn’s Diagrams</vt:lpstr>
      <vt:lpstr>Venn’s Diagrams</vt:lpstr>
      <vt:lpstr>Venn’s Diagrams</vt:lpstr>
      <vt:lpstr>Integers, Rational and Real Numbers</vt:lpstr>
      <vt:lpstr>Integers, Rational and Real Numbers</vt:lpstr>
      <vt:lpstr>Example </vt:lpstr>
      <vt:lpstr>Sets Equality</vt:lpstr>
      <vt:lpstr>Example</vt:lpstr>
      <vt:lpstr>Example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Discrete Mathematics</dc:title>
  <dc:creator>DELL</dc:creator>
  <cp:lastModifiedBy>ديمه الفريحات</cp:lastModifiedBy>
  <cp:revision>666</cp:revision>
  <dcterms:created xsi:type="dcterms:W3CDTF">2020-03-23T08:44:01Z</dcterms:created>
  <dcterms:modified xsi:type="dcterms:W3CDTF">2022-04-13T01:22:46Z</dcterms:modified>
</cp:coreProperties>
</file>