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1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622C1-028B-4A61-977A-9F9CA190C0E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0A20-76A3-4982-A8BC-28084A9A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9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0A20-76A3-4982-A8BC-28084A9AE9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A053-4183-40FF-9E7F-30C0FCA6BF7E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6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B7E3-36EB-49E5-B3E0-3A37C16D50C3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0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1170-46CF-4A57-A50C-5129D81EEE46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8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F38E-18FA-48FD-9DAE-4FAC663742DD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7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FFDF-FCAF-45FB-85AE-7C298D60BBD6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6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2A0A-155C-4BDA-82DA-35F0C526ADEC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0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637C-D93D-4ADA-8C80-9BA02E59B572}" type="datetime1">
              <a:rPr lang="en-US" smtClean="0"/>
              <a:t>11/22/2022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6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A57E-5D56-48E1-B424-115939A833BA}" type="datetime1">
              <a:rPr lang="en-US" smtClean="0"/>
              <a:t>11/22/2022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4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3164-9FBC-4336-93CE-13FD31F55ED3}" type="datetime1">
              <a:rPr lang="en-US" smtClean="0"/>
              <a:t>11/22/2022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3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D30E-0D71-48C6-9F90-7D825C872E73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2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FF91-9F4F-4439-AD9A-5FC7B9CC606D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Abdallah Altahan Alnuaimi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0D620-E890-43FD-809C-26CBB7005824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Abdallah Altahan Alnuaimi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A95D-8EC2-4E1A-B5BD-BCF8AA636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7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Mathematics</a:t>
            </a:r>
          </a:p>
        </p:txBody>
      </p:sp>
    </p:spTree>
    <p:extLst>
      <p:ext uri="{BB962C8B-B14F-4D97-AF65-F5344CB8AC3E}">
        <p14:creationId xmlns:p14="http://schemas.microsoft.com/office/powerpoint/2010/main" val="1724188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72496" y="1268760"/>
                <a:ext cx="9073008" cy="49685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2- assume: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+⋯+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𝑡𝑟𝑢𝑒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    we must prove that:</a:t>
                </a:r>
              </a:p>
              <a:p>
                <a:pPr marL="0" indent="0">
                  <a:buNone/>
                </a:pPr>
                <a:r>
                  <a:rPr lang="en-US" sz="2600" b="0" dirty="0"/>
                  <a:t>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+⋯+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𝑡𝑟𝑢𝑒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1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+⋯+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+⋯+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600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600" dirty="0"/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60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6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600" dirty="0"/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60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600" dirty="0"/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496" y="1268760"/>
                <a:ext cx="9073008" cy="4968552"/>
              </a:xfrm>
              <a:blipFill>
                <a:blip r:embed="rId2"/>
                <a:stretch>
                  <a:fillRect l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2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last result we get is identical to the right-hand 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/>
                    <a:ea typeface="Cambria Math"/>
                  </a:rPr>
                  <a:t>⇨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𝑡𝑟𝑢𝑒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Cambria Math"/>
                    <a:ea typeface="Cambria Math"/>
                  </a:rPr>
                  <a:t>⇨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𝑡𝑟𝑢𝑒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4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1"/>
                <a:ext cx="8568952" cy="3917032"/>
              </a:xfrm>
            </p:spPr>
            <p:txBody>
              <a:bodyPr/>
              <a:lstStyle/>
              <a:p>
                <a:r>
                  <a:rPr lang="en-US" dirty="0"/>
                  <a:t>Use the formula :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+⋯+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to find the followings: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sz="2800" dirty="0">
                    <a:latin typeface="Cambria Math"/>
                    <a:ea typeface="Cambria Math"/>
                  </a:rPr>
                  <a:t>(1)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+⋯+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500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 (2)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𝑓𝑜𝑟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𝑎𝑛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𝑖𝑛𝑡𝑒𝑔𝑒𝑟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h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𝑓𝑖𝑛𝑑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+⋯+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1"/>
                <a:ext cx="8568952" cy="3917032"/>
              </a:xfrm>
              <a:blipFill rotWithShape="1">
                <a:blip r:embed="rId2"/>
                <a:stretch>
                  <a:fillRect l="-1565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3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arenBoth"/>
                </a:pP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 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+⋯+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500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2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+⋯+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250</m:t>
                        </m:r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2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250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250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62750</m:t>
                    </m:r>
                  </m:oMath>
                </a14:m>
                <a:endParaRPr lang="en-US" sz="2800" b="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b="0" dirty="0">
                  <a:ea typeface="Cambria Math"/>
                </a:endParaRPr>
              </a:p>
              <a:p>
                <a:pPr marL="514350" indent="-514350">
                  <a:buAutoNum type="arabicParenBoth" startAt="2"/>
                </a:pPr>
                <a:r>
                  <a:rPr lang="en-US" sz="2800" b="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+⋯+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                                       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2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628800"/>
                <a:ext cx="8208912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u="sng" dirty="0"/>
                  <a:t>Sum of a geometric sequence: </a:t>
                </a:r>
              </a:p>
              <a:p>
                <a:pPr marL="0" indent="0">
                  <a:buNone/>
                </a:pPr>
                <a:r>
                  <a:rPr lang="en-US" sz="2300" dirty="0"/>
                  <a:t>Prove that:</a:t>
                </a:r>
              </a:p>
              <a:p>
                <a:pPr marL="0" indent="0">
                  <a:buNone/>
                </a:pPr>
                <a:endParaRPr lang="en-US" sz="2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𝑎𝑙𝑙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𝑖𝑛𝑡𝑒𝑔𝑒𝑟𝑠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𝑎𝑙𝑙</m:t>
                      </m:r>
                    </m:oMath>
                  </m:oMathPara>
                </a14:m>
                <a:endParaRPr lang="en-US" sz="2400" b="0" i="1" dirty="0">
                  <a:latin typeface="Cambria Math"/>
                  <a:ea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0" dirty="0">
                    <a:ea typeface="Cambria Math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𝑟𝑒𝑎𝑙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𝑛𝑢𝑚𝑏𝑒𝑟𝑠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𝑒𝑥𝑐𝑒𝑝𝑡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/>
                  <a:t>      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                                      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628800"/>
                <a:ext cx="8208912" cy="4525963"/>
              </a:xfrm>
              <a:blipFill rotWithShape="1">
                <a:blip r:embed="rId2"/>
                <a:stretch>
                  <a:fillRect l="-1189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124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i="1" dirty="0">
                    <a:solidFill>
                      <a:srgbClr val="FF0000"/>
                    </a:solidFill>
                    <a:latin typeface="Cambria Math"/>
                  </a:rPr>
                  <a:t>Basic Step: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𝐿𝐻𝑆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𝑅𝐻𝑆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𝑡𝑟𝑢𝑒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4525963"/>
              </a:xfrm>
              <a:blipFill>
                <a:blip r:embed="rId2"/>
                <a:stretch>
                  <a:fillRect l="-118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9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9158"/>
                <a:ext cx="8229600" cy="535719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rgbClr val="FF0000"/>
                    </a:solidFill>
                    <a:cs typeface="+mj-cs"/>
                  </a:rPr>
                  <a:t>Induction step</a:t>
                </a:r>
              </a:p>
              <a:p>
                <a:pPr marL="0" indent="0">
                  <a:buNone/>
                </a:pPr>
                <a:r>
                  <a:rPr lang="en-US" dirty="0"/>
                  <a:t>Assume: P(k) is true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kumimoji="0" lang="en-US" sz="3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kumimoji="0" lang="en-US" sz="3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0" lang="en-US" sz="3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0" lang="en-US" sz="3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kumimoji="0" lang="en-US" sz="3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3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0" lang="en-US" sz="3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0" lang="en-US" sz="3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kumimoji="0" lang="en-US" sz="3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kumimoji="0" lang="en-US" sz="35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kumimoji="0" lang="en-US" sz="3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3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000" dirty="0"/>
                  <a:t>P(k)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3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sz="3000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300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30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0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den>
                        </m:f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𝑓𝑜𝑟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𝑖𝑠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𝑡𝑟𝑢𝑒</m:t>
                        </m:r>
                      </m:e>
                    </m:nary>
                  </m:oMath>
                </a14:m>
                <a:r>
                  <a:rPr lang="en-US" sz="3000" dirty="0"/>
                  <a:t> except 1</a:t>
                </a:r>
              </a:p>
              <a:p>
                <a:pPr marL="0" indent="0">
                  <a:buNone/>
                </a:pPr>
                <a:r>
                  <a:rPr lang="en-US" sz="3000" dirty="0"/>
                  <a:t>P(k+1) = </a:t>
                </a:r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9158"/>
                <a:ext cx="8229600" cy="5357192"/>
              </a:xfrm>
              <a:blipFill>
                <a:blip r:embed="rId2"/>
                <a:stretch>
                  <a:fillRect l="-1704" t="-2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67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96752"/>
                <a:ext cx="8229600" cy="511256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 −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 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  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/>
                    <a:ea typeface="Cambria Math"/>
                  </a:rPr>
                  <a:t>⇨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𝑡𝑟𝑢𝑒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⇨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     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𝑡𝑟𝑢𝑒</m:t>
                    </m:r>
                  </m:oMath>
                </a14:m>
                <a:r>
                  <a:rPr lang="en-US" dirty="0"/>
                  <a:t>    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96752"/>
                <a:ext cx="8229600" cy="5112568"/>
              </a:xfrm>
              <a:blipFill rotWithShape="1">
                <a:blip r:embed="rId2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23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29600" cy="52565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In each of the followings, assume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is an integer that is greater than or equal to 3:</a:t>
                </a:r>
              </a:p>
              <a:p>
                <a:pPr marL="514350" indent="-514350">
                  <a:buAutoNum type="arabicParenBoth"/>
                </a:pPr>
                <a:r>
                  <a:rPr lang="en-US" sz="2800" dirty="0"/>
                  <a:t>Find :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+⋯+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514350" indent="-514350">
                  <a:buAutoNum type="arabicParenBoth"/>
                </a:pPr>
                <a:r>
                  <a:rPr lang="en-US" sz="2800" dirty="0"/>
                  <a:t>Find :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+⋯+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sz="2800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-------------------------------------------------------------------------</a:t>
                </a:r>
              </a:p>
              <a:p>
                <a:pPr marL="0" indent="0">
                  <a:buNone/>
                </a:pPr>
                <a:r>
                  <a:rPr lang="en-US" sz="2800" b="0" dirty="0"/>
                  <a:t>(1)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+⋯+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+⋯+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+⋯+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9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                                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9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29600" cy="5256584"/>
              </a:xfrm>
              <a:blipFill>
                <a:blip r:embed="rId2"/>
                <a:stretch>
                  <a:fillRect l="-1407" t="-1856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Line Callout 1 4"/>
              <p:cNvSpPr/>
              <p:nvPr/>
            </p:nvSpPr>
            <p:spPr>
              <a:xfrm>
                <a:off x="6300192" y="1412776"/>
                <a:ext cx="2808312" cy="1152128"/>
              </a:xfrm>
              <a:prstGeom prst="borderCallout1">
                <a:avLst>
                  <a:gd name="adj1" fmla="val 72863"/>
                  <a:gd name="adj2" fmla="val -563"/>
                  <a:gd name="adj3" fmla="val 170640"/>
                  <a:gd name="adj4" fmla="val -74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)+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ar-JO" sz="2000" dirty="0"/>
              </a:p>
            </p:txBody>
          </p:sp>
        </mc:Choice>
        <mc:Fallback xmlns="">
          <p:sp>
            <p:nvSpPr>
              <p:cNvPr id="5" name="Line Callout 1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412776"/>
                <a:ext cx="2808312" cy="1152128"/>
              </a:xfrm>
              <a:prstGeom prst="borderCallout1">
                <a:avLst>
                  <a:gd name="adj1" fmla="val 72863"/>
                  <a:gd name="adj2" fmla="val -563"/>
                  <a:gd name="adj3" fmla="val 170640"/>
                  <a:gd name="adj4" fmla="val -74916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93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-252536" y="836712"/>
                <a:ext cx="9865096" cy="6264696"/>
              </a:xfrm>
            </p:spPr>
            <p:txBody>
              <a:bodyPr>
                <a:normAutofit/>
              </a:bodyPr>
              <a:lstStyle/>
              <a:p>
                <a:pPr indent="-166688"/>
                <a:r>
                  <a:rPr lang="en-US" dirty="0"/>
                  <a:t>Use mathematical induction to prove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 is divisible by 3.</a:t>
                </a:r>
              </a:p>
              <a:p>
                <a:pPr marL="176212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Let P(n)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(1)  Basic step: P(1)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𝑖𝑐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𝑑𝑖𝑣𝑖𝑠𝑖𝑏𝑙𝑒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𝑏𝑦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:r>
                  <a:rPr lang="en-US" dirty="0">
                    <a:latin typeface="Cambria Math"/>
                    <a:ea typeface="Cambria Math"/>
                  </a:rPr>
                  <a:t>⇨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𝑡𝑟𝑢𝑒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52536" y="836712"/>
                <a:ext cx="9865096" cy="6264696"/>
              </a:xfrm>
              <a:blipFill>
                <a:blip r:embed="rId2"/>
                <a:stretch>
                  <a:fillRect t="-1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05" y="26218"/>
            <a:ext cx="8229600" cy="1143000"/>
          </a:xfrm>
        </p:spPr>
        <p:txBody>
          <a:bodyPr/>
          <a:lstStyle/>
          <a:p>
            <a:r>
              <a:rPr lang="en-US" dirty="0"/>
              <a:t>Induction</a:t>
            </a:r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2</a:t>
            </a:fld>
            <a:endParaRPr lang="en-US"/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358502" y="1124744"/>
            <a:ext cx="853397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mathematical induction is a proof methodology by which we are going to prove claims.</a:t>
            </a:r>
          </a:p>
          <a:p>
            <a:pPr marL="0" indent="0">
              <a:buNone/>
            </a:pPr>
            <a:r>
              <a:rPr lang="en-US" dirty="0"/>
              <a:t>The strategy that we are going to use is similar to climbing a ladder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728070" cy="315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903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7244"/>
            <a:ext cx="8229600" cy="1143000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8784976" cy="600404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(2) Induction step:  </a:t>
                </a:r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    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                     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𝑑𝑖𝑣𝑖𝑠𝑎𝑏𝑙𝑒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𝑏𝑦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b="0" i="1" dirty="0">
                  <a:latin typeface="Cambria Math"/>
                  <a:ea typeface="Cambria Math"/>
                </a:endParaRPr>
              </a:p>
              <a:p>
                <a:pPr marL="0" indent="2508250">
                  <a:buNone/>
                  <a:tabLst>
                    <a:tab pos="15271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     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+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/>
                  <a:t> if, and only if,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sz="2900" dirty="0"/>
                  <a:t>Also,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900" b="0" i="1" smtClean="0">
                            <a:latin typeface="Cambria Math"/>
                          </a:rPr>
                          <m:t>2</m:t>
                        </m:r>
                        <m:r>
                          <a:rPr lang="en-US" sz="29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900" b="0" i="1" smtClean="0">
                        <a:latin typeface="Cambria Math"/>
                      </a:rPr>
                      <m:t>−</m:t>
                    </m:r>
                    <m:r>
                      <a:rPr lang="en-US" sz="29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900" dirty="0"/>
                  <a:t> is divisible by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900" dirty="0"/>
                  <a:t> because it is true by the assumption.</a:t>
                </a:r>
              </a:p>
              <a:p>
                <a:pPr marL="0" indent="0">
                  <a:buNone/>
                </a:pPr>
                <a:r>
                  <a:rPr lang="en-US" sz="2900" dirty="0"/>
                  <a:t>So, the addition of both is, also, divisible by 3.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⇨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𝑑𝑖𝑣𝑖𝑠𝑖𝑏𝑙𝑒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8784976" cy="6004048"/>
              </a:xfrm>
              <a:blipFill>
                <a:blip r:embed="rId2"/>
                <a:stretch>
                  <a:fillRect l="-1319" t="-2132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4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44310"/>
                <a:ext cx="8280920" cy="583264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500" dirty="0"/>
                  <a:t>Use mathematical induction to prove that for all integers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/>
                      </a:rPr>
                      <m:t>𝑛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35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35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500" dirty="0"/>
                  <a:t>.    </a:t>
                </a:r>
              </a:p>
              <a:p>
                <a:pPr marL="0" indent="0">
                  <a:buNone/>
                </a:pPr>
                <a:endParaRPr lang="en-US" sz="3500" dirty="0"/>
              </a:p>
              <a:p>
                <a:pPr marL="0" indent="0">
                  <a:buNone/>
                </a:pPr>
                <a:r>
                  <a:rPr lang="en-US" sz="3500" dirty="0"/>
                  <a:t>Let P(n) =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35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35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500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3500" i="1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35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5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35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3500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3500" i="1">
                        <a:latin typeface="Cambria Math"/>
                      </a:rPr>
                      <m:t>𝑛</m:t>
                    </m:r>
                    <m:r>
                      <a:rPr lang="en-US" sz="35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500" i="1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sz="3500" dirty="0"/>
              </a:p>
              <a:p>
                <a:pPr marL="514350" indent="-514350">
                  <a:buAutoNum type="arabicParenBoth"/>
                </a:pPr>
                <a:r>
                  <a:rPr lang="en-US" sz="3500" b="0" dirty="0">
                    <a:solidFill>
                      <a:srgbClr val="FF0000"/>
                    </a:solidFill>
                  </a:rPr>
                  <a:t>   Basic step:</a:t>
                </a:r>
                <a:r>
                  <a:rPr lang="en-US" sz="3500" b="0" dirty="0"/>
                  <a:t> prove that P(3) is true</a:t>
                </a:r>
                <a:endParaRPr lang="en-US" sz="35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/>
                      </a:rPr>
                      <m:t>         </m:t>
                    </m:r>
                    <m:r>
                      <a:rPr lang="en-US" sz="3500" b="0" i="1" smtClean="0">
                        <a:latin typeface="Cambria Math"/>
                      </a:rPr>
                      <m:t>2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 +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7</m:t>
                    </m:r>
                  </m:oMath>
                </a14:m>
                <a:r>
                  <a:rPr lang="en-US" sz="3500" dirty="0"/>
                  <a:t>    </a:t>
                </a:r>
              </a:p>
              <a:p>
                <a:pPr marL="0" indent="0">
                  <a:buNone/>
                </a:pPr>
                <a:r>
                  <a:rPr lang="en-US" sz="3500" dirty="0"/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5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5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endParaRPr lang="en-US" sz="3500" dirty="0"/>
              </a:p>
              <a:p>
                <a:pPr marL="0" indent="0">
                  <a:buNone/>
                </a:pPr>
                <a:r>
                  <a:rPr lang="en-US" sz="3500" dirty="0"/>
                  <a:t>        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/>
                        <a:ea typeface="Cambria Math"/>
                      </a:rPr>
                      <m:t>⇨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 +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3500" b="0" i="1" smtClean="0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35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35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3500" dirty="0"/>
              </a:p>
              <a:p>
                <a:pPr marL="514350" indent="-514350">
                  <a:buAutoNum type="arabicParenBoth"/>
                </a:pPr>
                <a:endParaRPr lang="en-US" sz="3500" dirty="0"/>
              </a:p>
              <a:p>
                <a:pPr marL="0" indent="0">
                  <a:buNone/>
                </a:pPr>
                <a:endParaRPr lang="en-US" sz="35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44310"/>
                <a:ext cx="8280920" cy="5832648"/>
              </a:xfrm>
              <a:blipFill>
                <a:blip r:embed="rId2"/>
                <a:stretch>
                  <a:fillRect l="-2209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85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51507"/>
            <a:ext cx="8229600" cy="1143000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359532" y="692696"/>
                <a:ext cx="8424936" cy="5760640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AutoNum type="arabicParenBoth" startAt="2"/>
                </a:pPr>
                <a:r>
                  <a:rPr lang="en-US" sz="2800" dirty="0">
                    <a:solidFill>
                      <a:srgbClr val="FF0000"/>
                    </a:solidFill>
                  </a:rPr>
                  <a:t>Induction step:</a:t>
                </a: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 Assume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2</m:t>
                    </m:r>
                    <m:r>
                      <a:rPr lang="en-US" sz="2600" i="1">
                        <a:latin typeface="Cambria Math"/>
                      </a:rPr>
                      <m:t>𝑘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sz="2600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𝑓𝑜𝑟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𝑡𝑟𝑢𝑒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6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600" dirty="0"/>
                  <a:t>         we must prove that </a:t>
                </a:r>
                <a:r>
                  <a:rPr lang="en-US" sz="2600" i="1" dirty="0"/>
                  <a:t>P(k+1) </a:t>
                </a:r>
                <a:r>
                  <a:rPr lang="en-US" sz="2600" dirty="0"/>
                  <a:t>is true, that is:  </a:t>
                </a:r>
                <a:r>
                  <a:rPr lang="en-US" sz="2600" i="1" dirty="0">
                    <a:latin typeface="Cambria Math"/>
                  </a:rPr>
                  <a:t>                                                                                         	    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6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/>
                      </a:rPr>
                      <m:t>LHS</m:t>
                    </m:r>
                    <m:r>
                      <a:rPr lang="en-US" sz="2600">
                        <a:latin typeface="Cambria Math"/>
                      </a:rPr>
                      <m:t>:     </m:t>
                    </m:r>
                    <m:r>
                      <a:rPr lang="en-US" sz="2600" i="1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6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60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sz="2600" i="1" dirty="0">
                  <a:latin typeface="Cambria Math"/>
                  <a:ea typeface="Cambria Math"/>
                </a:endParaRPr>
              </a:p>
              <a:p>
                <a:pPr marL="0" indent="71755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sz="26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6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600" dirty="0"/>
                  <a:t>         RHS: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sz="26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2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2057400">
                  <a:buNone/>
                </a:pPr>
                <a:r>
                  <a:rPr lang="en-US" sz="2600" dirty="0"/>
                  <a:t>LHS         RHS   </a:t>
                </a:r>
              </a:p>
              <a:p>
                <a:pPr marL="0" indent="363538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⇨  </m:t>
                    </m:r>
                    <m:d>
                      <m:dPr>
                        <m:ctrlPr>
                          <a:rPr lang="en-US" sz="2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highlight>
                              <a:srgbClr val="FFFF00"/>
                            </a:highlight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600" i="1">
                            <a:highlight>
                              <a:srgbClr val="FFFF00"/>
                            </a:highlight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600" i="1">
                            <a:highlight>
                              <a:srgbClr val="FFFF00"/>
                            </a:highlight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i="1">
                            <a:highlight>
                              <a:srgbClr val="FFFF00"/>
                            </a:highlight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6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2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highlight>
                              <a:srgbClr val="FFFF00"/>
                            </a:highlight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highlight>
                              <a:srgbClr val="FFFF00"/>
                            </a:highlight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sz="2600" i="1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600" dirty="0"/>
                  <a:t>   </a:t>
                </a:r>
                <a:r>
                  <a:rPr lang="en-US" sz="1500" dirty="0"/>
                  <a:t>(assumption)</a:t>
                </a:r>
              </a:p>
              <a:p>
                <a:pPr marL="0" indent="0">
                  <a:buNone/>
                </a:pPr>
                <a:r>
                  <a:rPr lang="en-US" sz="2400" dirty="0"/>
                  <a:t>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 is true by the assumption and                </a:t>
                </a:r>
              </a:p>
              <a:p>
                <a:pPr marL="0" indent="259715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𝑎𝑙𝑙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𝑖𝑛𝑡𝑒𝑔𝑒𝑟𝑠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⇨    So P(n) is true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𝑓𝑜𝑟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𝑎𝑙𝑙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𝑖𝑛𝑡𝑒𝑔𝑒𝑟𝑠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532" y="692696"/>
                <a:ext cx="8424936" cy="5760640"/>
              </a:xfrm>
              <a:blipFill>
                <a:blip r:embed="rId3"/>
                <a:stretch>
                  <a:fillRect l="-1520" t="-1164" b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C046BD2-4C4C-42F7-8020-D3CED5DBEB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271129"/>
              </p:ext>
            </p:extLst>
          </p:nvPr>
        </p:nvGraphicFramePr>
        <p:xfrm>
          <a:off x="3124721" y="4005064"/>
          <a:ext cx="5111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10480" imgH="563760" progId="Paint.Picture">
                  <p:embed/>
                </p:oleObj>
              </mc:Choice>
              <mc:Fallback>
                <p:oleObj name="Bitmap Image" r:id="rId4" imgW="510480" imgH="563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721" y="4005064"/>
                        <a:ext cx="511175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260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  <a:endParaRPr lang="ar-J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908720"/>
                <a:ext cx="8229600" cy="5616624"/>
              </a:xfrm>
            </p:spPr>
            <p:txBody>
              <a:bodyPr>
                <a:noAutofit/>
              </a:bodyPr>
              <a:lstStyle/>
              <a:p>
                <a:r>
                  <a:rPr lang="en-US" sz="2500" dirty="0">
                    <a:cs typeface="+mj-cs"/>
                  </a:rPr>
                  <a:t>Use mathematical induction to prove that, for all positive integers </a:t>
                </a:r>
                <a:r>
                  <a:rPr lang="en-US" sz="2500" i="1" dirty="0">
                    <a:cs typeface="+mj-cs"/>
                  </a:rPr>
                  <a:t>n , </a:t>
                </a:r>
                <a:r>
                  <a:rPr lang="en-US" sz="2500" dirty="0"/>
                  <a:t>n≥1</a:t>
                </a:r>
                <a:endParaRPr lang="en-US" sz="2500" i="1" dirty="0">
                  <a:cs typeface="+mj-cs"/>
                </a:endParaRPr>
              </a:p>
              <a:p>
                <a:pPr marL="0" indent="0">
                  <a:buNone/>
                </a:pPr>
                <a:r>
                  <a:rPr lang="en-US" sz="2500" dirty="0">
                    <a:cs typeface="+mj-cs"/>
                  </a:rPr>
                  <a:t>1+3+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/>
                            <a:cs typeface="+mj-cs"/>
                          </a:rPr>
                          <m:t>3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  <a:cs typeface="+mj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dirty="0">
                    <a:cs typeface="+mj-cs"/>
                  </a:rPr>
                  <a:t>+…..+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dirty="0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500" b="0" i="1" dirty="0" smtClean="0">
                            <a:latin typeface="Cambria Math"/>
                            <a:cs typeface="+mj-cs"/>
                          </a:rPr>
                          <m:t>3</m:t>
                        </m:r>
                      </m:e>
                      <m:sup>
                        <m:r>
                          <a:rPr lang="en-US" sz="2500" b="0" i="1" dirty="0" smtClean="0">
                            <a:latin typeface="Cambria Math"/>
                            <a:cs typeface="+mj-cs"/>
                          </a:rPr>
                          <m:t>𝑛</m:t>
                        </m:r>
                        <m:r>
                          <a:rPr lang="en-US" sz="2500" b="0" i="1" dirty="0" smtClean="0">
                            <a:latin typeface="Cambria Math"/>
                            <a:cs typeface="+mj-cs"/>
                          </a:rPr>
                          <m:t>−</m:t>
                        </m:r>
                        <m:r>
                          <a:rPr lang="en-US" sz="2500" b="0" i="1" dirty="0" smtClean="0">
                            <a:latin typeface="Cambria Math"/>
                            <a:cs typeface="+mj-c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500" dirty="0">
                    <a:cs typeface="+mj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en-US" sz="2500" b="0" i="1" smtClean="0">
                            <a:latin typeface="Cambria Math"/>
                            <a:cs typeface="+mj-c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500" dirty="0">
                    <a:cs typeface="+mj-cs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dirty="0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2500" b="0" i="1" dirty="0" smtClean="0">
                            <a:latin typeface="Cambria Math"/>
                            <a:cs typeface="+mj-cs"/>
                          </a:rPr>
                          <m:t>3</m:t>
                        </m:r>
                      </m:e>
                      <m:sup>
                        <m:r>
                          <a:rPr lang="en-US" sz="2500" b="0" i="1" dirty="0" smtClean="0">
                            <a:latin typeface="Cambria Math"/>
                            <a:cs typeface="+mj-cs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500" dirty="0">
                    <a:cs typeface="+mj-cs"/>
                  </a:rPr>
                  <a:t>-1)</a:t>
                </a:r>
              </a:p>
              <a:p>
                <a:pPr marL="0" indent="0">
                  <a:buNone/>
                </a:pPr>
                <a:r>
                  <a:rPr lang="en-US" sz="2500" dirty="0">
                    <a:cs typeface="+mj-cs"/>
                  </a:rPr>
                  <a:t>Solution:</a:t>
                </a:r>
              </a:p>
              <a:p>
                <a:pPr marL="0" indent="0">
                  <a:buNone/>
                </a:pPr>
                <a:r>
                  <a:rPr lang="en-US" sz="2500" dirty="0">
                    <a:cs typeface="+mj-cs"/>
                  </a:rPr>
                  <a:t>Let P(n):  </a:t>
                </a:r>
                <a:r>
                  <a:rPr lang="en-US" sz="2500" dirty="0"/>
                  <a:t>1+3+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5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500" dirty="0"/>
                  <a:t>+…..+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dirty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500" i="1" dirty="0">
                            <a:latin typeface="Cambria Math"/>
                          </a:rPr>
                          <m:t>𝑛</m:t>
                        </m:r>
                        <m:r>
                          <a:rPr lang="en-US" sz="2500" i="1" dirty="0">
                            <a:latin typeface="Cambria Math"/>
                          </a:rPr>
                          <m:t>−</m:t>
                        </m:r>
                        <m:r>
                          <a:rPr lang="en-US" sz="2500" i="1" dirty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5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5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 dirty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500" i="1" dirty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500" dirty="0"/>
                  <a:t>-1), n≥1</a:t>
                </a:r>
              </a:p>
              <a:p>
                <a:pPr marL="0" indent="0">
                  <a:buNone/>
                </a:pPr>
                <a:r>
                  <a:rPr lang="en-US" sz="2500" b="1" dirty="0">
                    <a:solidFill>
                      <a:srgbClr val="FF0000"/>
                    </a:solidFill>
                  </a:rPr>
                  <a:t>Basic step: </a:t>
                </a:r>
              </a:p>
              <a:p>
                <a:pPr marL="0" indent="0">
                  <a:buNone/>
                </a:pPr>
                <a:r>
                  <a:rPr lang="en-US" sz="2500" dirty="0"/>
                  <a:t>For n = 1</a:t>
                </a:r>
              </a:p>
              <a:p>
                <a:pPr marL="0" indent="0">
                  <a:buNone/>
                </a:pPr>
                <a:r>
                  <a:rPr lang="en-US" sz="2500" dirty="0"/>
                  <a:t>LHS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</a:rPr>
                          <m:t>1</m:t>
                        </m:r>
                        <m:r>
                          <a:rPr lang="en-US" sz="25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5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5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dirty="0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500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500" dirty="0"/>
                  <a:t>= 1,</a:t>
                </a:r>
              </a:p>
              <a:p>
                <a:pPr marL="0" indent="0">
                  <a:buNone/>
                </a:pPr>
                <a:r>
                  <a:rPr lang="en-US" sz="2500" dirty="0"/>
                  <a:t>RHS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5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5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dirty="0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500" b="0" i="1" dirty="0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500" dirty="0"/>
                  <a:t>-1)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5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5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5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500" dirty="0"/>
                  <a:t> (2) = 1 </a:t>
                </a:r>
              </a:p>
              <a:p>
                <a:pPr marL="0" indent="0">
                  <a:buNone/>
                </a:pPr>
                <a:r>
                  <a:rPr lang="en-US" sz="2500" dirty="0"/>
                  <a:t>So P(1) is true</a:t>
                </a:r>
              </a:p>
              <a:p>
                <a:pPr marL="0" indent="0">
                  <a:buNone/>
                </a:pPr>
                <a:endParaRPr lang="en-US" sz="2500" dirty="0">
                  <a:cs typeface="+mj-cs"/>
                </a:endParaRPr>
              </a:p>
              <a:p>
                <a:pPr marL="0" indent="0">
                  <a:buNone/>
                </a:pPr>
                <a:r>
                  <a:rPr lang="en-US" sz="2500" dirty="0">
                    <a:cs typeface="+mj-cs"/>
                  </a:rPr>
                  <a:t> </a:t>
                </a:r>
                <a:endParaRPr lang="ar-JO" sz="2500" dirty="0"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08720"/>
                <a:ext cx="8229600" cy="5616624"/>
              </a:xfrm>
              <a:blipFill>
                <a:blip r:embed="rId2"/>
                <a:stretch>
                  <a:fillRect l="-1185" t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36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  <a:endParaRPr lang="ar-J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476672"/>
                <a:ext cx="8229600" cy="6048672"/>
              </a:xfrm>
            </p:spPr>
            <p:txBody>
              <a:bodyPr>
                <a:noAutofit/>
              </a:bodyPr>
              <a:lstStyle/>
              <a:p>
                <a:r>
                  <a:rPr lang="en-US" sz="2300" b="1" dirty="0">
                    <a:solidFill>
                      <a:srgbClr val="FF0000"/>
                    </a:solidFill>
                    <a:cs typeface="+mj-cs"/>
                  </a:rPr>
                  <a:t>Inductive step:</a:t>
                </a:r>
              </a:p>
              <a:p>
                <a:pPr marL="0" indent="0">
                  <a:buNone/>
                </a:pPr>
                <a:r>
                  <a:rPr lang="en-US" sz="2300" dirty="0">
                    <a:cs typeface="+mj-cs"/>
                  </a:rPr>
                  <a:t>Assume P(k) is true, where k is a positive integer</a:t>
                </a:r>
              </a:p>
              <a:p>
                <a:pPr marL="0" lvl="0" indent="0">
                  <a:buNone/>
                </a:pPr>
                <a:r>
                  <a:rPr lang="en-US" sz="2300" dirty="0">
                    <a:cs typeface="+mj-cs"/>
                  </a:rPr>
                  <a:t>i.e. P(k): </a:t>
                </a:r>
                <a:r>
                  <a:rPr lang="en-US" sz="2300" dirty="0">
                    <a:solidFill>
                      <a:prstClr val="black"/>
                    </a:solidFill>
                  </a:rPr>
                  <a:t>1+3+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+…..+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3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3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chemeClr val="accent1"/>
                    </a:solidFill>
                  </a:rPr>
                  <a:t>-1)</a:t>
                </a:r>
                <a:r>
                  <a:rPr lang="en-US" sz="2300" dirty="0">
                    <a:solidFill>
                      <a:prstClr val="black"/>
                    </a:solidFill>
                  </a:rPr>
                  <a:t> is true  </a:t>
                </a:r>
              </a:p>
              <a:p>
                <a:pPr marL="0" lv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</a:rPr>
                  <a:t>We now must prove that P(k+1) is true</a:t>
                </a: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</a:rPr>
                  <a:t>That is we must prove </a:t>
                </a: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</a:rPr>
                  <a:t>P(k+1): </a:t>
                </a:r>
                <a:r>
                  <a:rPr lang="en-US" sz="2300" dirty="0">
                    <a:solidFill>
                      <a:schemeClr val="tx1"/>
                    </a:solidFill>
                  </a:rPr>
                  <a:t>1+3+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+…..+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:r>
                  <a:rPr lang="en-US" sz="2300" dirty="0">
                    <a:solidFill>
                      <a:prstClr val="black"/>
                    </a:solidFill>
                  </a:rPr>
                  <a:t>=</a:t>
                </a:r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3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-1) </a:t>
                </a:r>
                <a:endParaRPr lang="en-US" sz="23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</a:rPr>
                  <a:t>LHS = </a:t>
                </a:r>
                <a:r>
                  <a:rPr lang="en-US" sz="2300" dirty="0">
                    <a:solidFill>
                      <a:schemeClr val="tx1"/>
                    </a:solidFill>
                  </a:rPr>
                  <a:t>1+3+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+ ……+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schemeClr val="tx1"/>
                    </a:solidFill>
                  </a:rPr>
                  <a:t>        = </a:t>
                </a:r>
                <a:r>
                  <a:rPr lang="en-US" sz="2300" dirty="0">
                    <a:solidFill>
                      <a:schemeClr val="accent1"/>
                    </a:solidFill>
                  </a:rPr>
                  <a:t>1+3+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chemeClr val="accent1"/>
                    </a:solidFill>
                  </a:rPr>
                  <a:t> + ……+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3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3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3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schemeClr val="tx1"/>
                    </a:solidFill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-1)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(by assumption)</a:t>
                </a: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schemeClr val="tx1"/>
                    </a:solidFill>
                  </a:rPr>
                  <a:t>         =</a:t>
                </a:r>
                <a:r>
                  <a:rPr lang="en-US" sz="23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-1 + 2(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)]</m:t>
                    </m:r>
                  </m:oMath>
                </a14:m>
                <a:endParaRPr lang="en-US" sz="23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3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3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-1</a:t>
                </a:r>
                <a14:m>
                  <m:oMath xmlns:m="http://schemas.openxmlformats.org/officeDocument/2006/math">
                    <m:r>
                      <a:rPr lang="en-US" sz="23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sz="23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300" dirty="0">
                    <a:solidFill>
                      <a:prstClr val="black"/>
                    </a:solidFill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3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3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3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prstClr val="black"/>
                    </a:solidFill>
                  </a:rPr>
                  <a:t>-1) = RHS, so p(n) is true for n=k+1</a:t>
                </a:r>
              </a:p>
              <a:p>
                <a:pPr marL="0" indent="0">
                  <a:buNone/>
                </a:pPr>
                <a:endParaRPr lang="en-US" sz="23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3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3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3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sz="23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ar-JO" sz="2300" dirty="0">
                  <a:cs typeface="+mj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476672"/>
                <a:ext cx="8229600" cy="6048672"/>
              </a:xfrm>
              <a:blipFill>
                <a:blip r:embed="rId2"/>
                <a:stretch>
                  <a:fillRect l="-1037" t="-706" b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E85DEFF-8C5F-40C6-8E66-D4FF06EF0A43}"/>
                  </a:ext>
                </a:extLst>
              </p:cNvPr>
              <p:cNvSpPr/>
              <p:nvPr/>
            </p:nvSpPr>
            <p:spPr>
              <a:xfrm>
                <a:off x="6228184" y="4509120"/>
                <a:ext cx="2736304" cy="15841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RHS:P(n) </a:t>
                </a:r>
                <a:r>
                  <a:rPr lang="en-US" sz="1800" dirty="0">
                    <a:cs typeface="+mj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  <a:cs typeface="+mj-c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>
                    <a:cs typeface="+mj-cs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/>
                            <a:cs typeface="+mj-cs"/>
                          </a:rPr>
                          <m:t>3</m:t>
                        </m:r>
                      </m:e>
                      <m:sup>
                        <m:r>
                          <a:rPr lang="en-US" sz="1800" b="0" i="1" dirty="0" smtClean="0">
                            <a:latin typeface="Cambria Math"/>
                            <a:cs typeface="+mj-cs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cs typeface="+mj-cs"/>
                  </a:rPr>
                  <a:t>-1)</a:t>
                </a:r>
              </a:p>
              <a:p>
                <a:pPr algn="ctr"/>
                <a:r>
                  <a:rPr lang="en-US" dirty="0"/>
                  <a:t>For P(k+1): </a:t>
                </a:r>
                <a:r>
                  <a:rPr lang="en-US" sz="1800" dirty="0">
                    <a:cs typeface="+mj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  <a:cs typeface="+mj-cs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>
                    <a:cs typeface="+mj-cs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  <a:cs typeface="+mj-cs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/>
                            <a:cs typeface="+mj-cs"/>
                          </a:rPr>
                          <m:t>3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+mj-cs"/>
                          </a:rPr>
                          <m:t>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+mj-cs"/>
                          </a:rPr>
                          <m:t>+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+mj-cs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800" dirty="0">
                    <a:cs typeface="+mj-cs"/>
                  </a:rPr>
                  <a:t>-1)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E85DEFF-8C5F-40C6-8E66-D4FF06EF0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509120"/>
                <a:ext cx="2736304" cy="1584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D00FC7-E78D-4635-9B9F-0157D8D6157B}"/>
              </a:ext>
            </a:extLst>
          </p:cNvPr>
          <p:cNvCxnSpPr>
            <a:cxnSpLocks/>
          </p:cNvCxnSpPr>
          <p:nvPr/>
        </p:nvCxnSpPr>
        <p:spPr>
          <a:xfrm flipH="1">
            <a:off x="3203848" y="1844824"/>
            <a:ext cx="1224136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646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cont.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  <a:p>
            <a:pPr marL="0" indent="0">
              <a:buNone/>
            </a:pPr>
            <a:r>
              <a:rPr lang="en-US" dirty="0"/>
              <a:t>Since P(n) is true when n=1, it is true for n=1+1=2.</a:t>
            </a:r>
          </a:p>
          <a:p>
            <a:pPr marL="0" indent="0">
              <a:buNone/>
            </a:pPr>
            <a:r>
              <a:rPr lang="en-US" dirty="0"/>
              <a:t>It is true for n=2+1 = 3 and so on.</a:t>
            </a:r>
          </a:p>
          <a:p>
            <a:pPr marL="0" indent="0">
              <a:buNone/>
            </a:pPr>
            <a:r>
              <a:rPr lang="en-US" dirty="0"/>
              <a:t>So P(n) is true for all positive integers.</a:t>
            </a:r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2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528A-4296-4BE3-9FCC-A8A4DB4E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12CF-DE91-4403-B84B-6C737A09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solidFill>
                  <a:srgbClr val="001A1E"/>
                </a:solidFill>
                <a:effectLst/>
                <a:latin typeface="Poppins" panose="00000500000000000000" pitchFamily="2" charset="0"/>
              </a:rPr>
              <a:t>Let P (x) denote the statement “x &gt;90.” Which of these have truth value true?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001A1E"/>
                </a:solidFill>
                <a:effectLst/>
                <a:latin typeface="Poppins" panose="00000500000000000000" pitchFamily="2" charset="0"/>
              </a:rPr>
              <a:t>Select one: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b="0" i="0" dirty="0">
                <a:solidFill>
                  <a:srgbClr val="001A1E"/>
                </a:solidFill>
                <a:effectLst/>
                <a:latin typeface="Poppins" panose="00000500000000000000" pitchFamily="2" charset="0"/>
              </a:rPr>
              <a:t>P(5)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b="0" i="0" dirty="0">
                <a:solidFill>
                  <a:srgbClr val="001A1E"/>
                </a:solidFill>
                <a:effectLst/>
                <a:latin typeface="Poppins" panose="00000500000000000000" pitchFamily="2" charset="0"/>
              </a:rPr>
              <a:t>P(90)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b="0" i="0" dirty="0">
                <a:solidFill>
                  <a:srgbClr val="001A1E"/>
                </a:solidFill>
                <a:effectLst/>
                <a:latin typeface="Poppins" panose="00000500000000000000" pitchFamily="2" charset="0"/>
              </a:rPr>
              <a:t>P(50)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b="0" i="0" dirty="0">
                <a:solidFill>
                  <a:srgbClr val="001A1E"/>
                </a:solidFill>
                <a:effectLst/>
                <a:latin typeface="Poppins" panose="00000500000000000000" pitchFamily="2" charset="0"/>
              </a:rPr>
              <a:t>P(0)</a:t>
            </a:r>
          </a:p>
          <a:p>
            <a:pPr marL="514350" indent="-514350" algn="l">
              <a:buFont typeface="+mj-lt"/>
              <a:buAutoNum type="alphaUcPeriod"/>
            </a:pPr>
            <a:r>
              <a:rPr lang="en-US" b="0" i="0" dirty="0">
                <a:solidFill>
                  <a:srgbClr val="001A1E"/>
                </a:solidFill>
                <a:effectLst/>
                <a:latin typeface="Poppins" panose="00000500000000000000" pitchFamily="2" charset="0"/>
              </a:rPr>
              <a:t>P(100)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DF602-83A5-475B-A5D2-79E8BE4B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6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Climbing a ladder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climb a ladder?</a:t>
            </a:r>
          </a:p>
          <a:p>
            <a:pPr marL="0" indent="0">
              <a:buNone/>
            </a:pPr>
            <a:r>
              <a:rPr lang="en-US" dirty="0"/>
              <a:t>There are two steps to climb a ladder:</a:t>
            </a:r>
          </a:p>
          <a:p>
            <a:pPr marL="514350" indent="-514350">
              <a:buAutoNum type="arabicPeriod"/>
            </a:pPr>
            <a:r>
              <a:rPr lang="en-US" dirty="0"/>
              <a:t>Get on the first step of the ladder</a:t>
            </a:r>
          </a:p>
          <a:p>
            <a:pPr marL="514350" indent="-514350">
              <a:buAutoNum type="arabicPeriod"/>
            </a:pPr>
            <a:r>
              <a:rPr lang="en-US" dirty="0"/>
              <a:t>If I’m on a rung, get on to the next rung.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am I going to use climbing a ladder in mathematical induction?</a:t>
            </a:r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8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6632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Prove: 1+2+3+4+…..n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en-US" dirty="0"/>
                  <a:t>n ≥1</a:t>
                </a:r>
              </a:p>
              <a:p>
                <a:pPr marL="0" indent="0">
                  <a:buNone/>
                </a:pPr>
                <a:r>
                  <a:rPr lang="en-US" dirty="0"/>
                  <a:t>n=1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=1 → 1</a:t>
                </a:r>
              </a:p>
              <a:p>
                <a:pPr marL="0" indent="0">
                  <a:buNone/>
                </a:pPr>
                <a:r>
                  <a:rPr lang="en-US" dirty="0"/>
                  <a:t>n=2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3 → 1+2</a:t>
                </a:r>
              </a:p>
              <a:p>
                <a:pPr marL="0" indent="0">
                  <a:buNone/>
                </a:pPr>
                <a:r>
                  <a:rPr lang="en-US" dirty="0"/>
                  <a:t>n=3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6 → 1+2+3</a:t>
                </a:r>
              </a:p>
              <a:p>
                <a:pPr marL="0" indent="0">
                  <a:buNone/>
                </a:pPr>
                <a:r>
                  <a:rPr lang="en-US" dirty="0"/>
                  <a:t>n=4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10 → 1+2+3+4</a:t>
                </a:r>
              </a:p>
              <a:p>
                <a:pPr marL="0" indent="0">
                  <a:buNone/>
                </a:pPr>
                <a:r>
                  <a:rPr lang="en-US" dirty="0"/>
                  <a:t>n=5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15 → 1+2+3+4+5</a:t>
                </a:r>
              </a:p>
              <a:p>
                <a:pPr marL="0" indent="0">
                  <a:buNone/>
                </a:pPr>
                <a:r>
                  <a:rPr lang="en-US" dirty="0"/>
                  <a:t>…..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ar-J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6632"/>
                <a:ext cx="8229600" cy="4525963"/>
              </a:xfrm>
              <a:blipFill rotWithShape="1">
                <a:blip r:embed="rId2"/>
                <a:stretch>
                  <a:fillRect l="-1778" t="-1211" b="-2019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5301208"/>
            <a:ext cx="7704856" cy="1728192"/>
          </a:xfrm>
        </p:spPr>
        <p:txBody>
          <a:bodyPr/>
          <a:lstStyle/>
          <a:p>
            <a:pPr algn="l"/>
            <a:r>
              <a:rPr lang="pt-BR" sz="2200" dirty="0">
                <a:solidFill>
                  <a:schemeClr val="tx1"/>
                </a:solidFill>
              </a:rPr>
              <a:t>Prove 1+2+3+4+…..n = (𝑛(𝑛+1))/2, ∀n ≥1 ≡ </a:t>
            </a:r>
            <a:r>
              <a:rPr lang="en-US" sz="2200" dirty="0">
                <a:solidFill>
                  <a:schemeClr val="tx1"/>
                </a:solidFill>
              </a:rPr>
              <a:t>Prove: P(n), ∀n ≥1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P(1)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P(2)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P(3)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P(4)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P(5)</a:t>
            </a: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1640" y="764704"/>
            <a:ext cx="460851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Rectangle 7"/>
          <p:cNvSpPr/>
          <p:nvPr/>
        </p:nvSpPr>
        <p:spPr>
          <a:xfrm>
            <a:off x="1331640" y="1412776"/>
            <a:ext cx="460851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Rectangle 8"/>
          <p:cNvSpPr/>
          <p:nvPr/>
        </p:nvSpPr>
        <p:spPr>
          <a:xfrm>
            <a:off x="1331640" y="2060848"/>
            <a:ext cx="460851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Rectangle 9"/>
          <p:cNvSpPr/>
          <p:nvPr/>
        </p:nvSpPr>
        <p:spPr>
          <a:xfrm>
            <a:off x="1334500" y="2708920"/>
            <a:ext cx="46085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Rectangle 10"/>
          <p:cNvSpPr/>
          <p:nvPr/>
        </p:nvSpPr>
        <p:spPr>
          <a:xfrm>
            <a:off x="1334500" y="3429000"/>
            <a:ext cx="460851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Rectangle 12"/>
          <p:cNvSpPr/>
          <p:nvPr/>
        </p:nvSpPr>
        <p:spPr>
          <a:xfrm>
            <a:off x="1331640" y="4077072"/>
            <a:ext cx="460851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1362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Autofit/>
          </a:bodyPr>
          <a:lstStyle/>
          <a:p>
            <a:pPr algn="l"/>
            <a:r>
              <a:rPr lang="en-US" sz="2200" dirty="0"/>
              <a:t>First step, I would like to prove that P(1) is true</a:t>
            </a:r>
            <a:br>
              <a:rPr lang="en-US" sz="2200" dirty="0"/>
            </a:br>
            <a:r>
              <a:rPr lang="en-US" sz="2200" dirty="0"/>
              <a:t>Second I need to know if I am on any given rung I can climb on to the next rung, i.e. I can go from 1 to 2 and from 2 to 3, from 4 to 5 so I can climb my ladder of claims</a:t>
            </a:r>
            <a:br>
              <a:rPr lang="en-US" sz="2200" dirty="0"/>
            </a:br>
            <a:endParaRPr lang="ar-JO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4290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5013176"/>
            <a:ext cx="2087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Get on the first rung</a:t>
            </a:r>
            <a:endParaRPr lang="ar-JO" dirty="0"/>
          </a:p>
        </p:txBody>
      </p:sp>
      <p:sp>
        <p:nvSpPr>
          <p:cNvPr id="8" name="TextBox 7"/>
          <p:cNvSpPr txBox="1"/>
          <p:nvPr/>
        </p:nvSpPr>
        <p:spPr>
          <a:xfrm>
            <a:off x="1269814" y="3699093"/>
            <a:ext cx="33021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Get on from one rung to the next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8732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Prove: P(n), ∀n ≥1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en-US" dirty="0"/>
              <a:t>STEP1: Prove that P(1) is true (Basic step)</a:t>
            </a:r>
          </a:p>
          <a:p>
            <a:r>
              <a:rPr lang="en-US" dirty="0"/>
              <a:t>STEP2: Assume that P(k) is true, prove that P(k+1) is true (Induction step)</a:t>
            </a:r>
          </a:p>
          <a:p>
            <a:pPr marL="0" indent="0">
              <a:buNone/>
            </a:pPr>
            <a:r>
              <a:rPr lang="en-US" dirty="0"/>
              <a:t>    we assume that P(k) it is true at some level k,           	k is one of the intermediate steps in my 	ladder and I am going to prove that it is 	true for k+1 steps</a:t>
            </a:r>
            <a:endParaRPr lang="ar-J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81128"/>
            <a:ext cx="5904655" cy="209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00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525" y="908720"/>
                <a:ext cx="8229600" cy="5400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Basic step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P(1)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1</a:t>
                </a: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Induction step:</a:t>
                </a:r>
              </a:p>
              <a:p>
                <a:pPr marL="0" indent="0">
                  <a:buNone/>
                </a:pPr>
                <a:r>
                  <a:rPr lang="en-US" dirty="0"/>
                  <a:t>We assume that P(k) is true:</a:t>
                </a:r>
              </a:p>
              <a:p>
                <a:pPr marL="0" indent="0">
                  <a:buNone/>
                </a:pPr>
                <a:r>
                  <a:rPr lang="en-US" dirty="0"/>
                  <a:t>      Assume P(k): 1 +2+3+….+k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prove P(k+1) is true</a:t>
                </a:r>
              </a:p>
              <a:p>
                <a:pPr marL="0" indent="0">
                  <a:buNone/>
                </a:pPr>
                <a:r>
                  <a:rPr lang="en-US" dirty="0"/>
                  <a:t>      Consider </a:t>
                </a: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1+2+3+….+k</a:t>
                </a:r>
                <a:r>
                  <a:rPr lang="en-US" dirty="0"/>
                  <a:t>+(k+1)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  </a:t>
                </a:r>
                <a:r>
                  <a:rPr lang="en-US" dirty="0"/>
                  <a:t>+ (k+1)     </a:t>
                </a:r>
              </a:p>
              <a:p>
                <a:pPr marL="0" indent="0">
                  <a:buNone/>
                </a:pPr>
                <a:r>
                  <a:rPr lang="en-US" dirty="0"/>
                  <a:t>	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8064A2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8064A2">
                                <a:lumMod val="50000"/>
                              </a:srgb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8064A2">
                                <a:lumMod val="50000"/>
                              </a:srgb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8064A2">
                                <a:lumMod val="50000"/>
                              </a:srgb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8064A2">
                                <a:lumMod val="50000"/>
                              </a:srgb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8064A2">
                                <a:lumMod val="50000"/>
                              </a:srgb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8064A2">
                                <a:lumMod val="50000"/>
                              </a:srgb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8064A2">
                                <a:lumMod val="50000"/>
                              </a:srgb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Therefore P(k+1)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ar-J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525" y="908720"/>
                <a:ext cx="8229600" cy="5400600"/>
              </a:xfrm>
              <a:blipFill rotWithShape="1">
                <a:blip r:embed="rId2"/>
                <a:stretch>
                  <a:fillRect l="-1259" t="-2032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70" y="236333"/>
            <a:ext cx="66754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49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dirty="0"/>
              <a:t>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29600" cy="51845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Principles of mathematical induction: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a predicate that is defined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be a fixed integer. Suppose the following two statements are true:</a:t>
                </a:r>
              </a:p>
              <a:p>
                <a:pPr marL="0" indent="0">
                  <a:buNone/>
                </a:pPr>
                <a:r>
                  <a:rPr lang="en-US" dirty="0"/>
                  <a:t>1-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is true.</a:t>
                </a:r>
              </a:p>
              <a:p>
                <a:pPr marL="0" indent="0">
                  <a:buNone/>
                </a:pPr>
                <a:r>
                  <a:rPr lang="en-US" dirty="0"/>
                  <a:t>2-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𝑡𝑟𝑢𝑒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𝑒𝑛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𝑡𝑟𝑢𝑒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the statement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𝑓𝑜𝑟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𝑎𝑙𝑙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𝑖𝑛𝑡𝑒𝑔𝑒𝑟𝑠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𝑡𝑟𝑢𝑒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29600" cy="5184576"/>
              </a:xfrm>
              <a:blipFill>
                <a:blip r:embed="rId2"/>
                <a:stretch>
                  <a:fillRect l="-1926" t="-1529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1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u="sng" dirty="0"/>
                  <a:t>Sum of the first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u="sng" dirty="0"/>
                  <a:t> integers:</a:t>
                </a:r>
              </a:p>
              <a:p>
                <a:pPr marL="0" indent="0">
                  <a:buNone/>
                </a:pPr>
                <a:r>
                  <a:rPr lang="en-US" dirty="0"/>
                  <a:t>Use mathematical induction to prove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+⋯+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𝑎𝑙𝑙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𝑖𝑛𝑡𝑒𝑔𝑒𝑟𝑠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+⋯+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1-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𝐿𝐻𝑆</m:t>
                    </m:r>
                  </m:oMath>
                </a14:m>
                <a:endParaRPr lang="en-US" sz="2800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𝑅𝐻𝑆</m:t>
                    </m:r>
                  </m:oMath>
                </a14:m>
                <a:endParaRPr lang="en-US" sz="2800" b="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⇨</m:t>
                    </m:r>
                    <m:r>
                      <a:rPr lang="en-US" sz="2800" b="0" i="1" smtClean="0">
                        <a:latin typeface="Cambria Math"/>
                      </a:rPr>
                      <m:t>    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𝑡𝑟𝑢𝑒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5760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1782</Words>
  <Application>Microsoft Office PowerPoint</Application>
  <PresentationFormat>On-screen Show (4:3)</PresentationFormat>
  <Paragraphs>250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Poppins</vt:lpstr>
      <vt:lpstr>نسق Office</vt:lpstr>
      <vt:lpstr>Bitmap Image</vt:lpstr>
      <vt:lpstr>Discrete Mathematics</vt:lpstr>
      <vt:lpstr>Induction</vt:lpstr>
      <vt:lpstr>Climbing a ladder</vt:lpstr>
      <vt:lpstr>PowerPoint Presentation</vt:lpstr>
      <vt:lpstr>First step, I would like to prove that P(1) is true Second I need to know if I am on any given rung I can climb on to the next rung, i.e. I can go from 1 to 2 and from 2 to 3, from 4 to 5 so I can climb my ladder of claims </vt:lpstr>
      <vt:lpstr>Prove: P(n), ∀n ≥1</vt:lpstr>
      <vt:lpstr>PowerPoint Presentation</vt:lpstr>
      <vt:lpstr>Mathematical Induction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Example cont.</vt:lpstr>
      <vt:lpstr>Example </vt:lpstr>
      <vt:lpstr>Example </vt:lpstr>
      <vt:lpstr>Example </vt:lpstr>
      <vt:lpstr>Example </vt:lpstr>
      <vt:lpstr>Example </vt:lpstr>
      <vt:lpstr>Example </vt:lpstr>
      <vt:lpstr>Example</vt:lpstr>
      <vt:lpstr>Example</vt:lpstr>
      <vt:lpstr>Example cont.</vt:lpstr>
      <vt:lpstr>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Mathematics</dc:title>
  <dc:creator>DELL</dc:creator>
  <cp:lastModifiedBy>ديمه الفريحات</cp:lastModifiedBy>
  <cp:revision>354</cp:revision>
  <dcterms:created xsi:type="dcterms:W3CDTF">2020-03-23T08:44:01Z</dcterms:created>
  <dcterms:modified xsi:type="dcterms:W3CDTF">2022-11-22T05:59:38Z</dcterms:modified>
</cp:coreProperties>
</file>