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tags/tag3.xml" ContentType="application/vnd.openxmlformats-officedocument.presentationml.tags+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28"/>
  </p:notesMasterIdLst>
  <p:sldIdLst>
    <p:sldId id="273" r:id="rId2"/>
    <p:sldId id="270" r:id="rId3"/>
    <p:sldId id="311" r:id="rId4"/>
    <p:sldId id="274" r:id="rId5"/>
    <p:sldId id="277" r:id="rId6"/>
    <p:sldId id="278" r:id="rId7"/>
    <p:sldId id="281" r:id="rId8"/>
    <p:sldId id="291" r:id="rId9"/>
    <p:sldId id="293" r:id="rId10"/>
    <p:sldId id="297" r:id="rId11"/>
    <p:sldId id="294" r:id="rId12"/>
    <p:sldId id="295" r:id="rId13"/>
    <p:sldId id="299" r:id="rId14"/>
    <p:sldId id="318" r:id="rId15"/>
    <p:sldId id="319" r:id="rId16"/>
    <p:sldId id="313" r:id="rId17"/>
    <p:sldId id="314" r:id="rId18"/>
    <p:sldId id="259" r:id="rId19"/>
    <p:sldId id="300" r:id="rId20"/>
    <p:sldId id="302" r:id="rId21"/>
    <p:sldId id="303" r:id="rId22"/>
    <p:sldId id="301" r:id="rId23"/>
    <p:sldId id="308" r:id="rId24"/>
    <p:sldId id="306" r:id="rId25"/>
    <p:sldId id="304" r:id="rId26"/>
    <p:sldId id="305" r:id="rId2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FFFF"/>
    <a:srgbClr val="FF9900"/>
    <a:srgbClr val="000000"/>
    <a:srgbClr val="FFCC00"/>
    <a:srgbClr val="009900"/>
    <a:srgbClr val="66FF66"/>
    <a:srgbClr val="00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5196" autoAdjust="0"/>
    <p:restoredTop sz="94660" autoAdjust="0"/>
  </p:normalViewPr>
  <p:slideViewPr>
    <p:cSldViewPr>
      <p:cViewPr varScale="1">
        <p:scale>
          <a:sx n="91" d="100"/>
          <a:sy n="91" d="100"/>
        </p:scale>
        <p:origin x="-125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67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image" Target="../media/image18.wmf"/><Relationship Id="rId7" Type="http://schemas.openxmlformats.org/officeDocument/2006/relationships/image" Target="../media/image22.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21.wmf"/><Relationship Id="rId5" Type="http://schemas.openxmlformats.org/officeDocument/2006/relationships/image" Target="../media/image20.wmf"/><Relationship Id="rId4"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403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4BDBE5A0-E1A8-4003-8846-34E4C86DB3B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15590738-2C06-4968-9024-C67744266AB1}" type="slidenum">
              <a:rPr lang="en-US" smtClean="0"/>
              <a:pPr/>
              <a:t>1</a:t>
            </a:fld>
            <a:endParaRPr lang="en-US" smtClean="0"/>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D86F0F61-10BA-4256-9272-4899BCA1EC80}" type="slidenum">
              <a:rPr lang="en-US" smtClean="0"/>
              <a:pPr/>
              <a:t>10</a:t>
            </a:fld>
            <a:endParaRPr lang="en-US" smtClean="0"/>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88329625-366A-4D6E-96E3-ACDC5B1DF641}" type="slidenum">
              <a:rPr lang="en-US" smtClean="0"/>
              <a:pPr/>
              <a:t>11</a:t>
            </a:fld>
            <a:endParaRPr lang="en-US" smtClean="0"/>
          </a:p>
        </p:txBody>
      </p:sp>
      <p:sp>
        <p:nvSpPr>
          <p:cNvPr id="67587" name="Rectangle 2"/>
          <p:cNvSpPr>
            <a:spLocks noRo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4A55FAC9-F324-434F-82B0-782A62A8F922}" type="slidenum">
              <a:rPr lang="en-US" smtClean="0"/>
              <a:pPr/>
              <a:t>12</a:t>
            </a:fld>
            <a:endParaRPr lang="en-US" smtClean="0"/>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0B2AA41A-12A6-41D5-8256-D12541AF0D8E}" type="slidenum">
              <a:rPr lang="en-US" smtClean="0"/>
              <a:pPr/>
              <a:t>13</a:t>
            </a:fld>
            <a:endParaRPr lang="en-US" smtClean="0"/>
          </a:p>
        </p:txBody>
      </p:sp>
      <p:sp>
        <p:nvSpPr>
          <p:cNvPr id="69635" name="Rectangle 2"/>
          <p:cNvSpPr>
            <a:spLocks noRo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F31A86E2-19FB-4BCE-A4BD-67DE91AF7782}" type="slidenum">
              <a:rPr lang="en-US" smtClean="0"/>
              <a:pPr/>
              <a:t>18</a:t>
            </a:fld>
            <a:endParaRPr lang="en-US" smtClean="0"/>
          </a:p>
        </p:txBody>
      </p:sp>
      <p:sp>
        <p:nvSpPr>
          <p:cNvPr id="70659" name="Rectangle 2"/>
          <p:cNvSpPr>
            <a:spLocks noRo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A6974779-FC16-49B1-8A44-FE111F10CD4B}" type="slidenum">
              <a:rPr lang="en-US" smtClean="0"/>
              <a:pPr/>
              <a:t>19</a:t>
            </a:fld>
            <a:endParaRPr lang="en-US" smtClean="0"/>
          </a:p>
        </p:txBody>
      </p:sp>
      <p:sp>
        <p:nvSpPr>
          <p:cNvPr id="71683" name="Rectangle 2"/>
          <p:cNvSpPr>
            <a:spLocks noRo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9D7EED66-82A2-41DC-AA0C-7C500DE42953}" type="slidenum">
              <a:rPr lang="en-US" smtClean="0"/>
              <a:pPr/>
              <a:t>20</a:t>
            </a:fld>
            <a:endParaRPr lang="en-US" smtClean="0"/>
          </a:p>
        </p:txBody>
      </p:sp>
      <p:sp>
        <p:nvSpPr>
          <p:cNvPr id="72707" name="Rectangle 2"/>
          <p:cNvSpPr>
            <a:spLocks noRo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2DDA11DC-E4A9-4160-8A45-BD232C892508}" type="slidenum">
              <a:rPr lang="en-US" smtClean="0"/>
              <a:pPr/>
              <a:t>21</a:t>
            </a:fld>
            <a:endParaRPr lang="en-US" smtClean="0"/>
          </a:p>
        </p:txBody>
      </p:sp>
      <p:sp>
        <p:nvSpPr>
          <p:cNvPr id="73731" name="Rectangle 2"/>
          <p:cNvSpPr>
            <a:spLocks noRo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52891C2D-99B5-4383-ABEE-AF032C4D3BF9}" type="slidenum">
              <a:rPr lang="en-US" smtClean="0"/>
              <a:pPr/>
              <a:t>22</a:t>
            </a:fld>
            <a:endParaRPr lang="en-US" smtClean="0"/>
          </a:p>
        </p:txBody>
      </p:sp>
      <p:sp>
        <p:nvSpPr>
          <p:cNvPr id="74755" name="Rectangle 2"/>
          <p:cNvSpPr>
            <a:spLocks noRo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63CE4DC5-4F86-4168-A7B0-ADC524C83203}" type="slidenum">
              <a:rPr lang="en-US" smtClean="0"/>
              <a:pPr/>
              <a:t>23</a:t>
            </a:fld>
            <a:endParaRPr lang="en-US" smtClean="0"/>
          </a:p>
        </p:txBody>
      </p:sp>
      <p:sp>
        <p:nvSpPr>
          <p:cNvPr id="75779" name="Rectangle 2"/>
          <p:cNvSpPr>
            <a:spLocks noRo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6928F8F2-DE65-4CFF-9684-8573D3E725EE}" type="slidenum">
              <a:rPr lang="en-US" smtClean="0"/>
              <a:pPr/>
              <a:t>2</a:t>
            </a:fld>
            <a:endParaRPr lang="en-US" smtClean="0"/>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480022B8-20F0-4BA5-A52E-1671450AE446}" type="slidenum">
              <a:rPr lang="en-US" smtClean="0"/>
              <a:pPr/>
              <a:t>24</a:t>
            </a:fld>
            <a:endParaRPr lang="en-US" smtClean="0"/>
          </a:p>
        </p:txBody>
      </p:sp>
      <p:sp>
        <p:nvSpPr>
          <p:cNvPr id="76803" name="Rectangle 2"/>
          <p:cNvSpPr>
            <a:spLocks noRo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DA7EDA73-5293-43C1-A436-B063E18048A4}" type="slidenum">
              <a:rPr lang="en-US" smtClean="0"/>
              <a:pPr/>
              <a:t>25</a:t>
            </a:fld>
            <a:endParaRPr lang="en-US" smtClean="0"/>
          </a:p>
        </p:txBody>
      </p:sp>
      <p:sp>
        <p:nvSpPr>
          <p:cNvPr id="77827" name="Rectangle 2"/>
          <p:cNvSpPr>
            <a:spLocks noRo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89741D22-DA51-4DA8-9A9A-EB4B152073FB}" type="slidenum">
              <a:rPr lang="en-US" smtClean="0"/>
              <a:pPr/>
              <a:t>26</a:t>
            </a:fld>
            <a:endParaRPr lang="en-US" smtClean="0"/>
          </a:p>
        </p:txBody>
      </p:sp>
      <p:sp>
        <p:nvSpPr>
          <p:cNvPr id="78851" name="Rectangle 2"/>
          <p:cNvSpPr>
            <a:spLocks noRo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56D1416-53A6-46B5-A69D-3355C739B1F4}" type="slidenum">
              <a:rPr lang="en-US" smtClean="0"/>
              <a:pPr/>
              <a:t>3</a:t>
            </a:fld>
            <a:endParaRPr lang="en-US" smtClean="0"/>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E0C05326-FA88-4BCA-B53C-483BE2C453D9}" type="slidenum">
              <a:rPr lang="en-US" smtClean="0"/>
              <a:pPr/>
              <a:t>4</a:t>
            </a:fld>
            <a:endParaRPr lang="en-US" smtClean="0"/>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8EEF0AB0-23AC-4BE6-8B88-8F154F7DC3B2}" type="slidenum">
              <a:rPr lang="en-US" smtClean="0"/>
              <a:pPr/>
              <a:t>5</a:t>
            </a:fld>
            <a:endParaRPr lang="en-US" smtClean="0"/>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25C55BD9-7E74-48D7-8B9D-621A60B79C35}" type="slidenum">
              <a:rPr lang="en-US" smtClean="0"/>
              <a:pPr/>
              <a:t>6</a:t>
            </a:fld>
            <a:endParaRPr lang="en-US" smtClean="0"/>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726E3ECC-8C3C-4F13-B640-EB03E9F76316}" type="slidenum">
              <a:rPr lang="en-US" smtClean="0"/>
              <a:pPr/>
              <a:t>7</a:t>
            </a:fld>
            <a:endParaRPr lang="en-US" smtClean="0"/>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E1AE47B0-5C03-4DBA-970E-8A8C9610E505}" type="slidenum">
              <a:rPr lang="en-US" smtClean="0"/>
              <a:pPr/>
              <a:t>8</a:t>
            </a:fld>
            <a:endParaRPr lang="en-US" smtClean="0"/>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B4857847-70B5-4EB9-A82B-4FF4C656AD80}" type="slidenum">
              <a:rPr lang="en-US" smtClean="0"/>
              <a:pPr/>
              <a:t>9</a:t>
            </a:fld>
            <a:endParaRPr lang="en-US" smtClean="0"/>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0" y="2330450"/>
            <a:ext cx="8991600" cy="2241550"/>
          </a:xfrm>
          <a:prstGeom prst="rect">
            <a:avLst/>
          </a:prstGeom>
          <a:gradFill rotWithShape="1">
            <a:gsLst>
              <a:gs pos="0">
                <a:srgbClr val="3399FF"/>
              </a:gs>
              <a:gs pos="50000">
                <a:schemeClr val="hlink"/>
              </a:gs>
              <a:gs pos="100000">
                <a:srgbClr val="3399FF"/>
              </a:gs>
            </a:gsLst>
            <a:lin ang="2700000" scaled="1"/>
          </a:gradFill>
          <a:ln w="19050">
            <a:solidFill>
              <a:schemeClr val="tx2"/>
            </a:solidFill>
            <a:miter lim="800000"/>
            <a:headEnd/>
            <a:tailEnd/>
          </a:ln>
          <a:effectLst/>
        </p:spPr>
        <p:txBody>
          <a:bodyPr wrap="none" anchor="ctr"/>
          <a:lstStyle/>
          <a:p>
            <a:pPr>
              <a:defRPr/>
            </a:pPr>
            <a:endParaRPr lang="en-US"/>
          </a:p>
        </p:txBody>
      </p:sp>
      <p:sp>
        <p:nvSpPr>
          <p:cNvPr id="3" name="Rectangle 14"/>
          <p:cNvSpPr>
            <a:spLocks noChangeArrowheads="1"/>
          </p:cNvSpPr>
          <p:nvPr userDrawn="1"/>
        </p:nvSpPr>
        <p:spPr bwMode="auto">
          <a:xfrm>
            <a:off x="457200" y="457200"/>
            <a:ext cx="8153400" cy="5791200"/>
          </a:xfrm>
          <a:prstGeom prst="rect">
            <a:avLst/>
          </a:prstGeom>
          <a:solidFill>
            <a:srgbClr val="FFFFFF"/>
          </a:solidFill>
          <a:ln w="28575">
            <a:solidFill>
              <a:srgbClr val="996633"/>
            </a:solidFill>
            <a:miter lim="800000"/>
            <a:headEnd/>
            <a:tailEnd/>
          </a:ln>
          <a:effectLst/>
        </p:spPr>
        <p:txBody>
          <a:bodyPr wrap="none" anchor="ctr"/>
          <a:lstStyle/>
          <a:p>
            <a:pPr>
              <a:defRPr/>
            </a:pPr>
            <a:endParaRPr lang="en-US"/>
          </a:p>
        </p:txBody>
      </p:sp>
      <p:sp>
        <p:nvSpPr>
          <p:cNvPr id="4" name="Text Box 15"/>
          <p:cNvSpPr txBox="1">
            <a:spLocks noChangeArrowheads="1"/>
          </p:cNvSpPr>
          <p:nvPr userDrawn="1"/>
        </p:nvSpPr>
        <p:spPr bwMode="auto">
          <a:xfrm>
            <a:off x="3886200" y="6400800"/>
            <a:ext cx="5105400" cy="274638"/>
          </a:xfrm>
          <a:prstGeom prst="rect">
            <a:avLst/>
          </a:prstGeom>
          <a:noFill/>
          <a:ln w="9525">
            <a:noFill/>
            <a:miter lim="800000"/>
            <a:headEnd/>
            <a:tailEnd/>
          </a:ln>
          <a:effectLst/>
        </p:spPr>
        <p:txBody>
          <a:bodyPr>
            <a:spAutoFit/>
          </a:bodyPr>
          <a:lstStyle/>
          <a:p>
            <a:pPr eaLnBrk="1" hangingPunct="1">
              <a:spcBef>
                <a:spcPct val="50000"/>
              </a:spcBef>
              <a:defRPr/>
            </a:pPr>
            <a:r>
              <a:rPr lang="en-US" sz="1200">
                <a:solidFill>
                  <a:srgbClr val="996633"/>
                </a:solidFill>
              </a:rPr>
              <a:t>© 2009 Pearson Education, Upper Saddle River, NJ 07458. All Rights Reserved</a:t>
            </a:r>
          </a:p>
        </p:txBody>
      </p:sp>
      <p:sp>
        <p:nvSpPr>
          <p:cNvPr id="5" name="Text Box 16"/>
          <p:cNvSpPr txBox="1">
            <a:spLocks noChangeArrowheads="1"/>
          </p:cNvSpPr>
          <p:nvPr userDrawn="1"/>
        </p:nvSpPr>
        <p:spPr bwMode="auto">
          <a:xfrm>
            <a:off x="152400" y="6400800"/>
            <a:ext cx="2819400" cy="274638"/>
          </a:xfrm>
          <a:prstGeom prst="rect">
            <a:avLst/>
          </a:prstGeom>
          <a:noFill/>
          <a:ln w="9525">
            <a:noFill/>
            <a:miter lim="800000"/>
            <a:headEnd/>
            <a:tailEnd/>
          </a:ln>
          <a:effectLst/>
        </p:spPr>
        <p:txBody>
          <a:bodyPr>
            <a:spAutoFit/>
          </a:bodyPr>
          <a:lstStyle/>
          <a:p>
            <a:pPr>
              <a:spcBef>
                <a:spcPct val="50000"/>
              </a:spcBef>
              <a:defRPr/>
            </a:pPr>
            <a:r>
              <a:rPr lang="en-US" sz="1200" b="1">
                <a:solidFill>
                  <a:srgbClr val="FFFFFF"/>
                </a:solidFill>
              </a:rPr>
              <a:t>Floyd, Digital Fundamentals, 10</a:t>
            </a:r>
            <a:r>
              <a:rPr lang="en-US" sz="1200" b="1" baseline="30000">
                <a:solidFill>
                  <a:srgbClr val="FFFFFF"/>
                </a:solidFill>
              </a:rPr>
              <a:t>th</a:t>
            </a:r>
            <a:r>
              <a:rPr lang="en-US" sz="1200" b="1">
                <a:solidFill>
                  <a:srgbClr val="FFFFFF"/>
                </a:solidFill>
              </a:rPr>
              <a:t> ed</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2">
            <a:lum bright="70000" contrast="-70000"/>
          </a:blip>
          <a:srcRect/>
          <a:tile tx="0" ty="0" sx="100000" sy="100000" flip="none" algn="tl"/>
        </a:blipFill>
        <a:effectLst/>
      </p:bgPr>
    </p:bg>
    <p:spTree>
      <p:nvGrpSpPr>
        <p:cNvPr id="1" name=""/>
        <p:cNvGrpSpPr/>
        <p:nvPr/>
      </p:nvGrpSpPr>
      <p:grpSpPr>
        <a:xfrm>
          <a:off x="0" y="0"/>
          <a:ext cx="0" cy="0"/>
          <a:chOff x="0" y="0"/>
          <a:chExt cx="0" cy="0"/>
        </a:xfrm>
      </p:grpSpPr>
      <p:sp>
        <p:nvSpPr>
          <p:cNvPr id="36874" name="Text Box 10"/>
          <p:cNvSpPr txBox="1">
            <a:spLocks noChangeArrowheads="1"/>
          </p:cNvSpPr>
          <p:nvPr userDrawn="1"/>
        </p:nvSpPr>
        <p:spPr bwMode="auto">
          <a:xfrm>
            <a:off x="3886200" y="6400800"/>
            <a:ext cx="5105400" cy="274638"/>
          </a:xfrm>
          <a:prstGeom prst="rect">
            <a:avLst/>
          </a:prstGeom>
          <a:noFill/>
          <a:ln w="9525">
            <a:noFill/>
            <a:miter lim="800000"/>
            <a:headEnd/>
            <a:tailEnd/>
          </a:ln>
          <a:effectLst/>
        </p:spPr>
        <p:txBody>
          <a:bodyPr>
            <a:spAutoFit/>
          </a:bodyPr>
          <a:lstStyle/>
          <a:p>
            <a:pPr eaLnBrk="1" hangingPunct="1">
              <a:spcBef>
                <a:spcPct val="50000"/>
              </a:spcBef>
              <a:defRPr/>
            </a:pPr>
            <a:r>
              <a:rPr lang="en-US" sz="1200">
                <a:solidFill>
                  <a:srgbClr val="996633"/>
                </a:solidFill>
              </a:rPr>
              <a:t>© 2009 Pearson Education, Upper Saddle River, NJ 07458. All Rights Reserved</a:t>
            </a:r>
          </a:p>
        </p:txBody>
      </p:sp>
      <p:sp>
        <p:nvSpPr>
          <p:cNvPr id="36875" name="Text Box 11"/>
          <p:cNvSpPr txBox="1">
            <a:spLocks noChangeArrowheads="1"/>
          </p:cNvSpPr>
          <p:nvPr userDrawn="1"/>
        </p:nvSpPr>
        <p:spPr bwMode="auto">
          <a:xfrm>
            <a:off x="152400" y="6400800"/>
            <a:ext cx="2819400" cy="274638"/>
          </a:xfrm>
          <a:prstGeom prst="rect">
            <a:avLst/>
          </a:prstGeom>
          <a:noFill/>
          <a:ln w="9525">
            <a:noFill/>
            <a:miter lim="800000"/>
            <a:headEnd/>
            <a:tailEnd/>
          </a:ln>
          <a:effectLst/>
        </p:spPr>
        <p:txBody>
          <a:bodyPr>
            <a:spAutoFit/>
          </a:bodyPr>
          <a:lstStyle/>
          <a:p>
            <a:pPr>
              <a:spcBef>
                <a:spcPct val="50000"/>
              </a:spcBef>
              <a:defRPr/>
            </a:pPr>
            <a:r>
              <a:rPr lang="en-US" sz="1200">
                <a:solidFill>
                  <a:srgbClr val="996633"/>
                </a:solidFill>
              </a:rPr>
              <a:t>Floyd, Digital Fundamentals, 10</a:t>
            </a:r>
            <a:r>
              <a:rPr lang="en-US" sz="1200" baseline="30000">
                <a:solidFill>
                  <a:srgbClr val="996633"/>
                </a:solidFill>
              </a:rPr>
              <a:t>th</a:t>
            </a:r>
            <a:r>
              <a:rPr lang="en-US" sz="1200">
                <a:solidFill>
                  <a:srgbClr val="996633"/>
                </a:solidFill>
              </a:rPr>
              <a:t> ed</a:t>
            </a:r>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Lst>
  <p:transition/>
  <p:timing>
    <p:tnLst>
      <p:par>
        <p:cTn id="1" dur="indefinite" restart="never" nodeType="tmRoot"/>
      </p:par>
    </p:tnLst>
  </p:timing>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Arial" charset="0"/>
        </a:defRPr>
      </a:lvl2pPr>
      <a:lvl3pPr algn="l" rtl="0" eaLnBrk="0" fontAlgn="base" hangingPunct="0">
        <a:spcBef>
          <a:spcPct val="0"/>
        </a:spcBef>
        <a:spcAft>
          <a:spcPct val="0"/>
        </a:spcAft>
        <a:defRPr sz="3200" b="1">
          <a:solidFill>
            <a:schemeClr val="tx2"/>
          </a:solidFill>
          <a:latin typeface="Arial" charset="0"/>
        </a:defRPr>
      </a:lvl3pPr>
      <a:lvl4pPr algn="l" rtl="0" eaLnBrk="0" fontAlgn="base" hangingPunct="0">
        <a:spcBef>
          <a:spcPct val="0"/>
        </a:spcBef>
        <a:spcAft>
          <a:spcPct val="0"/>
        </a:spcAft>
        <a:defRPr sz="3200" b="1">
          <a:solidFill>
            <a:schemeClr val="tx2"/>
          </a:solidFill>
          <a:latin typeface="Arial" charset="0"/>
        </a:defRPr>
      </a:lvl4pPr>
      <a:lvl5pPr algn="l" rtl="0" eaLnBrk="0" fontAlgn="base" hangingPunct="0">
        <a:spcBef>
          <a:spcPct val="0"/>
        </a:spcBef>
        <a:spcAft>
          <a:spcPct val="0"/>
        </a:spcAft>
        <a:defRPr sz="3200" b="1">
          <a:solidFill>
            <a:schemeClr val="tx2"/>
          </a:solidFill>
          <a:latin typeface="Arial" charset="0"/>
        </a:defRPr>
      </a:lvl5pPr>
      <a:lvl6pPr marL="457200" algn="l" rtl="0" eaLnBrk="0" fontAlgn="base" hangingPunct="0">
        <a:spcBef>
          <a:spcPct val="0"/>
        </a:spcBef>
        <a:spcAft>
          <a:spcPct val="0"/>
        </a:spcAft>
        <a:defRPr sz="3200" b="1">
          <a:solidFill>
            <a:schemeClr val="tx2"/>
          </a:solidFill>
          <a:latin typeface="Arial" charset="0"/>
        </a:defRPr>
      </a:lvl6pPr>
      <a:lvl7pPr marL="914400" algn="l" rtl="0" eaLnBrk="0" fontAlgn="base" hangingPunct="0">
        <a:spcBef>
          <a:spcPct val="0"/>
        </a:spcBef>
        <a:spcAft>
          <a:spcPct val="0"/>
        </a:spcAft>
        <a:defRPr sz="3200" b="1">
          <a:solidFill>
            <a:schemeClr val="tx2"/>
          </a:solidFill>
          <a:latin typeface="Arial" charset="0"/>
        </a:defRPr>
      </a:lvl7pPr>
      <a:lvl8pPr marL="1371600" algn="l" rtl="0" eaLnBrk="0" fontAlgn="base" hangingPunct="0">
        <a:spcBef>
          <a:spcPct val="0"/>
        </a:spcBef>
        <a:spcAft>
          <a:spcPct val="0"/>
        </a:spcAft>
        <a:defRPr sz="3200" b="1">
          <a:solidFill>
            <a:schemeClr val="tx2"/>
          </a:solidFill>
          <a:latin typeface="Arial" charset="0"/>
        </a:defRPr>
      </a:lvl8pPr>
      <a:lvl9pPr marL="1828800" algn="l" rtl="0" eaLnBrk="0" fontAlgn="base" hangingPunct="0">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oleObject" Target="../embeddings/oleObject10.bin"/><Relationship Id="rId2" Type="http://schemas.openxmlformats.org/officeDocument/2006/relationships/tags" Target="../tags/tag3.xml"/><Relationship Id="rId1" Type="http://schemas.openxmlformats.org/officeDocument/2006/relationships/vmlDrawing" Target="../drawings/vmlDrawing6.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vmlDrawing" Target="../drawings/vmlDrawing7.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vmlDrawing" Target="../drawings/vmlDrawing8.vml"/><Relationship Id="rId5" Type="http://schemas.openxmlformats.org/officeDocument/2006/relationships/oleObject" Target="../embeddings/oleObject13.bin"/><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xml"/><Relationship Id="rId1" Type="http://schemas.openxmlformats.org/officeDocument/2006/relationships/vmlDrawing" Target="../drawings/vmlDrawing9.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oleObject" Target="../embeddings/oleObject16.bin"/><Relationship Id="rId7" Type="http://schemas.openxmlformats.org/officeDocument/2006/relationships/oleObject" Target="../embeddings/oleObject20.bin"/><Relationship Id="rId12"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19.bin"/><Relationship Id="rId11" Type="http://schemas.openxmlformats.org/officeDocument/2006/relationships/oleObject" Target="../embeddings/oleObject24.bin"/><Relationship Id="rId5" Type="http://schemas.openxmlformats.org/officeDocument/2006/relationships/oleObject" Target="../embeddings/oleObject18.bin"/><Relationship Id="rId10" Type="http://schemas.openxmlformats.org/officeDocument/2006/relationships/oleObject" Target="../embeddings/oleObject23.bin"/><Relationship Id="rId4" Type="http://schemas.openxmlformats.org/officeDocument/2006/relationships/oleObject" Target="../embeddings/oleObject17.bin"/><Relationship Id="rId9" Type="http://schemas.openxmlformats.org/officeDocument/2006/relationships/oleObject" Target="../embeddings/oleObject22.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1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6.xml"/><Relationship Id="rId1" Type="http://schemas.openxmlformats.org/officeDocument/2006/relationships/vmlDrawing" Target="../drawings/vmlDrawing12.vml"/><Relationship Id="rId4" Type="http://schemas.openxmlformats.org/officeDocument/2006/relationships/oleObject" Target="../embeddings/oleObject27.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6.xml"/><Relationship Id="rId1" Type="http://schemas.openxmlformats.org/officeDocument/2006/relationships/vmlDrawing" Target="../drawings/vmlDrawing13.vml"/><Relationship Id="rId4" Type="http://schemas.openxmlformats.org/officeDocument/2006/relationships/oleObject" Target="../embeddings/oleObject28.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xml"/><Relationship Id="rId1" Type="http://schemas.openxmlformats.org/officeDocument/2006/relationships/vmlDrawing" Target="../drawings/vmlDrawing4.vml"/><Relationship Id="rId5" Type="http://schemas.openxmlformats.org/officeDocument/2006/relationships/oleObject" Target="../embeddings/oleObject6.bin"/><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vmlDrawing" Target="../drawings/vmlDrawing5.vml"/><Relationship Id="rId5" Type="http://schemas.openxmlformats.org/officeDocument/2006/relationships/oleObject" Target="../embeddings/oleObject7.bin"/><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6" name="Rectangle 4"/>
          <p:cNvSpPr>
            <a:spLocks noChangeArrowheads="1"/>
          </p:cNvSpPr>
          <p:nvPr/>
        </p:nvSpPr>
        <p:spPr bwMode="auto">
          <a:xfrm>
            <a:off x="914400" y="1143000"/>
            <a:ext cx="2909888" cy="466725"/>
          </a:xfrm>
          <a:prstGeom prst="rect">
            <a:avLst/>
          </a:prstGeom>
          <a:solidFill>
            <a:srgbClr val="996633"/>
          </a:solidFill>
          <a:ln w="9525">
            <a:solidFill>
              <a:srgbClr val="000000"/>
            </a:solidFill>
            <a:miter lim="800000"/>
            <a:headEnd/>
            <a:tailEnd/>
          </a:ln>
        </p:spPr>
        <p:txBody>
          <a:bodyPr wrap="none">
            <a:spAutoFit/>
          </a:bodyPr>
          <a:lstStyle/>
          <a:p>
            <a:pPr eaLnBrk="1" hangingPunct="1"/>
            <a:r>
              <a:rPr lang="en-US">
                <a:solidFill>
                  <a:srgbClr val="FFFF99"/>
                </a:solidFill>
              </a:rPr>
              <a:t>DeMorgan’s Theorem</a:t>
            </a:r>
          </a:p>
        </p:txBody>
      </p:sp>
      <p:sp>
        <p:nvSpPr>
          <p:cNvPr id="8197" name="Text Box 6"/>
          <p:cNvSpPr txBox="1">
            <a:spLocks noChangeArrowheads="1"/>
          </p:cNvSpPr>
          <p:nvPr/>
        </p:nvSpPr>
        <p:spPr bwMode="auto">
          <a:xfrm>
            <a:off x="1295400" y="1752600"/>
            <a:ext cx="6096000" cy="457200"/>
          </a:xfrm>
          <a:prstGeom prst="rect">
            <a:avLst/>
          </a:prstGeom>
          <a:noFill/>
          <a:ln w="9525">
            <a:noFill/>
            <a:miter lim="800000"/>
            <a:headEnd/>
            <a:tailEnd/>
          </a:ln>
        </p:spPr>
        <p:txBody>
          <a:bodyPr>
            <a:spAutoFit/>
          </a:bodyPr>
          <a:lstStyle/>
          <a:p>
            <a:pPr eaLnBrk="1" hangingPunct="1">
              <a:spcBef>
                <a:spcPct val="50000"/>
              </a:spcBef>
            </a:pPr>
            <a:r>
              <a:rPr lang="en-US" u="sng"/>
              <a:t>DeMorgan’s 2</a:t>
            </a:r>
            <a:r>
              <a:rPr lang="en-US" u="sng" baseline="30000"/>
              <a:t>nd</a:t>
            </a:r>
            <a:r>
              <a:rPr lang="en-US" u="sng"/>
              <a:t>  Theorem</a:t>
            </a:r>
            <a:endParaRPr lang="en-US" sz="1800" u="sng"/>
          </a:p>
        </p:txBody>
      </p:sp>
      <p:sp>
        <p:nvSpPr>
          <p:cNvPr id="8198" name="Text Box 16"/>
          <p:cNvSpPr txBox="1">
            <a:spLocks noChangeArrowheads="1"/>
          </p:cNvSpPr>
          <p:nvPr/>
        </p:nvSpPr>
        <p:spPr bwMode="auto">
          <a:xfrm>
            <a:off x="1600200" y="2209800"/>
            <a:ext cx="6553200" cy="822325"/>
          </a:xfrm>
          <a:prstGeom prst="rect">
            <a:avLst/>
          </a:prstGeom>
          <a:noFill/>
          <a:ln w="9525">
            <a:noFill/>
            <a:miter lim="800000"/>
            <a:headEnd/>
            <a:tailEnd/>
          </a:ln>
        </p:spPr>
        <p:txBody>
          <a:bodyPr>
            <a:spAutoFit/>
          </a:bodyPr>
          <a:lstStyle/>
          <a:p>
            <a:pPr eaLnBrk="1" hangingPunct="1">
              <a:spcBef>
                <a:spcPct val="50000"/>
              </a:spcBef>
            </a:pPr>
            <a:r>
              <a:rPr lang="en-US" b="1"/>
              <a:t>The complement of a sum of variables is equal to the product of the complemented variables.</a:t>
            </a:r>
          </a:p>
        </p:txBody>
      </p:sp>
      <p:sp>
        <p:nvSpPr>
          <p:cNvPr id="8199" name="Text Box 18"/>
          <p:cNvSpPr txBox="1">
            <a:spLocks noChangeArrowheads="1"/>
          </p:cNvSpPr>
          <p:nvPr/>
        </p:nvSpPr>
        <p:spPr bwMode="auto">
          <a:xfrm>
            <a:off x="3276600" y="3048000"/>
            <a:ext cx="1905000" cy="457200"/>
          </a:xfrm>
          <a:prstGeom prst="rect">
            <a:avLst/>
          </a:prstGeom>
          <a:noFill/>
          <a:ln w="9525">
            <a:noFill/>
            <a:miter lim="800000"/>
            <a:headEnd/>
            <a:tailEnd/>
          </a:ln>
        </p:spPr>
        <p:txBody>
          <a:bodyPr>
            <a:spAutoFit/>
          </a:bodyPr>
          <a:lstStyle/>
          <a:p>
            <a:pPr eaLnBrk="1" hangingPunct="1">
              <a:spcBef>
                <a:spcPct val="50000"/>
              </a:spcBef>
            </a:pPr>
            <a:r>
              <a:rPr lang="en-US" i="1">
                <a:solidFill>
                  <a:srgbClr val="FF3300"/>
                </a:solidFill>
              </a:rPr>
              <a:t>A + B = A </a:t>
            </a:r>
            <a:r>
              <a:rPr lang="en-US" i="1" baseline="30000">
                <a:solidFill>
                  <a:srgbClr val="FF3300"/>
                </a:solidFill>
              </a:rPr>
              <a:t>.</a:t>
            </a:r>
            <a:r>
              <a:rPr lang="en-US" i="1">
                <a:solidFill>
                  <a:srgbClr val="FF3300"/>
                </a:solidFill>
              </a:rPr>
              <a:t> B</a:t>
            </a:r>
          </a:p>
        </p:txBody>
      </p:sp>
      <p:sp>
        <p:nvSpPr>
          <p:cNvPr id="8200" name="Line 19"/>
          <p:cNvSpPr>
            <a:spLocks noChangeShapeType="1"/>
          </p:cNvSpPr>
          <p:nvPr/>
        </p:nvSpPr>
        <p:spPr bwMode="auto">
          <a:xfrm>
            <a:off x="3429000" y="3124200"/>
            <a:ext cx="609600" cy="0"/>
          </a:xfrm>
          <a:prstGeom prst="line">
            <a:avLst/>
          </a:prstGeom>
          <a:noFill/>
          <a:ln w="9525">
            <a:solidFill>
              <a:srgbClr val="FF0000"/>
            </a:solidFill>
            <a:round/>
            <a:headEnd/>
            <a:tailEnd/>
          </a:ln>
        </p:spPr>
        <p:txBody>
          <a:bodyPr/>
          <a:lstStyle/>
          <a:p>
            <a:endParaRPr lang="en-US"/>
          </a:p>
        </p:txBody>
      </p:sp>
      <p:sp>
        <p:nvSpPr>
          <p:cNvPr id="8201" name="Line 20"/>
          <p:cNvSpPr>
            <a:spLocks noChangeShapeType="1"/>
          </p:cNvSpPr>
          <p:nvPr/>
        </p:nvSpPr>
        <p:spPr bwMode="auto">
          <a:xfrm>
            <a:off x="4419600" y="3124200"/>
            <a:ext cx="228600" cy="0"/>
          </a:xfrm>
          <a:prstGeom prst="line">
            <a:avLst/>
          </a:prstGeom>
          <a:noFill/>
          <a:ln w="9525">
            <a:solidFill>
              <a:srgbClr val="FF0000"/>
            </a:solidFill>
            <a:round/>
            <a:headEnd/>
            <a:tailEnd/>
          </a:ln>
        </p:spPr>
        <p:txBody>
          <a:bodyPr/>
          <a:lstStyle/>
          <a:p>
            <a:endParaRPr lang="en-US"/>
          </a:p>
        </p:txBody>
      </p:sp>
      <p:sp>
        <p:nvSpPr>
          <p:cNvPr id="8202" name="Line 21"/>
          <p:cNvSpPr>
            <a:spLocks noChangeShapeType="1"/>
          </p:cNvSpPr>
          <p:nvPr/>
        </p:nvSpPr>
        <p:spPr bwMode="auto">
          <a:xfrm>
            <a:off x="4800600" y="3124200"/>
            <a:ext cx="228600" cy="0"/>
          </a:xfrm>
          <a:prstGeom prst="line">
            <a:avLst/>
          </a:prstGeom>
          <a:noFill/>
          <a:ln w="9525">
            <a:solidFill>
              <a:srgbClr val="FF0000"/>
            </a:solidFill>
            <a:round/>
            <a:headEnd/>
            <a:tailEnd/>
          </a:ln>
        </p:spPr>
        <p:txBody>
          <a:bodyPr/>
          <a:lstStyle/>
          <a:p>
            <a:endParaRPr lang="en-US"/>
          </a:p>
        </p:txBody>
      </p:sp>
      <p:sp>
        <p:nvSpPr>
          <p:cNvPr id="8203" name="Text Box 22"/>
          <p:cNvSpPr txBox="1">
            <a:spLocks noChangeArrowheads="1"/>
          </p:cNvSpPr>
          <p:nvPr/>
        </p:nvSpPr>
        <p:spPr bwMode="auto">
          <a:xfrm>
            <a:off x="1752600" y="3581400"/>
            <a:ext cx="6324600" cy="457200"/>
          </a:xfrm>
          <a:prstGeom prst="rect">
            <a:avLst/>
          </a:prstGeom>
          <a:noFill/>
          <a:ln w="9525">
            <a:noFill/>
            <a:miter lim="800000"/>
            <a:headEnd/>
            <a:tailEnd/>
          </a:ln>
        </p:spPr>
        <p:txBody>
          <a:bodyPr>
            <a:spAutoFit/>
          </a:bodyPr>
          <a:lstStyle/>
          <a:p>
            <a:pPr eaLnBrk="1" hangingPunct="1">
              <a:spcBef>
                <a:spcPct val="50000"/>
              </a:spcBef>
            </a:pPr>
            <a:r>
              <a:rPr lang="en-US"/>
              <a:t>Applying DeMorgan’s second theorem to gates:</a:t>
            </a:r>
          </a:p>
        </p:txBody>
      </p:sp>
      <p:graphicFrame>
        <p:nvGraphicFramePr>
          <p:cNvPr id="122909" name="Object 29"/>
          <p:cNvGraphicFramePr>
            <a:graphicFrameLocks noChangeAspect="1"/>
          </p:cNvGraphicFramePr>
          <p:nvPr/>
        </p:nvGraphicFramePr>
        <p:xfrm>
          <a:off x="6019800" y="4114800"/>
          <a:ext cx="2438400" cy="2116138"/>
        </p:xfrm>
        <a:graphic>
          <a:graphicData uri="http://schemas.openxmlformats.org/presentationml/2006/ole">
            <p:oleObj spid="_x0000_s8194" name="CorelDRAW" r:id="rId4" imgW="1205404" imgH="1046561" progId="CorelDRAW.Graphic.13">
              <p:embed/>
            </p:oleObj>
          </a:graphicData>
        </a:graphic>
      </p:graphicFrame>
      <p:graphicFrame>
        <p:nvGraphicFramePr>
          <p:cNvPr id="122911" name="Object 31"/>
          <p:cNvGraphicFramePr>
            <a:graphicFrameLocks noChangeAspect="1"/>
          </p:cNvGraphicFramePr>
          <p:nvPr/>
        </p:nvGraphicFramePr>
        <p:xfrm>
          <a:off x="1219200" y="4114800"/>
          <a:ext cx="4648200" cy="1109663"/>
        </p:xfrm>
        <a:graphic>
          <a:graphicData uri="http://schemas.openxmlformats.org/presentationml/2006/ole">
            <p:oleObj spid="_x0000_s8195" name="CorelDRAW" r:id="rId5" imgW="2285358" imgH="545876" progId="CorelDRAW.Graphic.13">
              <p:embed/>
            </p:oleObj>
          </a:graphicData>
        </a:graphic>
      </p:graphicFrame>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3314" name="Object 7"/>
          <p:cNvGraphicFramePr>
            <a:graphicFrameLocks noChangeAspect="1"/>
          </p:cNvGraphicFramePr>
          <p:nvPr/>
        </p:nvGraphicFramePr>
        <p:xfrm>
          <a:off x="5562600" y="2743200"/>
          <a:ext cx="2362200" cy="3276600"/>
        </p:xfrm>
        <a:graphic>
          <a:graphicData uri="http://schemas.openxmlformats.org/presentationml/2006/ole">
            <p:oleObj spid="_x0000_s13314" name="CorelDRAW" r:id="rId5" imgW="1163117" imgH="1614373" progId="CorelDRAW.Graphic.12">
              <p:embed/>
            </p:oleObj>
          </a:graphicData>
        </a:graphic>
      </p:graphicFrame>
      <p:sp>
        <p:nvSpPr>
          <p:cNvPr id="13317" name="Text Box 8"/>
          <p:cNvSpPr txBox="1">
            <a:spLocks noChangeArrowheads="1"/>
          </p:cNvSpPr>
          <p:nvPr/>
        </p:nvSpPr>
        <p:spPr bwMode="auto">
          <a:xfrm>
            <a:off x="5562600" y="3319463"/>
            <a:ext cx="685800" cy="2122487"/>
          </a:xfrm>
          <a:prstGeom prst="rect">
            <a:avLst/>
          </a:prstGeom>
          <a:noFill/>
          <a:ln w="9525">
            <a:noFill/>
            <a:miter lim="800000"/>
            <a:headEnd/>
            <a:tailEnd/>
          </a:ln>
        </p:spPr>
        <p:txBody>
          <a:bodyPr>
            <a:spAutoFit/>
          </a:bodyPr>
          <a:lstStyle/>
          <a:p>
            <a:pPr>
              <a:spcBef>
                <a:spcPct val="50000"/>
              </a:spcBef>
            </a:pPr>
            <a:r>
              <a:rPr lang="en-US" sz="1600" i="1"/>
              <a:t>AB</a:t>
            </a:r>
          </a:p>
          <a:p>
            <a:pPr>
              <a:spcBef>
                <a:spcPct val="50000"/>
              </a:spcBef>
            </a:pPr>
            <a:endParaRPr lang="en-US" sz="1000" i="1"/>
          </a:p>
          <a:p>
            <a:pPr>
              <a:spcBef>
                <a:spcPct val="50000"/>
              </a:spcBef>
            </a:pPr>
            <a:r>
              <a:rPr lang="en-US" sz="1600" i="1"/>
              <a:t>AB</a:t>
            </a:r>
          </a:p>
          <a:p>
            <a:pPr>
              <a:spcBef>
                <a:spcPct val="50000"/>
              </a:spcBef>
            </a:pPr>
            <a:endParaRPr lang="en-US" sz="1000" i="1"/>
          </a:p>
          <a:p>
            <a:pPr>
              <a:spcBef>
                <a:spcPct val="50000"/>
              </a:spcBef>
            </a:pPr>
            <a:r>
              <a:rPr lang="en-US" sz="1600" i="1"/>
              <a:t>AB</a:t>
            </a:r>
          </a:p>
          <a:p>
            <a:pPr>
              <a:spcBef>
                <a:spcPct val="50000"/>
              </a:spcBef>
            </a:pPr>
            <a:endParaRPr lang="en-US" sz="1000" i="1"/>
          </a:p>
          <a:p>
            <a:pPr>
              <a:spcBef>
                <a:spcPct val="50000"/>
              </a:spcBef>
            </a:pPr>
            <a:r>
              <a:rPr lang="en-US" sz="1600" i="1"/>
              <a:t>AB</a:t>
            </a:r>
          </a:p>
        </p:txBody>
      </p:sp>
      <p:sp>
        <p:nvSpPr>
          <p:cNvPr id="13318" name="Line 9"/>
          <p:cNvSpPr>
            <a:spLocks noChangeShapeType="1"/>
          </p:cNvSpPr>
          <p:nvPr/>
        </p:nvSpPr>
        <p:spPr bwMode="auto">
          <a:xfrm>
            <a:off x="5681663" y="3371850"/>
            <a:ext cx="76200" cy="0"/>
          </a:xfrm>
          <a:prstGeom prst="line">
            <a:avLst/>
          </a:prstGeom>
          <a:noFill/>
          <a:ln w="9525">
            <a:solidFill>
              <a:schemeClr val="tx1"/>
            </a:solidFill>
            <a:round/>
            <a:headEnd/>
            <a:tailEnd/>
          </a:ln>
        </p:spPr>
        <p:txBody>
          <a:bodyPr/>
          <a:lstStyle/>
          <a:p>
            <a:endParaRPr lang="en-US"/>
          </a:p>
        </p:txBody>
      </p:sp>
      <p:sp>
        <p:nvSpPr>
          <p:cNvPr id="13319" name="Line 10"/>
          <p:cNvSpPr>
            <a:spLocks noChangeShapeType="1"/>
          </p:cNvSpPr>
          <p:nvPr/>
        </p:nvSpPr>
        <p:spPr bwMode="auto">
          <a:xfrm>
            <a:off x="5815013" y="3371850"/>
            <a:ext cx="76200" cy="0"/>
          </a:xfrm>
          <a:prstGeom prst="line">
            <a:avLst/>
          </a:prstGeom>
          <a:noFill/>
          <a:ln w="9525">
            <a:solidFill>
              <a:schemeClr val="tx1"/>
            </a:solidFill>
            <a:round/>
            <a:headEnd/>
            <a:tailEnd/>
          </a:ln>
        </p:spPr>
        <p:txBody>
          <a:bodyPr/>
          <a:lstStyle/>
          <a:p>
            <a:endParaRPr lang="en-US"/>
          </a:p>
        </p:txBody>
      </p:sp>
      <p:sp>
        <p:nvSpPr>
          <p:cNvPr id="13320" name="Line 11"/>
          <p:cNvSpPr>
            <a:spLocks noChangeShapeType="1"/>
          </p:cNvSpPr>
          <p:nvPr/>
        </p:nvSpPr>
        <p:spPr bwMode="auto">
          <a:xfrm>
            <a:off x="5686425" y="3976688"/>
            <a:ext cx="76200" cy="0"/>
          </a:xfrm>
          <a:prstGeom prst="line">
            <a:avLst/>
          </a:prstGeom>
          <a:noFill/>
          <a:ln w="9525">
            <a:solidFill>
              <a:schemeClr val="tx1"/>
            </a:solidFill>
            <a:round/>
            <a:headEnd/>
            <a:tailEnd/>
          </a:ln>
        </p:spPr>
        <p:txBody>
          <a:bodyPr/>
          <a:lstStyle/>
          <a:p>
            <a:endParaRPr lang="en-US"/>
          </a:p>
        </p:txBody>
      </p:sp>
      <p:sp>
        <p:nvSpPr>
          <p:cNvPr id="13321" name="Line 12"/>
          <p:cNvSpPr>
            <a:spLocks noChangeShapeType="1"/>
          </p:cNvSpPr>
          <p:nvPr/>
        </p:nvSpPr>
        <p:spPr bwMode="auto">
          <a:xfrm>
            <a:off x="5829300" y="5186363"/>
            <a:ext cx="76200" cy="0"/>
          </a:xfrm>
          <a:prstGeom prst="line">
            <a:avLst/>
          </a:prstGeom>
          <a:noFill/>
          <a:ln w="9525">
            <a:solidFill>
              <a:schemeClr val="tx1"/>
            </a:solidFill>
            <a:round/>
            <a:headEnd/>
            <a:tailEnd/>
          </a:ln>
        </p:spPr>
        <p:txBody>
          <a:bodyPr/>
          <a:lstStyle/>
          <a:p>
            <a:endParaRPr lang="en-US"/>
          </a:p>
        </p:txBody>
      </p:sp>
      <p:sp>
        <p:nvSpPr>
          <p:cNvPr id="13322" name="Text Box 13"/>
          <p:cNvSpPr txBox="1">
            <a:spLocks noChangeArrowheads="1"/>
          </p:cNvSpPr>
          <p:nvPr/>
        </p:nvSpPr>
        <p:spPr bwMode="auto">
          <a:xfrm>
            <a:off x="6172200" y="2895600"/>
            <a:ext cx="1143000" cy="336550"/>
          </a:xfrm>
          <a:prstGeom prst="rect">
            <a:avLst/>
          </a:prstGeom>
          <a:noFill/>
          <a:ln w="9525">
            <a:noFill/>
            <a:miter lim="800000"/>
            <a:headEnd/>
            <a:tailEnd/>
          </a:ln>
        </p:spPr>
        <p:txBody>
          <a:bodyPr>
            <a:spAutoFit/>
          </a:bodyPr>
          <a:lstStyle/>
          <a:p>
            <a:pPr>
              <a:spcBef>
                <a:spcPct val="50000"/>
              </a:spcBef>
            </a:pPr>
            <a:r>
              <a:rPr lang="en-US" sz="1600" i="1"/>
              <a:t>C           C</a:t>
            </a:r>
          </a:p>
        </p:txBody>
      </p:sp>
      <p:sp>
        <p:nvSpPr>
          <p:cNvPr id="13323" name="Line 14"/>
          <p:cNvSpPr>
            <a:spLocks noChangeShapeType="1"/>
          </p:cNvSpPr>
          <p:nvPr/>
        </p:nvSpPr>
        <p:spPr bwMode="auto">
          <a:xfrm>
            <a:off x="6272213" y="2971800"/>
            <a:ext cx="128587" cy="0"/>
          </a:xfrm>
          <a:prstGeom prst="line">
            <a:avLst/>
          </a:prstGeom>
          <a:noFill/>
          <a:ln w="9525">
            <a:solidFill>
              <a:schemeClr val="tx1"/>
            </a:solidFill>
            <a:round/>
            <a:headEnd/>
            <a:tailEnd/>
          </a:ln>
        </p:spPr>
        <p:txBody>
          <a:bodyPr/>
          <a:lstStyle/>
          <a:p>
            <a:endParaRPr lang="en-US"/>
          </a:p>
        </p:txBody>
      </p:sp>
      <p:sp>
        <p:nvSpPr>
          <p:cNvPr id="13324" name="Text Box 15"/>
          <p:cNvSpPr txBox="1">
            <a:spLocks noChangeArrowheads="1"/>
          </p:cNvSpPr>
          <p:nvPr/>
        </p:nvSpPr>
        <p:spPr bwMode="auto">
          <a:xfrm>
            <a:off x="1143000" y="1752600"/>
            <a:ext cx="7315200" cy="1187450"/>
          </a:xfrm>
          <a:prstGeom prst="rect">
            <a:avLst/>
          </a:prstGeom>
          <a:noFill/>
          <a:ln w="9525">
            <a:noFill/>
            <a:miter lim="800000"/>
            <a:headEnd/>
            <a:tailEnd/>
          </a:ln>
        </p:spPr>
        <p:txBody>
          <a:bodyPr>
            <a:spAutoFit/>
          </a:bodyPr>
          <a:lstStyle/>
          <a:p>
            <a:pPr eaLnBrk="1" hangingPunct="1">
              <a:spcBef>
                <a:spcPct val="50000"/>
              </a:spcBef>
            </a:pPr>
            <a:r>
              <a:rPr lang="en-US"/>
              <a:t>Alternatively, cells can be labeled with the variable letters.  This makes it simple to read, but it takes more time preparing the map.</a:t>
            </a:r>
          </a:p>
        </p:txBody>
      </p:sp>
      <p:sp>
        <p:nvSpPr>
          <p:cNvPr id="13325" name="Rectangle 16"/>
          <p:cNvSpPr>
            <a:spLocks noChangeArrowheads="1"/>
          </p:cNvSpPr>
          <p:nvPr/>
        </p:nvSpPr>
        <p:spPr bwMode="auto">
          <a:xfrm>
            <a:off x="914400" y="1143000"/>
            <a:ext cx="2114550" cy="466725"/>
          </a:xfrm>
          <a:prstGeom prst="rect">
            <a:avLst/>
          </a:prstGeom>
          <a:solidFill>
            <a:srgbClr val="996633"/>
          </a:solidFill>
          <a:ln w="9525">
            <a:solidFill>
              <a:srgbClr val="000000"/>
            </a:solidFill>
            <a:miter lim="800000"/>
            <a:headEnd/>
            <a:tailEnd/>
          </a:ln>
        </p:spPr>
        <p:txBody>
          <a:bodyPr wrap="none">
            <a:spAutoFit/>
          </a:bodyPr>
          <a:lstStyle/>
          <a:p>
            <a:pPr eaLnBrk="1" hangingPunct="1"/>
            <a:r>
              <a:rPr lang="en-US">
                <a:solidFill>
                  <a:srgbClr val="FFFF99"/>
                </a:solidFill>
              </a:rPr>
              <a:t>Karnaugh maps</a:t>
            </a:r>
          </a:p>
        </p:txBody>
      </p:sp>
      <p:graphicFrame>
        <p:nvGraphicFramePr>
          <p:cNvPr id="174099" name="Object 19"/>
          <p:cNvGraphicFramePr>
            <a:graphicFrameLocks noChangeAspect="1"/>
          </p:cNvGraphicFramePr>
          <p:nvPr/>
        </p:nvGraphicFramePr>
        <p:xfrm>
          <a:off x="5562600" y="2743200"/>
          <a:ext cx="2360613" cy="3276600"/>
        </p:xfrm>
        <a:graphic>
          <a:graphicData uri="http://schemas.openxmlformats.org/presentationml/2006/ole">
            <p:oleObj spid="_x0000_s13315" name="CorelDRAW" r:id="rId6" imgW="1163117" imgH="1614373" progId="CorelDRAW.Graphic.12">
              <p:embed/>
            </p:oleObj>
          </a:graphicData>
        </a:graphic>
      </p:graphicFrame>
      <p:graphicFrame>
        <p:nvGraphicFramePr>
          <p:cNvPr id="174100" name="Object 20"/>
          <p:cNvGraphicFramePr>
            <a:graphicFrameLocks noChangeAspect="1"/>
          </p:cNvGraphicFramePr>
          <p:nvPr/>
        </p:nvGraphicFramePr>
        <p:xfrm>
          <a:off x="5564188" y="2743200"/>
          <a:ext cx="2360612" cy="3276600"/>
        </p:xfrm>
        <a:graphic>
          <a:graphicData uri="http://schemas.openxmlformats.org/presentationml/2006/ole">
            <p:oleObj spid="_x0000_s13316" name="CorelDRAW" r:id="rId7" imgW="1163117" imgH="1614373" progId="CorelDRAW.Graphic.12">
              <p:embed/>
            </p:oleObj>
          </a:graphicData>
        </a:graphic>
      </p:graphicFrame>
      <p:sp>
        <p:nvSpPr>
          <p:cNvPr id="13326" name="Rectangle 21"/>
          <p:cNvSpPr>
            <a:spLocks noChangeArrowheads="1"/>
          </p:cNvSpPr>
          <p:nvPr/>
        </p:nvSpPr>
        <p:spPr bwMode="auto">
          <a:xfrm>
            <a:off x="2286000" y="3124200"/>
            <a:ext cx="3124200" cy="822325"/>
          </a:xfrm>
          <a:prstGeom prst="rect">
            <a:avLst/>
          </a:prstGeom>
          <a:noFill/>
          <a:ln w="9525">
            <a:noFill/>
            <a:miter lim="800000"/>
            <a:headEnd/>
            <a:tailEnd/>
          </a:ln>
        </p:spPr>
        <p:txBody>
          <a:bodyPr>
            <a:spAutoFit/>
          </a:bodyPr>
          <a:lstStyle/>
          <a:p>
            <a:pPr eaLnBrk="1" hangingPunct="1">
              <a:spcBef>
                <a:spcPct val="50000"/>
              </a:spcBef>
            </a:pPr>
            <a:r>
              <a:rPr lang="en-US"/>
              <a:t>Read the terms for the yellow cells.</a:t>
            </a:r>
          </a:p>
        </p:txBody>
      </p:sp>
      <p:sp>
        <p:nvSpPr>
          <p:cNvPr id="13327" name="WordArt 22"/>
          <p:cNvSpPr>
            <a:spLocks noChangeArrowheads="1" noChangeShapeType="1" noTextEdit="1"/>
          </p:cNvSpPr>
          <p:nvPr/>
        </p:nvSpPr>
        <p:spPr bwMode="auto">
          <a:xfrm>
            <a:off x="990600" y="3124200"/>
            <a:ext cx="1219200" cy="449263"/>
          </a:xfrm>
          <a:prstGeom prst="rect">
            <a:avLst/>
          </a:prstGeom>
        </p:spPr>
        <p:txBody>
          <a:bodyPr wrap="none" fromWordArt="1">
            <a:prstTxWarp prst="textPlain">
              <a:avLst>
                <a:gd name="adj" fmla="val 50000"/>
              </a:avLst>
            </a:prstTxWarp>
          </a:bodyPr>
          <a:lstStyle/>
          <a:p>
            <a:pPr algn="ctr"/>
            <a:r>
              <a:rPr lang="en-US" sz="28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Example</a:t>
            </a:r>
          </a:p>
        </p:txBody>
      </p:sp>
      <p:sp>
        <p:nvSpPr>
          <p:cNvPr id="13328" name="WordArt 23"/>
          <p:cNvSpPr>
            <a:spLocks noChangeArrowheads="1" noChangeShapeType="1" noTextEdit="1"/>
          </p:cNvSpPr>
          <p:nvPr/>
        </p:nvSpPr>
        <p:spPr bwMode="auto">
          <a:xfrm>
            <a:off x="1066800" y="3962400"/>
            <a:ext cx="1219200" cy="449263"/>
          </a:xfrm>
          <a:prstGeom prst="rect">
            <a:avLst/>
          </a:prstGeom>
        </p:spPr>
        <p:txBody>
          <a:bodyPr wrap="none" fromWordArt="1">
            <a:prstTxWarp prst="textPlain">
              <a:avLst>
                <a:gd name="adj" fmla="val 50000"/>
              </a:avLst>
            </a:prstTxWarp>
          </a:bodyPr>
          <a:lstStyle/>
          <a:p>
            <a:pPr algn="ctr"/>
            <a:r>
              <a:rPr lang="en-US" sz="28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Solution</a:t>
            </a:r>
          </a:p>
        </p:txBody>
      </p:sp>
      <p:grpSp>
        <p:nvGrpSpPr>
          <p:cNvPr id="13329" name="Group 24"/>
          <p:cNvGrpSpPr>
            <a:grpSpLocks/>
          </p:cNvGrpSpPr>
          <p:nvPr/>
        </p:nvGrpSpPr>
        <p:grpSpPr bwMode="auto">
          <a:xfrm>
            <a:off x="1524000" y="4495800"/>
            <a:ext cx="3657600" cy="457200"/>
            <a:chOff x="2688" y="1728"/>
            <a:chExt cx="2304" cy="288"/>
          </a:xfrm>
        </p:grpSpPr>
        <p:sp>
          <p:nvSpPr>
            <p:cNvPr id="13330" name="Text Box 25"/>
            <p:cNvSpPr txBox="1">
              <a:spLocks noChangeArrowheads="1"/>
            </p:cNvSpPr>
            <p:nvPr/>
          </p:nvSpPr>
          <p:spPr bwMode="auto">
            <a:xfrm>
              <a:off x="2688" y="1728"/>
              <a:ext cx="2304" cy="288"/>
            </a:xfrm>
            <a:prstGeom prst="rect">
              <a:avLst/>
            </a:prstGeom>
            <a:noFill/>
            <a:ln w="9525">
              <a:noFill/>
              <a:miter lim="800000"/>
              <a:headEnd/>
              <a:tailEnd/>
            </a:ln>
          </p:spPr>
          <p:txBody>
            <a:bodyPr>
              <a:spAutoFit/>
            </a:bodyPr>
            <a:lstStyle/>
            <a:p>
              <a:pPr eaLnBrk="1" hangingPunct="1">
                <a:spcBef>
                  <a:spcPct val="50000"/>
                </a:spcBef>
              </a:pPr>
              <a:r>
                <a:rPr lang="en-US"/>
                <a:t>The cells are </a:t>
              </a:r>
              <a:r>
                <a:rPr lang="en-US" i="1">
                  <a:solidFill>
                    <a:srgbClr val="FF3300"/>
                  </a:solidFill>
                </a:rPr>
                <a:t>ABC</a:t>
              </a:r>
              <a:r>
                <a:rPr lang="en-US"/>
                <a:t> and </a:t>
              </a:r>
              <a:r>
                <a:rPr lang="en-US" i="1">
                  <a:solidFill>
                    <a:srgbClr val="FF3300"/>
                  </a:solidFill>
                </a:rPr>
                <a:t>ABC</a:t>
              </a:r>
              <a:r>
                <a:rPr lang="en-US"/>
                <a:t>. </a:t>
              </a:r>
            </a:p>
          </p:txBody>
        </p:sp>
        <p:sp>
          <p:nvSpPr>
            <p:cNvPr id="13331" name="Line 26"/>
            <p:cNvSpPr>
              <a:spLocks noChangeShapeType="1"/>
            </p:cNvSpPr>
            <p:nvPr/>
          </p:nvSpPr>
          <p:spPr bwMode="auto">
            <a:xfrm>
              <a:off x="3792" y="1776"/>
              <a:ext cx="96" cy="0"/>
            </a:xfrm>
            <a:prstGeom prst="line">
              <a:avLst/>
            </a:prstGeom>
            <a:noFill/>
            <a:ln w="9525">
              <a:solidFill>
                <a:srgbClr val="FF3300"/>
              </a:solidFill>
              <a:round/>
              <a:headEnd/>
              <a:tailEnd/>
            </a:ln>
          </p:spPr>
          <p:txBody>
            <a:bodyPr/>
            <a:lstStyle/>
            <a:p>
              <a:endParaRPr lang="en-US"/>
            </a:p>
          </p:txBody>
        </p:sp>
        <p:sp>
          <p:nvSpPr>
            <p:cNvPr id="13332" name="Line 27"/>
            <p:cNvSpPr>
              <a:spLocks noChangeShapeType="1"/>
            </p:cNvSpPr>
            <p:nvPr/>
          </p:nvSpPr>
          <p:spPr bwMode="auto">
            <a:xfrm>
              <a:off x="4608" y="1776"/>
              <a:ext cx="96" cy="0"/>
            </a:xfrm>
            <a:prstGeom prst="line">
              <a:avLst/>
            </a:prstGeom>
            <a:noFill/>
            <a:ln w="9525">
              <a:solidFill>
                <a:srgbClr val="FF3300"/>
              </a:solidFill>
              <a:round/>
              <a:headEnd/>
              <a:tailEnd/>
            </a:ln>
          </p:spPr>
          <p:txBody>
            <a:bodyPr/>
            <a:lstStyle/>
            <a:p>
              <a:endParaRPr lang="en-US"/>
            </a:p>
          </p:txBody>
        </p:sp>
        <p:sp>
          <p:nvSpPr>
            <p:cNvPr id="13333" name="Line 28"/>
            <p:cNvSpPr>
              <a:spLocks noChangeShapeType="1"/>
            </p:cNvSpPr>
            <p:nvPr/>
          </p:nvSpPr>
          <p:spPr bwMode="auto">
            <a:xfrm>
              <a:off x="4032" y="1776"/>
              <a:ext cx="96" cy="0"/>
            </a:xfrm>
            <a:prstGeom prst="line">
              <a:avLst/>
            </a:prstGeom>
            <a:noFill/>
            <a:ln w="9525">
              <a:solidFill>
                <a:srgbClr val="FF3300"/>
              </a:solidFill>
              <a:round/>
              <a:headEnd/>
              <a:tailEnd/>
            </a:ln>
          </p:spPr>
          <p:txBody>
            <a:bodyPr/>
            <a:lstStyle/>
            <a:p>
              <a:endParaRPr lang="en-US"/>
            </a:p>
          </p:txBody>
        </p:sp>
      </p:grpSp>
    </p:spTree>
    <p:custDataLst>
      <p:tags r:id="rId2"/>
    </p:custData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40" name="Text Box 8"/>
          <p:cNvSpPr txBox="1">
            <a:spLocks noChangeArrowheads="1"/>
          </p:cNvSpPr>
          <p:nvPr/>
        </p:nvSpPr>
        <p:spPr bwMode="auto">
          <a:xfrm>
            <a:off x="3886200" y="3276600"/>
            <a:ext cx="4572000" cy="1736725"/>
          </a:xfrm>
          <a:prstGeom prst="rect">
            <a:avLst/>
          </a:prstGeom>
          <a:noFill/>
          <a:ln w="9525">
            <a:noFill/>
            <a:miter lim="800000"/>
            <a:headEnd/>
            <a:tailEnd/>
          </a:ln>
        </p:spPr>
        <p:txBody>
          <a:bodyPr>
            <a:spAutoFit/>
          </a:bodyPr>
          <a:lstStyle/>
          <a:p>
            <a:pPr marL="342900" indent="-342900" eaLnBrk="1" hangingPunct="1">
              <a:spcBef>
                <a:spcPct val="20000"/>
              </a:spcBef>
            </a:pPr>
            <a:r>
              <a:rPr lang="en-US" sz="2000"/>
              <a:t>1.</a:t>
            </a:r>
            <a:r>
              <a:rPr lang="en-US"/>
              <a:t>  </a:t>
            </a:r>
            <a:r>
              <a:rPr lang="en-US" sz="2000"/>
              <a:t>Group the 1’s into two overlapping groups as indicated.</a:t>
            </a:r>
          </a:p>
          <a:p>
            <a:pPr marL="342900" indent="-342900" eaLnBrk="1" hangingPunct="1">
              <a:spcBef>
                <a:spcPct val="20000"/>
              </a:spcBef>
              <a:buFontTx/>
              <a:buAutoNum type="arabicPeriod" startAt="2"/>
            </a:pPr>
            <a:r>
              <a:rPr lang="en-US" sz="2000"/>
              <a:t>Read each group by eliminating any variable that changes across a boundary. </a:t>
            </a:r>
          </a:p>
        </p:txBody>
      </p:sp>
      <p:grpSp>
        <p:nvGrpSpPr>
          <p:cNvPr id="14341" name="Group 38"/>
          <p:cNvGrpSpPr>
            <a:grpSpLocks/>
          </p:cNvGrpSpPr>
          <p:nvPr/>
        </p:nvGrpSpPr>
        <p:grpSpPr bwMode="auto">
          <a:xfrm>
            <a:off x="3886200" y="4876800"/>
            <a:ext cx="4572000" cy="457200"/>
            <a:chOff x="2448" y="3216"/>
            <a:chExt cx="2880" cy="288"/>
          </a:xfrm>
        </p:grpSpPr>
        <p:sp>
          <p:nvSpPr>
            <p:cNvPr id="14363" name="Line 16"/>
            <p:cNvSpPr>
              <a:spLocks noChangeShapeType="1"/>
            </p:cNvSpPr>
            <p:nvPr/>
          </p:nvSpPr>
          <p:spPr bwMode="auto">
            <a:xfrm>
              <a:off x="4416" y="3264"/>
              <a:ext cx="96" cy="0"/>
            </a:xfrm>
            <a:prstGeom prst="line">
              <a:avLst/>
            </a:prstGeom>
            <a:noFill/>
            <a:ln w="9525">
              <a:solidFill>
                <a:schemeClr val="tx1"/>
              </a:solidFill>
              <a:round/>
              <a:headEnd/>
              <a:tailEnd/>
            </a:ln>
          </p:spPr>
          <p:txBody>
            <a:bodyPr/>
            <a:lstStyle/>
            <a:p>
              <a:endParaRPr lang="en-US"/>
            </a:p>
          </p:txBody>
        </p:sp>
        <p:sp>
          <p:nvSpPr>
            <p:cNvPr id="14364" name="Line 17"/>
            <p:cNvSpPr>
              <a:spLocks noChangeShapeType="1"/>
            </p:cNvSpPr>
            <p:nvPr/>
          </p:nvSpPr>
          <p:spPr bwMode="auto">
            <a:xfrm>
              <a:off x="4560" y="3264"/>
              <a:ext cx="96" cy="0"/>
            </a:xfrm>
            <a:prstGeom prst="line">
              <a:avLst/>
            </a:prstGeom>
            <a:noFill/>
            <a:ln w="9525">
              <a:solidFill>
                <a:schemeClr val="tx1"/>
              </a:solidFill>
              <a:round/>
              <a:headEnd/>
              <a:tailEnd/>
            </a:ln>
          </p:spPr>
          <p:txBody>
            <a:bodyPr/>
            <a:lstStyle/>
            <a:p>
              <a:endParaRPr lang="en-US"/>
            </a:p>
          </p:txBody>
        </p:sp>
        <p:sp>
          <p:nvSpPr>
            <p:cNvPr id="14365" name="Text Box 18"/>
            <p:cNvSpPr txBox="1">
              <a:spLocks noChangeArrowheads="1"/>
            </p:cNvSpPr>
            <p:nvPr/>
          </p:nvSpPr>
          <p:spPr bwMode="auto">
            <a:xfrm>
              <a:off x="2448" y="3216"/>
              <a:ext cx="2880" cy="288"/>
            </a:xfrm>
            <a:prstGeom prst="rect">
              <a:avLst/>
            </a:prstGeom>
            <a:noFill/>
            <a:ln w="9525">
              <a:noFill/>
              <a:miter lim="800000"/>
              <a:headEnd/>
              <a:tailEnd/>
            </a:ln>
          </p:spPr>
          <p:txBody>
            <a:bodyPr>
              <a:spAutoFit/>
            </a:bodyPr>
            <a:lstStyle/>
            <a:p>
              <a:pPr marL="342900" indent="-342900" eaLnBrk="1" hangingPunct="1">
                <a:spcBef>
                  <a:spcPct val="20000"/>
                </a:spcBef>
                <a:buFontTx/>
                <a:buAutoNum type="arabicPeriod" startAt="3"/>
              </a:pPr>
              <a:r>
                <a:rPr lang="en-US" sz="2000"/>
                <a:t>The vertical group is read </a:t>
              </a:r>
              <a:r>
                <a:rPr lang="en-US" sz="2000" i="1"/>
                <a:t>AC</a:t>
              </a:r>
              <a:r>
                <a:rPr lang="en-US" sz="2000"/>
                <a:t>.</a:t>
              </a:r>
              <a:r>
                <a:rPr lang="en-US"/>
                <a:t> </a:t>
              </a:r>
            </a:p>
          </p:txBody>
        </p:sp>
      </p:grpSp>
      <p:sp>
        <p:nvSpPr>
          <p:cNvPr id="14342" name="Text Box 30"/>
          <p:cNvSpPr txBox="1">
            <a:spLocks noChangeArrowheads="1"/>
          </p:cNvSpPr>
          <p:nvPr/>
        </p:nvSpPr>
        <p:spPr bwMode="auto">
          <a:xfrm>
            <a:off x="1143000" y="1600200"/>
            <a:ext cx="7391400" cy="822325"/>
          </a:xfrm>
          <a:prstGeom prst="rect">
            <a:avLst/>
          </a:prstGeom>
          <a:noFill/>
          <a:ln w="9525">
            <a:noFill/>
            <a:miter lim="800000"/>
            <a:headEnd/>
            <a:tailEnd/>
          </a:ln>
        </p:spPr>
        <p:txBody>
          <a:bodyPr>
            <a:spAutoFit/>
          </a:bodyPr>
          <a:lstStyle/>
          <a:p>
            <a:pPr eaLnBrk="1" hangingPunct="1">
              <a:spcBef>
                <a:spcPct val="50000"/>
              </a:spcBef>
            </a:pPr>
            <a:r>
              <a:rPr lang="en-US"/>
              <a:t>K-maps can simplify combinational logic by grouping cells and eliminating variables that change. </a:t>
            </a:r>
          </a:p>
        </p:txBody>
      </p:sp>
      <p:sp>
        <p:nvSpPr>
          <p:cNvPr id="14343" name="Rectangle 31"/>
          <p:cNvSpPr>
            <a:spLocks noChangeArrowheads="1"/>
          </p:cNvSpPr>
          <p:nvPr/>
        </p:nvSpPr>
        <p:spPr bwMode="auto">
          <a:xfrm>
            <a:off x="914400" y="1143000"/>
            <a:ext cx="2114550" cy="466725"/>
          </a:xfrm>
          <a:prstGeom prst="rect">
            <a:avLst/>
          </a:prstGeom>
          <a:solidFill>
            <a:srgbClr val="996633"/>
          </a:solidFill>
          <a:ln w="9525">
            <a:solidFill>
              <a:srgbClr val="000000"/>
            </a:solidFill>
            <a:miter lim="800000"/>
            <a:headEnd/>
            <a:tailEnd/>
          </a:ln>
        </p:spPr>
        <p:txBody>
          <a:bodyPr wrap="none">
            <a:spAutoFit/>
          </a:bodyPr>
          <a:lstStyle/>
          <a:p>
            <a:pPr eaLnBrk="1" hangingPunct="1"/>
            <a:r>
              <a:rPr lang="en-US">
                <a:solidFill>
                  <a:srgbClr val="FFFF99"/>
                </a:solidFill>
              </a:rPr>
              <a:t>Karnaugh maps</a:t>
            </a:r>
          </a:p>
        </p:txBody>
      </p:sp>
      <p:graphicFrame>
        <p:nvGraphicFramePr>
          <p:cNvPr id="14338" name="Object 32"/>
          <p:cNvGraphicFramePr>
            <a:graphicFrameLocks noChangeAspect="1"/>
          </p:cNvGraphicFramePr>
          <p:nvPr/>
        </p:nvGraphicFramePr>
        <p:xfrm>
          <a:off x="1295400" y="2971800"/>
          <a:ext cx="2114550" cy="2971800"/>
        </p:xfrm>
        <a:graphic>
          <a:graphicData uri="http://schemas.openxmlformats.org/presentationml/2006/ole">
            <p:oleObj spid="_x0000_s14338" name="CorelDRAW" r:id="rId5" imgW="1088296" imgH="1530665" progId="CorelDRAW.Graphic.13">
              <p:embed/>
            </p:oleObj>
          </a:graphicData>
        </a:graphic>
      </p:graphicFrame>
      <p:graphicFrame>
        <p:nvGraphicFramePr>
          <p:cNvPr id="165921" name="Object 33"/>
          <p:cNvGraphicFramePr>
            <a:graphicFrameLocks noChangeAspect="1"/>
          </p:cNvGraphicFramePr>
          <p:nvPr/>
        </p:nvGraphicFramePr>
        <p:xfrm>
          <a:off x="1282700" y="2954338"/>
          <a:ext cx="2128838" cy="2989262"/>
        </p:xfrm>
        <a:graphic>
          <a:graphicData uri="http://schemas.openxmlformats.org/presentationml/2006/ole">
            <p:oleObj spid="_x0000_s14339" name="CorelDRAW" r:id="rId6" imgW="1221120" imgH="1694880" progId="CorelDRAW.Graphic.13">
              <p:embed/>
            </p:oleObj>
          </a:graphicData>
        </a:graphic>
      </p:graphicFrame>
      <p:sp>
        <p:nvSpPr>
          <p:cNvPr id="14344" name="Rectangle 34"/>
          <p:cNvSpPr>
            <a:spLocks noChangeArrowheads="1"/>
          </p:cNvSpPr>
          <p:nvPr/>
        </p:nvSpPr>
        <p:spPr bwMode="auto">
          <a:xfrm>
            <a:off x="2438400" y="2438400"/>
            <a:ext cx="5943600" cy="396875"/>
          </a:xfrm>
          <a:prstGeom prst="rect">
            <a:avLst/>
          </a:prstGeom>
          <a:noFill/>
          <a:ln w="9525">
            <a:noFill/>
            <a:miter lim="800000"/>
            <a:headEnd/>
            <a:tailEnd/>
          </a:ln>
        </p:spPr>
        <p:txBody>
          <a:bodyPr>
            <a:spAutoFit/>
          </a:bodyPr>
          <a:lstStyle/>
          <a:p>
            <a:pPr eaLnBrk="1" hangingPunct="1">
              <a:spcBef>
                <a:spcPct val="50000"/>
              </a:spcBef>
            </a:pPr>
            <a:r>
              <a:rPr lang="en-US" sz="2000"/>
              <a:t>Group the 1’s on the map and read the minimum logic.</a:t>
            </a:r>
          </a:p>
        </p:txBody>
      </p:sp>
      <p:sp>
        <p:nvSpPr>
          <p:cNvPr id="14345" name="WordArt 35"/>
          <p:cNvSpPr>
            <a:spLocks noChangeArrowheads="1" noChangeShapeType="1" noTextEdit="1"/>
          </p:cNvSpPr>
          <p:nvPr/>
        </p:nvSpPr>
        <p:spPr bwMode="auto">
          <a:xfrm>
            <a:off x="1143000" y="2438400"/>
            <a:ext cx="1219200" cy="449263"/>
          </a:xfrm>
          <a:prstGeom prst="rect">
            <a:avLst/>
          </a:prstGeom>
        </p:spPr>
        <p:txBody>
          <a:bodyPr wrap="none" fromWordArt="1">
            <a:prstTxWarp prst="textPlain">
              <a:avLst>
                <a:gd name="adj" fmla="val 50000"/>
              </a:avLst>
            </a:prstTxWarp>
          </a:bodyPr>
          <a:lstStyle/>
          <a:p>
            <a:pPr algn="ctr"/>
            <a:r>
              <a:rPr lang="en-US" sz="28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Example</a:t>
            </a:r>
          </a:p>
        </p:txBody>
      </p:sp>
      <p:grpSp>
        <p:nvGrpSpPr>
          <p:cNvPr id="14346" name="Group 11"/>
          <p:cNvGrpSpPr>
            <a:grpSpLocks/>
          </p:cNvGrpSpPr>
          <p:nvPr/>
        </p:nvGrpSpPr>
        <p:grpSpPr bwMode="auto">
          <a:xfrm>
            <a:off x="142875" y="3460750"/>
            <a:ext cx="1990725" cy="1441450"/>
            <a:chOff x="144" y="2056"/>
            <a:chExt cx="1254" cy="908"/>
          </a:xfrm>
        </p:grpSpPr>
        <p:sp>
          <p:nvSpPr>
            <p:cNvPr id="14360" name="Line 12"/>
            <p:cNvSpPr>
              <a:spLocks noChangeShapeType="1"/>
            </p:cNvSpPr>
            <p:nvPr/>
          </p:nvSpPr>
          <p:spPr bwMode="auto">
            <a:xfrm>
              <a:off x="816" y="2352"/>
              <a:ext cx="582" cy="9"/>
            </a:xfrm>
            <a:prstGeom prst="line">
              <a:avLst/>
            </a:prstGeom>
            <a:noFill/>
            <a:ln w="9525">
              <a:solidFill>
                <a:srgbClr val="FF0000"/>
              </a:solidFill>
              <a:round/>
              <a:headEnd/>
              <a:tailEnd type="triangle" w="med" len="med"/>
            </a:ln>
          </p:spPr>
          <p:txBody>
            <a:bodyPr/>
            <a:lstStyle/>
            <a:p>
              <a:endParaRPr lang="en-US"/>
            </a:p>
          </p:txBody>
        </p:sp>
        <p:sp>
          <p:nvSpPr>
            <p:cNvPr id="14361" name="Text Box 13"/>
            <p:cNvSpPr txBox="1">
              <a:spLocks noChangeArrowheads="1"/>
            </p:cNvSpPr>
            <p:nvPr/>
          </p:nvSpPr>
          <p:spPr bwMode="auto">
            <a:xfrm>
              <a:off x="144" y="2208"/>
              <a:ext cx="720" cy="756"/>
            </a:xfrm>
            <a:prstGeom prst="rect">
              <a:avLst/>
            </a:prstGeom>
            <a:solidFill>
              <a:schemeClr val="accent1"/>
            </a:solidFill>
            <a:ln w="9525">
              <a:solidFill>
                <a:srgbClr val="FF0000"/>
              </a:solidFill>
              <a:miter lim="800000"/>
              <a:headEnd/>
              <a:tailEnd/>
            </a:ln>
          </p:spPr>
          <p:txBody>
            <a:bodyPr>
              <a:spAutoFit/>
            </a:bodyPr>
            <a:lstStyle/>
            <a:p>
              <a:pPr eaLnBrk="1" hangingPunct="1">
                <a:spcBef>
                  <a:spcPct val="50000"/>
                </a:spcBef>
              </a:pPr>
              <a:r>
                <a:rPr lang="en-US" sz="1800" i="1"/>
                <a:t>B</a:t>
              </a:r>
              <a:r>
                <a:rPr lang="en-US" sz="1800"/>
                <a:t> changes across this boundary</a:t>
              </a:r>
            </a:p>
          </p:txBody>
        </p:sp>
        <p:sp>
          <p:nvSpPr>
            <p:cNvPr id="14362" name="Oval 14"/>
            <p:cNvSpPr>
              <a:spLocks noChangeArrowheads="1"/>
            </p:cNvSpPr>
            <p:nvPr/>
          </p:nvSpPr>
          <p:spPr bwMode="auto">
            <a:xfrm>
              <a:off x="1016" y="2056"/>
              <a:ext cx="144" cy="624"/>
            </a:xfrm>
            <a:prstGeom prst="ellipse">
              <a:avLst/>
            </a:prstGeom>
            <a:noFill/>
            <a:ln w="9525">
              <a:solidFill>
                <a:srgbClr val="FF0000"/>
              </a:solidFill>
              <a:round/>
              <a:headEnd/>
              <a:tailEnd/>
            </a:ln>
          </p:spPr>
          <p:txBody>
            <a:bodyPr wrap="none" anchor="ctr"/>
            <a:lstStyle/>
            <a:p>
              <a:endParaRPr lang="en-US"/>
            </a:p>
          </p:txBody>
        </p:sp>
      </p:grpSp>
      <p:grpSp>
        <p:nvGrpSpPr>
          <p:cNvPr id="14347" name="Group 22"/>
          <p:cNvGrpSpPr>
            <a:grpSpLocks/>
          </p:cNvGrpSpPr>
          <p:nvPr/>
        </p:nvGrpSpPr>
        <p:grpSpPr bwMode="auto">
          <a:xfrm>
            <a:off x="1765300" y="3048000"/>
            <a:ext cx="1295400" cy="3219450"/>
            <a:chOff x="1200" y="1760"/>
            <a:chExt cx="816" cy="2028"/>
          </a:xfrm>
        </p:grpSpPr>
        <p:sp>
          <p:nvSpPr>
            <p:cNvPr id="14357" name="Line 23"/>
            <p:cNvSpPr>
              <a:spLocks noChangeShapeType="1"/>
            </p:cNvSpPr>
            <p:nvPr/>
          </p:nvSpPr>
          <p:spPr bwMode="auto">
            <a:xfrm flipV="1">
              <a:off x="1616" y="2592"/>
              <a:ext cx="0" cy="488"/>
            </a:xfrm>
            <a:prstGeom prst="line">
              <a:avLst/>
            </a:prstGeom>
            <a:noFill/>
            <a:ln w="9525">
              <a:solidFill>
                <a:srgbClr val="FF0000"/>
              </a:solidFill>
              <a:round/>
              <a:headEnd/>
              <a:tailEnd type="triangle" w="med" len="med"/>
            </a:ln>
          </p:spPr>
          <p:txBody>
            <a:bodyPr/>
            <a:lstStyle/>
            <a:p>
              <a:endParaRPr lang="en-US"/>
            </a:p>
          </p:txBody>
        </p:sp>
        <p:sp>
          <p:nvSpPr>
            <p:cNvPr id="14358" name="Text Box 24"/>
            <p:cNvSpPr txBox="1">
              <a:spLocks noChangeArrowheads="1"/>
            </p:cNvSpPr>
            <p:nvPr/>
          </p:nvSpPr>
          <p:spPr bwMode="auto">
            <a:xfrm>
              <a:off x="1248" y="3032"/>
              <a:ext cx="720" cy="756"/>
            </a:xfrm>
            <a:prstGeom prst="rect">
              <a:avLst/>
            </a:prstGeom>
            <a:solidFill>
              <a:schemeClr val="accent1"/>
            </a:solidFill>
            <a:ln w="9525">
              <a:solidFill>
                <a:srgbClr val="FF0000"/>
              </a:solidFill>
              <a:miter lim="800000"/>
              <a:headEnd/>
              <a:tailEnd/>
            </a:ln>
          </p:spPr>
          <p:txBody>
            <a:bodyPr>
              <a:spAutoFit/>
            </a:bodyPr>
            <a:lstStyle/>
            <a:p>
              <a:pPr eaLnBrk="1" hangingPunct="1">
                <a:spcBef>
                  <a:spcPct val="50000"/>
                </a:spcBef>
              </a:pPr>
              <a:r>
                <a:rPr lang="en-US" sz="1800" i="1"/>
                <a:t>C</a:t>
              </a:r>
              <a:r>
                <a:rPr lang="en-US" sz="1800"/>
                <a:t> changes across this boundary</a:t>
              </a:r>
            </a:p>
          </p:txBody>
        </p:sp>
        <p:sp>
          <p:nvSpPr>
            <p:cNvPr id="14359" name="Oval 25"/>
            <p:cNvSpPr>
              <a:spLocks noChangeArrowheads="1"/>
            </p:cNvSpPr>
            <p:nvPr/>
          </p:nvSpPr>
          <p:spPr bwMode="auto">
            <a:xfrm rot="-5400000">
              <a:off x="1512" y="1448"/>
              <a:ext cx="192" cy="816"/>
            </a:xfrm>
            <a:prstGeom prst="ellipse">
              <a:avLst/>
            </a:prstGeom>
            <a:noFill/>
            <a:ln w="9525">
              <a:solidFill>
                <a:srgbClr val="FF0000"/>
              </a:solidFill>
              <a:round/>
              <a:headEnd/>
              <a:tailEnd/>
            </a:ln>
          </p:spPr>
          <p:txBody>
            <a:bodyPr wrap="none" anchor="ctr"/>
            <a:lstStyle/>
            <a:p>
              <a:endParaRPr lang="en-US"/>
            </a:p>
          </p:txBody>
        </p:sp>
      </p:grpSp>
      <p:sp>
        <p:nvSpPr>
          <p:cNvPr id="14348" name="WordArt 36"/>
          <p:cNvSpPr>
            <a:spLocks noChangeArrowheads="1" noChangeShapeType="1" noTextEdit="1"/>
          </p:cNvSpPr>
          <p:nvPr/>
        </p:nvSpPr>
        <p:spPr bwMode="auto">
          <a:xfrm>
            <a:off x="3733800" y="2819400"/>
            <a:ext cx="1219200" cy="449263"/>
          </a:xfrm>
          <a:prstGeom prst="rect">
            <a:avLst/>
          </a:prstGeom>
        </p:spPr>
        <p:txBody>
          <a:bodyPr wrap="none" fromWordArt="1">
            <a:prstTxWarp prst="textPlain">
              <a:avLst>
                <a:gd name="adj" fmla="val 50000"/>
              </a:avLst>
            </a:prstTxWarp>
          </a:bodyPr>
          <a:lstStyle/>
          <a:p>
            <a:pPr algn="ctr"/>
            <a:r>
              <a:rPr lang="en-US" sz="28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Solution</a:t>
            </a:r>
          </a:p>
        </p:txBody>
      </p:sp>
      <p:grpSp>
        <p:nvGrpSpPr>
          <p:cNvPr id="14349" name="Group 37"/>
          <p:cNvGrpSpPr>
            <a:grpSpLocks/>
          </p:cNvGrpSpPr>
          <p:nvPr/>
        </p:nvGrpSpPr>
        <p:grpSpPr bwMode="auto">
          <a:xfrm>
            <a:off x="3886200" y="5257800"/>
            <a:ext cx="4572000" cy="457200"/>
            <a:chOff x="2448" y="3504"/>
            <a:chExt cx="2880" cy="288"/>
          </a:xfrm>
        </p:grpSpPr>
        <p:sp>
          <p:nvSpPr>
            <p:cNvPr id="14355" name="Text Box 21"/>
            <p:cNvSpPr txBox="1">
              <a:spLocks noChangeArrowheads="1"/>
            </p:cNvSpPr>
            <p:nvPr/>
          </p:nvSpPr>
          <p:spPr bwMode="auto">
            <a:xfrm>
              <a:off x="2448" y="3504"/>
              <a:ext cx="2880" cy="288"/>
            </a:xfrm>
            <a:prstGeom prst="rect">
              <a:avLst/>
            </a:prstGeom>
            <a:noFill/>
            <a:ln w="9525">
              <a:noFill/>
              <a:miter lim="800000"/>
              <a:headEnd/>
              <a:tailEnd/>
            </a:ln>
          </p:spPr>
          <p:txBody>
            <a:bodyPr>
              <a:spAutoFit/>
            </a:bodyPr>
            <a:lstStyle/>
            <a:p>
              <a:pPr marL="342900" indent="-342900" eaLnBrk="1" hangingPunct="1">
                <a:spcBef>
                  <a:spcPct val="20000"/>
                </a:spcBef>
                <a:buFontTx/>
                <a:buAutoNum type="arabicPeriod" startAt="4"/>
              </a:pPr>
              <a:r>
                <a:rPr lang="en-US" sz="2000"/>
                <a:t>The horizontal group is read </a:t>
              </a:r>
              <a:r>
                <a:rPr lang="en-US" sz="2000" i="1"/>
                <a:t>AB</a:t>
              </a:r>
              <a:r>
                <a:rPr lang="en-US" sz="2000"/>
                <a:t>.</a:t>
              </a:r>
              <a:r>
                <a:rPr lang="en-US"/>
                <a:t> </a:t>
              </a:r>
            </a:p>
          </p:txBody>
        </p:sp>
        <p:sp>
          <p:nvSpPr>
            <p:cNvPr id="14356" name="Line 20"/>
            <p:cNvSpPr>
              <a:spLocks noChangeShapeType="1"/>
            </p:cNvSpPr>
            <p:nvPr/>
          </p:nvSpPr>
          <p:spPr bwMode="auto">
            <a:xfrm>
              <a:off x="4576" y="3560"/>
              <a:ext cx="105" cy="1"/>
            </a:xfrm>
            <a:prstGeom prst="line">
              <a:avLst/>
            </a:prstGeom>
            <a:noFill/>
            <a:ln w="9525">
              <a:solidFill>
                <a:schemeClr val="tx1"/>
              </a:solidFill>
              <a:round/>
              <a:headEnd/>
              <a:tailEnd/>
            </a:ln>
          </p:spPr>
          <p:txBody>
            <a:bodyPr/>
            <a:lstStyle/>
            <a:p>
              <a:endParaRPr lang="en-US"/>
            </a:p>
          </p:txBody>
        </p:sp>
      </p:grpSp>
      <p:grpSp>
        <p:nvGrpSpPr>
          <p:cNvPr id="14350" name="Group 44"/>
          <p:cNvGrpSpPr>
            <a:grpSpLocks/>
          </p:cNvGrpSpPr>
          <p:nvPr/>
        </p:nvGrpSpPr>
        <p:grpSpPr bwMode="auto">
          <a:xfrm>
            <a:off x="4724400" y="5715000"/>
            <a:ext cx="1981200" cy="457200"/>
            <a:chOff x="2688" y="3600"/>
            <a:chExt cx="1248" cy="288"/>
          </a:xfrm>
        </p:grpSpPr>
        <p:sp>
          <p:nvSpPr>
            <p:cNvPr id="14351" name="Text Box 39"/>
            <p:cNvSpPr txBox="1">
              <a:spLocks noChangeArrowheads="1"/>
            </p:cNvSpPr>
            <p:nvPr/>
          </p:nvSpPr>
          <p:spPr bwMode="auto">
            <a:xfrm>
              <a:off x="2688" y="3600"/>
              <a:ext cx="1248" cy="288"/>
            </a:xfrm>
            <a:prstGeom prst="rect">
              <a:avLst/>
            </a:prstGeom>
            <a:noFill/>
            <a:ln w="9525">
              <a:noFill/>
              <a:miter lim="800000"/>
              <a:headEnd/>
              <a:tailEnd/>
            </a:ln>
          </p:spPr>
          <p:txBody>
            <a:bodyPr>
              <a:spAutoFit/>
            </a:bodyPr>
            <a:lstStyle/>
            <a:p>
              <a:pPr>
                <a:spcBef>
                  <a:spcPct val="50000"/>
                </a:spcBef>
              </a:pPr>
              <a:r>
                <a:rPr lang="en-US" i="1">
                  <a:solidFill>
                    <a:srgbClr val="FF0000"/>
                  </a:solidFill>
                </a:rPr>
                <a:t>X = AC +AB</a:t>
              </a:r>
            </a:p>
          </p:txBody>
        </p:sp>
        <p:sp>
          <p:nvSpPr>
            <p:cNvPr id="14352" name="Line 41"/>
            <p:cNvSpPr>
              <a:spLocks noChangeShapeType="1"/>
            </p:cNvSpPr>
            <p:nvPr/>
          </p:nvSpPr>
          <p:spPr bwMode="auto">
            <a:xfrm>
              <a:off x="3120" y="3648"/>
              <a:ext cx="96" cy="1"/>
            </a:xfrm>
            <a:prstGeom prst="line">
              <a:avLst/>
            </a:prstGeom>
            <a:noFill/>
            <a:ln w="9525">
              <a:solidFill>
                <a:srgbClr val="FF0000"/>
              </a:solidFill>
              <a:round/>
              <a:headEnd/>
              <a:tailEnd/>
            </a:ln>
          </p:spPr>
          <p:txBody>
            <a:bodyPr/>
            <a:lstStyle/>
            <a:p>
              <a:endParaRPr lang="en-US"/>
            </a:p>
          </p:txBody>
        </p:sp>
        <p:sp>
          <p:nvSpPr>
            <p:cNvPr id="14353" name="Line 42"/>
            <p:cNvSpPr>
              <a:spLocks noChangeShapeType="1"/>
            </p:cNvSpPr>
            <p:nvPr/>
          </p:nvSpPr>
          <p:spPr bwMode="auto">
            <a:xfrm>
              <a:off x="3264" y="3648"/>
              <a:ext cx="96" cy="1"/>
            </a:xfrm>
            <a:prstGeom prst="line">
              <a:avLst/>
            </a:prstGeom>
            <a:noFill/>
            <a:ln w="9525">
              <a:solidFill>
                <a:srgbClr val="FF0000"/>
              </a:solidFill>
              <a:round/>
              <a:headEnd/>
              <a:tailEnd/>
            </a:ln>
          </p:spPr>
          <p:txBody>
            <a:bodyPr/>
            <a:lstStyle/>
            <a:p>
              <a:endParaRPr lang="en-US"/>
            </a:p>
          </p:txBody>
        </p:sp>
        <p:sp>
          <p:nvSpPr>
            <p:cNvPr id="14354" name="Line 43"/>
            <p:cNvSpPr>
              <a:spLocks noChangeShapeType="1"/>
            </p:cNvSpPr>
            <p:nvPr/>
          </p:nvSpPr>
          <p:spPr bwMode="auto">
            <a:xfrm>
              <a:off x="3552" y="3648"/>
              <a:ext cx="96" cy="1"/>
            </a:xfrm>
            <a:prstGeom prst="line">
              <a:avLst/>
            </a:prstGeom>
            <a:noFill/>
            <a:ln w="9525">
              <a:solidFill>
                <a:srgbClr val="FF0000"/>
              </a:solidFill>
              <a:round/>
              <a:headEnd/>
              <a:tailEnd/>
            </a:ln>
          </p:spPr>
          <p:txBody>
            <a:bodyPr/>
            <a:lstStyle/>
            <a:p>
              <a:endParaRPr lang="en-US"/>
            </a:p>
          </p:txBody>
        </p:sp>
      </p:grpSp>
    </p:spTree>
    <p:custDataLst>
      <p:tags r:id="rId2"/>
    </p:custData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3" name="Text Box 7"/>
          <p:cNvSpPr txBox="1">
            <a:spLocks noChangeArrowheads="1"/>
          </p:cNvSpPr>
          <p:nvPr/>
        </p:nvSpPr>
        <p:spPr bwMode="auto">
          <a:xfrm>
            <a:off x="1066800" y="1600200"/>
            <a:ext cx="7315200" cy="822325"/>
          </a:xfrm>
          <a:prstGeom prst="rect">
            <a:avLst/>
          </a:prstGeom>
          <a:noFill/>
          <a:ln w="9525">
            <a:noFill/>
            <a:miter lim="800000"/>
            <a:headEnd/>
            <a:tailEnd/>
          </a:ln>
        </p:spPr>
        <p:txBody>
          <a:bodyPr>
            <a:spAutoFit/>
          </a:bodyPr>
          <a:lstStyle/>
          <a:p>
            <a:pPr eaLnBrk="1" hangingPunct="1"/>
            <a:r>
              <a:rPr lang="en-US"/>
              <a:t>A 4-variable map has an adjacent cell on each of its four boundaries as shown.  </a:t>
            </a:r>
          </a:p>
        </p:txBody>
      </p:sp>
      <p:graphicFrame>
        <p:nvGraphicFramePr>
          <p:cNvPr id="15362" name="Object 8"/>
          <p:cNvGraphicFramePr>
            <a:graphicFrameLocks noChangeAspect="1"/>
          </p:cNvGraphicFramePr>
          <p:nvPr/>
        </p:nvGraphicFramePr>
        <p:xfrm>
          <a:off x="1143000" y="2590800"/>
          <a:ext cx="3200400" cy="3021013"/>
        </p:xfrm>
        <a:graphic>
          <a:graphicData uri="http://schemas.openxmlformats.org/presentationml/2006/ole">
            <p:oleObj spid="_x0000_s15362" name="CorelDRAW" r:id="rId5" imgW="1750847" imgH="1653121" progId="CorelDRAW.Graphic.12">
              <p:embed/>
            </p:oleObj>
          </a:graphicData>
        </a:graphic>
      </p:graphicFrame>
      <p:sp>
        <p:nvSpPr>
          <p:cNvPr id="15364" name="Text Box 9"/>
          <p:cNvSpPr txBox="1">
            <a:spLocks noChangeArrowheads="1"/>
          </p:cNvSpPr>
          <p:nvPr/>
        </p:nvSpPr>
        <p:spPr bwMode="auto">
          <a:xfrm>
            <a:off x="4495800" y="2438400"/>
            <a:ext cx="3886200" cy="3524250"/>
          </a:xfrm>
          <a:prstGeom prst="rect">
            <a:avLst/>
          </a:prstGeom>
          <a:noFill/>
          <a:ln w="9525">
            <a:noFill/>
            <a:miter lim="800000"/>
            <a:headEnd/>
            <a:tailEnd/>
          </a:ln>
        </p:spPr>
        <p:txBody>
          <a:bodyPr>
            <a:spAutoFit/>
          </a:bodyPr>
          <a:lstStyle/>
          <a:p>
            <a:pPr eaLnBrk="1" hangingPunct="1">
              <a:spcBef>
                <a:spcPct val="20000"/>
              </a:spcBef>
            </a:pPr>
            <a:r>
              <a:rPr lang="en-US"/>
              <a:t>Each cell is different only by one variable from an adjacent cell.</a:t>
            </a:r>
          </a:p>
          <a:p>
            <a:pPr eaLnBrk="1" hangingPunct="1">
              <a:spcBef>
                <a:spcPct val="20000"/>
              </a:spcBef>
            </a:pPr>
            <a:r>
              <a:rPr lang="en-US"/>
              <a:t>Grouping follows the rules given in the text.</a:t>
            </a:r>
          </a:p>
          <a:p>
            <a:pPr eaLnBrk="1" hangingPunct="1">
              <a:spcBef>
                <a:spcPct val="20000"/>
              </a:spcBef>
            </a:pPr>
            <a:r>
              <a:rPr lang="en-US"/>
              <a:t>The following slide shows an example of reading a four variable map using binary numbers for the variables…</a:t>
            </a:r>
          </a:p>
        </p:txBody>
      </p:sp>
      <p:sp>
        <p:nvSpPr>
          <p:cNvPr id="15365" name="Rectangle 12"/>
          <p:cNvSpPr>
            <a:spLocks noChangeArrowheads="1"/>
          </p:cNvSpPr>
          <p:nvPr/>
        </p:nvSpPr>
        <p:spPr bwMode="auto">
          <a:xfrm>
            <a:off x="914400" y="1143000"/>
            <a:ext cx="2114550" cy="466725"/>
          </a:xfrm>
          <a:prstGeom prst="rect">
            <a:avLst/>
          </a:prstGeom>
          <a:solidFill>
            <a:srgbClr val="996633"/>
          </a:solidFill>
          <a:ln w="9525">
            <a:solidFill>
              <a:srgbClr val="000000"/>
            </a:solidFill>
            <a:miter lim="800000"/>
            <a:headEnd/>
            <a:tailEnd/>
          </a:ln>
        </p:spPr>
        <p:txBody>
          <a:bodyPr wrap="none">
            <a:spAutoFit/>
          </a:bodyPr>
          <a:lstStyle/>
          <a:p>
            <a:pPr eaLnBrk="1" hangingPunct="1"/>
            <a:r>
              <a:rPr lang="en-US">
                <a:solidFill>
                  <a:srgbClr val="FFFF99"/>
                </a:solidFill>
              </a:rPr>
              <a:t>Karnaugh maps</a:t>
            </a:r>
          </a:p>
        </p:txBody>
      </p:sp>
    </p:spTree>
    <p:custDataLst>
      <p:tags r:id="rId2"/>
    </p:custData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8" name="Text Box 55"/>
          <p:cNvSpPr txBox="1">
            <a:spLocks noChangeArrowheads="1"/>
          </p:cNvSpPr>
          <p:nvPr/>
        </p:nvSpPr>
        <p:spPr bwMode="auto">
          <a:xfrm>
            <a:off x="2286000" y="5486400"/>
            <a:ext cx="533400" cy="457200"/>
          </a:xfrm>
          <a:prstGeom prst="rect">
            <a:avLst/>
          </a:prstGeom>
          <a:noFill/>
          <a:ln w="9525">
            <a:noFill/>
            <a:miter lim="800000"/>
            <a:headEnd/>
            <a:tailEnd/>
          </a:ln>
        </p:spPr>
        <p:txBody>
          <a:bodyPr>
            <a:spAutoFit/>
          </a:bodyPr>
          <a:lstStyle/>
          <a:p>
            <a:pPr>
              <a:spcBef>
                <a:spcPct val="50000"/>
              </a:spcBef>
            </a:pPr>
            <a:r>
              <a:rPr lang="en-US" i="1"/>
              <a:t>X</a:t>
            </a:r>
          </a:p>
        </p:txBody>
      </p:sp>
      <p:sp>
        <p:nvSpPr>
          <p:cNvPr id="16389" name="Rectangle 7"/>
          <p:cNvSpPr>
            <a:spLocks noChangeArrowheads="1"/>
          </p:cNvSpPr>
          <p:nvPr/>
        </p:nvSpPr>
        <p:spPr bwMode="auto">
          <a:xfrm>
            <a:off x="914400" y="1143000"/>
            <a:ext cx="2114550" cy="466725"/>
          </a:xfrm>
          <a:prstGeom prst="rect">
            <a:avLst/>
          </a:prstGeom>
          <a:solidFill>
            <a:srgbClr val="996633"/>
          </a:solidFill>
          <a:ln w="9525">
            <a:solidFill>
              <a:srgbClr val="000000"/>
            </a:solidFill>
            <a:miter lim="800000"/>
            <a:headEnd/>
            <a:tailEnd/>
          </a:ln>
        </p:spPr>
        <p:txBody>
          <a:bodyPr wrap="none">
            <a:spAutoFit/>
          </a:bodyPr>
          <a:lstStyle/>
          <a:p>
            <a:pPr eaLnBrk="1" hangingPunct="1"/>
            <a:r>
              <a:rPr lang="en-US">
                <a:solidFill>
                  <a:srgbClr val="FFFF99"/>
                </a:solidFill>
              </a:rPr>
              <a:t>Karnaugh maps</a:t>
            </a:r>
          </a:p>
        </p:txBody>
      </p:sp>
      <p:sp>
        <p:nvSpPr>
          <p:cNvPr id="16390" name="Rectangle 9"/>
          <p:cNvSpPr>
            <a:spLocks noChangeArrowheads="1"/>
          </p:cNvSpPr>
          <p:nvPr/>
        </p:nvSpPr>
        <p:spPr bwMode="auto">
          <a:xfrm>
            <a:off x="2209800" y="1676400"/>
            <a:ext cx="5943600" cy="396875"/>
          </a:xfrm>
          <a:prstGeom prst="rect">
            <a:avLst/>
          </a:prstGeom>
          <a:noFill/>
          <a:ln w="9525">
            <a:noFill/>
            <a:miter lim="800000"/>
            <a:headEnd/>
            <a:tailEnd/>
          </a:ln>
        </p:spPr>
        <p:txBody>
          <a:bodyPr>
            <a:spAutoFit/>
          </a:bodyPr>
          <a:lstStyle/>
          <a:p>
            <a:pPr eaLnBrk="1" hangingPunct="1">
              <a:spcBef>
                <a:spcPct val="50000"/>
              </a:spcBef>
            </a:pPr>
            <a:r>
              <a:rPr lang="en-US" sz="2000"/>
              <a:t>Group the 1’s on the map and read the minimum logic.</a:t>
            </a:r>
          </a:p>
        </p:txBody>
      </p:sp>
      <p:sp>
        <p:nvSpPr>
          <p:cNvPr id="16391" name="WordArt 10"/>
          <p:cNvSpPr>
            <a:spLocks noChangeArrowheads="1" noChangeShapeType="1" noTextEdit="1"/>
          </p:cNvSpPr>
          <p:nvPr/>
        </p:nvSpPr>
        <p:spPr bwMode="auto">
          <a:xfrm>
            <a:off x="914400" y="1676400"/>
            <a:ext cx="1219200" cy="449263"/>
          </a:xfrm>
          <a:prstGeom prst="rect">
            <a:avLst/>
          </a:prstGeom>
        </p:spPr>
        <p:txBody>
          <a:bodyPr wrap="none" fromWordArt="1">
            <a:prstTxWarp prst="textPlain">
              <a:avLst>
                <a:gd name="adj" fmla="val 50000"/>
              </a:avLst>
            </a:prstTxWarp>
          </a:bodyPr>
          <a:lstStyle/>
          <a:p>
            <a:pPr algn="ctr"/>
            <a:r>
              <a:rPr lang="en-US" sz="28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Example</a:t>
            </a:r>
          </a:p>
        </p:txBody>
      </p:sp>
      <p:sp>
        <p:nvSpPr>
          <p:cNvPr id="16392" name="Text Box 11"/>
          <p:cNvSpPr txBox="1">
            <a:spLocks noChangeArrowheads="1"/>
          </p:cNvSpPr>
          <p:nvPr/>
        </p:nvSpPr>
        <p:spPr bwMode="auto">
          <a:xfrm>
            <a:off x="4343400" y="2667000"/>
            <a:ext cx="4114800" cy="1736725"/>
          </a:xfrm>
          <a:prstGeom prst="rect">
            <a:avLst/>
          </a:prstGeom>
          <a:noFill/>
          <a:ln w="9525">
            <a:noFill/>
            <a:miter lim="800000"/>
            <a:headEnd/>
            <a:tailEnd/>
          </a:ln>
        </p:spPr>
        <p:txBody>
          <a:bodyPr>
            <a:spAutoFit/>
          </a:bodyPr>
          <a:lstStyle/>
          <a:p>
            <a:pPr marL="342900" indent="-342900" eaLnBrk="1" hangingPunct="1">
              <a:spcBef>
                <a:spcPct val="20000"/>
              </a:spcBef>
            </a:pPr>
            <a:r>
              <a:rPr lang="en-US" sz="2000"/>
              <a:t>1.</a:t>
            </a:r>
            <a:r>
              <a:rPr lang="en-US"/>
              <a:t>  </a:t>
            </a:r>
            <a:r>
              <a:rPr lang="en-US" sz="2000"/>
              <a:t>Group the 1’s into two separate groups as indicated.</a:t>
            </a:r>
          </a:p>
          <a:p>
            <a:pPr marL="342900" indent="-342900" eaLnBrk="1" hangingPunct="1">
              <a:spcBef>
                <a:spcPct val="20000"/>
              </a:spcBef>
              <a:buFontTx/>
              <a:buAutoNum type="arabicPeriod" startAt="2"/>
            </a:pPr>
            <a:r>
              <a:rPr lang="en-US" sz="2000"/>
              <a:t>Read each group by eliminating any variable that changes across a boundary. </a:t>
            </a:r>
          </a:p>
        </p:txBody>
      </p:sp>
      <p:grpSp>
        <p:nvGrpSpPr>
          <p:cNvPr id="16393" name="Group 28"/>
          <p:cNvGrpSpPr>
            <a:grpSpLocks/>
          </p:cNvGrpSpPr>
          <p:nvPr/>
        </p:nvGrpSpPr>
        <p:grpSpPr bwMode="auto">
          <a:xfrm>
            <a:off x="4267200" y="4343400"/>
            <a:ext cx="4267200" cy="762000"/>
            <a:chOff x="2688" y="2736"/>
            <a:chExt cx="2688" cy="480"/>
          </a:xfrm>
        </p:grpSpPr>
        <p:sp>
          <p:nvSpPr>
            <p:cNvPr id="16419" name="Text Box 15"/>
            <p:cNvSpPr txBox="1">
              <a:spLocks noChangeArrowheads="1"/>
            </p:cNvSpPr>
            <p:nvPr/>
          </p:nvSpPr>
          <p:spPr bwMode="auto">
            <a:xfrm>
              <a:off x="2688" y="2736"/>
              <a:ext cx="2688" cy="480"/>
            </a:xfrm>
            <a:prstGeom prst="rect">
              <a:avLst/>
            </a:prstGeom>
            <a:noFill/>
            <a:ln w="9525">
              <a:noFill/>
              <a:miter lim="800000"/>
              <a:headEnd/>
              <a:tailEnd/>
            </a:ln>
          </p:spPr>
          <p:txBody>
            <a:bodyPr>
              <a:spAutoFit/>
            </a:bodyPr>
            <a:lstStyle/>
            <a:p>
              <a:pPr marL="342900" indent="-342900" eaLnBrk="1" hangingPunct="1">
                <a:spcBef>
                  <a:spcPct val="20000"/>
                </a:spcBef>
                <a:buFontTx/>
                <a:buAutoNum type="arabicPeriod" startAt="3"/>
              </a:pPr>
              <a:r>
                <a:rPr lang="en-US" sz="2000"/>
                <a:t>The upper (yellow) group is read as </a:t>
              </a:r>
              <a:r>
                <a:rPr lang="en-US" sz="2000" i="1"/>
                <a:t>AD.</a:t>
              </a:r>
              <a:r>
                <a:rPr lang="en-US"/>
                <a:t> </a:t>
              </a:r>
            </a:p>
          </p:txBody>
        </p:sp>
        <p:sp>
          <p:nvSpPr>
            <p:cNvPr id="16420" name="Line 13"/>
            <p:cNvSpPr>
              <a:spLocks noChangeShapeType="1"/>
            </p:cNvSpPr>
            <p:nvPr/>
          </p:nvSpPr>
          <p:spPr bwMode="auto">
            <a:xfrm>
              <a:off x="2976" y="3008"/>
              <a:ext cx="96" cy="0"/>
            </a:xfrm>
            <a:prstGeom prst="line">
              <a:avLst/>
            </a:prstGeom>
            <a:noFill/>
            <a:ln w="9525">
              <a:solidFill>
                <a:schemeClr val="tx1"/>
              </a:solidFill>
              <a:round/>
              <a:headEnd/>
              <a:tailEnd/>
            </a:ln>
          </p:spPr>
          <p:txBody>
            <a:bodyPr/>
            <a:lstStyle/>
            <a:p>
              <a:endParaRPr lang="en-US"/>
            </a:p>
          </p:txBody>
        </p:sp>
        <p:sp>
          <p:nvSpPr>
            <p:cNvPr id="16421" name="Line 14"/>
            <p:cNvSpPr>
              <a:spLocks noChangeShapeType="1"/>
            </p:cNvSpPr>
            <p:nvPr/>
          </p:nvSpPr>
          <p:spPr bwMode="auto">
            <a:xfrm>
              <a:off x="3104" y="3008"/>
              <a:ext cx="96" cy="0"/>
            </a:xfrm>
            <a:prstGeom prst="line">
              <a:avLst/>
            </a:prstGeom>
            <a:noFill/>
            <a:ln w="9525">
              <a:solidFill>
                <a:schemeClr val="tx1"/>
              </a:solidFill>
              <a:round/>
              <a:headEnd/>
              <a:tailEnd/>
            </a:ln>
          </p:spPr>
          <p:txBody>
            <a:bodyPr/>
            <a:lstStyle/>
            <a:p>
              <a:endParaRPr lang="en-US"/>
            </a:p>
          </p:txBody>
        </p:sp>
      </p:grpSp>
      <p:sp>
        <p:nvSpPr>
          <p:cNvPr id="16394" name="WordArt 16"/>
          <p:cNvSpPr>
            <a:spLocks noChangeArrowheads="1" noChangeShapeType="1" noTextEdit="1"/>
          </p:cNvSpPr>
          <p:nvPr/>
        </p:nvSpPr>
        <p:spPr bwMode="auto">
          <a:xfrm>
            <a:off x="4343400" y="2209800"/>
            <a:ext cx="1219200" cy="449263"/>
          </a:xfrm>
          <a:prstGeom prst="rect">
            <a:avLst/>
          </a:prstGeom>
        </p:spPr>
        <p:txBody>
          <a:bodyPr wrap="none" fromWordArt="1">
            <a:prstTxWarp prst="textPlain">
              <a:avLst>
                <a:gd name="adj" fmla="val 50000"/>
              </a:avLst>
            </a:prstTxWarp>
          </a:bodyPr>
          <a:lstStyle/>
          <a:p>
            <a:pPr algn="ctr"/>
            <a:r>
              <a:rPr lang="en-US" sz="28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Solution</a:t>
            </a:r>
          </a:p>
        </p:txBody>
      </p:sp>
      <p:sp>
        <p:nvSpPr>
          <p:cNvPr id="16395" name="Text Box 18"/>
          <p:cNvSpPr txBox="1">
            <a:spLocks noChangeArrowheads="1"/>
          </p:cNvSpPr>
          <p:nvPr/>
        </p:nvSpPr>
        <p:spPr bwMode="auto">
          <a:xfrm>
            <a:off x="4267200" y="5029200"/>
            <a:ext cx="4038600" cy="762000"/>
          </a:xfrm>
          <a:prstGeom prst="rect">
            <a:avLst/>
          </a:prstGeom>
          <a:noFill/>
          <a:ln w="9525">
            <a:noFill/>
            <a:miter lim="800000"/>
            <a:headEnd/>
            <a:tailEnd/>
          </a:ln>
        </p:spPr>
        <p:txBody>
          <a:bodyPr>
            <a:spAutoFit/>
          </a:bodyPr>
          <a:lstStyle/>
          <a:p>
            <a:pPr marL="342900" indent="-342900" eaLnBrk="1" hangingPunct="1">
              <a:spcBef>
                <a:spcPct val="20000"/>
              </a:spcBef>
              <a:buFontTx/>
              <a:buAutoNum type="arabicPeriod" startAt="4"/>
            </a:pPr>
            <a:r>
              <a:rPr lang="en-US" sz="2000"/>
              <a:t>The lower (green) group is read as </a:t>
            </a:r>
            <a:r>
              <a:rPr lang="en-US" sz="2000" i="1"/>
              <a:t>AD</a:t>
            </a:r>
            <a:r>
              <a:rPr lang="en-US" sz="2000"/>
              <a:t>.</a:t>
            </a:r>
            <a:r>
              <a:rPr lang="en-US"/>
              <a:t> </a:t>
            </a:r>
          </a:p>
        </p:txBody>
      </p:sp>
      <p:graphicFrame>
        <p:nvGraphicFramePr>
          <p:cNvPr id="16386" name="Object 20"/>
          <p:cNvGraphicFramePr>
            <a:graphicFrameLocks noChangeAspect="1"/>
          </p:cNvGraphicFramePr>
          <p:nvPr/>
        </p:nvGraphicFramePr>
        <p:xfrm>
          <a:off x="914400" y="2590800"/>
          <a:ext cx="3124200" cy="2987675"/>
        </p:xfrm>
        <a:graphic>
          <a:graphicData uri="http://schemas.openxmlformats.org/presentationml/2006/ole">
            <p:oleObj spid="_x0000_s16386" name="CorelDRAW" r:id="rId5" imgW="1638220" imgH="1567404" progId="CorelDRAW.Graphic.13">
              <p:embed/>
            </p:oleObj>
          </a:graphicData>
        </a:graphic>
      </p:graphicFrame>
      <p:graphicFrame>
        <p:nvGraphicFramePr>
          <p:cNvPr id="178197" name="Object 21"/>
          <p:cNvGraphicFramePr>
            <a:graphicFrameLocks noChangeAspect="1"/>
          </p:cNvGraphicFramePr>
          <p:nvPr/>
        </p:nvGraphicFramePr>
        <p:xfrm>
          <a:off x="914400" y="2590800"/>
          <a:ext cx="3124200" cy="2987675"/>
        </p:xfrm>
        <a:graphic>
          <a:graphicData uri="http://schemas.openxmlformats.org/presentationml/2006/ole">
            <p:oleObj spid="_x0000_s16387" name="CorelDRAW" r:id="rId6" imgW="1638220" imgH="1567404" progId="CorelDRAW.Graphic.13">
              <p:embed/>
            </p:oleObj>
          </a:graphicData>
        </a:graphic>
      </p:graphicFrame>
      <p:grpSp>
        <p:nvGrpSpPr>
          <p:cNvPr id="16396" name="Group 27"/>
          <p:cNvGrpSpPr>
            <a:grpSpLocks/>
          </p:cNvGrpSpPr>
          <p:nvPr/>
        </p:nvGrpSpPr>
        <p:grpSpPr bwMode="auto">
          <a:xfrm>
            <a:off x="5029200" y="5715000"/>
            <a:ext cx="1981200" cy="457200"/>
            <a:chOff x="2688" y="3600"/>
            <a:chExt cx="1248" cy="288"/>
          </a:xfrm>
        </p:grpSpPr>
        <p:sp>
          <p:nvSpPr>
            <p:cNvPr id="16416" name="Text Box 23"/>
            <p:cNvSpPr txBox="1">
              <a:spLocks noChangeArrowheads="1"/>
            </p:cNvSpPr>
            <p:nvPr/>
          </p:nvSpPr>
          <p:spPr bwMode="auto">
            <a:xfrm>
              <a:off x="2688" y="3600"/>
              <a:ext cx="1248" cy="288"/>
            </a:xfrm>
            <a:prstGeom prst="rect">
              <a:avLst/>
            </a:prstGeom>
            <a:noFill/>
            <a:ln w="9525">
              <a:noFill/>
              <a:miter lim="800000"/>
              <a:headEnd/>
              <a:tailEnd/>
            </a:ln>
          </p:spPr>
          <p:txBody>
            <a:bodyPr>
              <a:spAutoFit/>
            </a:bodyPr>
            <a:lstStyle/>
            <a:p>
              <a:pPr>
                <a:spcBef>
                  <a:spcPct val="50000"/>
                </a:spcBef>
              </a:pPr>
              <a:r>
                <a:rPr lang="en-US" i="1">
                  <a:solidFill>
                    <a:srgbClr val="FF0000"/>
                  </a:solidFill>
                </a:rPr>
                <a:t>X = AD +AD</a:t>
              </a:r>
            </a:p>
          </p:txBody>
        </p:sp>
        <p:sp>
          <p:nvSpPr>
            <p:cNvPr id="16417" name="Line 24"/>
            <p:cNvSpPr>
              <a:spLocks noChangeShapeType="1"/>
            </p:cNvSpPr>
            <p:nvPr/>
          </p:nvSpPr>
          <p:spPr bwMode="auto">
            <a:xfrm>
              <a:off x="3120" y="3648"/>
              <a:ext cx="96" cy="1"/>
            </a:xfrm>
            <a:prstGeom prst="line">
              <a:avLst/>
            </a:prstGeom>
            <a:noFill/>
            <a:ln w="9525">
              <a:solidFill>
                <a:srgbClr val="FF0000"/>
              </a:solidFill>
              <a:round/>
              <a:headEnd/>
              <a:tailEnd/>
            </a:ln>
          </p:spPr>
          <p:txBody>
            <a:bodyPr/>
            <a:lstStyle/>
            <a:p>
              <a:endParaRPr lang="en-US"/>
            </a:p>
          </p:txBody>
        </p:sp>
        <p:sp>
          <p:nvSpPr>
            <p:cNvPr id="16418" name="Line 25"/>
            <p:cNvSpPr>
              <a:spLocks noChangeShapeType="1"/>
            </p:cNvSpPr>
            <p:nvPr/>
          </p:nvSpPr>
          <p:spPr bwMode="auto">
            <a:xfrm>
              <a:off x="3264" y="3648"/>
              <a:ext cx="96" cy="1"/>
            </a:xfrm>
            <a:prstGeom prst="line">
              <a:avLst/>
            </a:prstGeom>
            <a:noFill/>
            <a:ln w="9525">
              <a:solidFill>
                <a:srgbClr val="FF0000"/>
              </a:solidFill>
              <a:round/>
              <a:headEnd/>
              <a:tailEnd/>
            </a:ln>
          </p:spPr>
          <p:txBody>
            <a:bodyPr/>
            <a:lstStyle/>
            <a:p>
              <a:endParaRPr lang="en-US"/>
            </a:p>
          </p:txBody>
        </p:sp>
      </p:grpSp>
      <p:grpSp>
        <p:nvGrpSpPr>
          <p:cNvPr id="16397" name="Group 56"/>
          <p:cNvGrpSpPr>
            <a:grpSpLocks/>
          </p:cNvGrpSpPr>
          <p:nvPr/>
        </p:nvGrpSpPr>
        <p:grpSpPr bwMode="auto">
          <a:xfrm>
            <a:off x="304800" y="2819400"/>
            <a:ext cx="2851150" cy="2722563"/>
            <a:chOff x="192" y="1776"/>
            <a:chExt cx="1796" cy="1715"/>
          </a:xfrm>
        </p:grpSpPr>
        <p:sp>
          <p:nvSpPr>
            <p:cNvPr id="16409" name="Line 40"/>
            <p:cNvSpPr>
              <a:spLocks noChangeShapeType="1"/>
            </p:cNvSpPr>
            <p:nvPr/>
          </p:nvSpPr>
          <p:spPr bwMode="auto">
            <a:xfrm>
              <a:off x="672" y="2904"/>
              <a:ext cx="1316" cy="0"/>
            </a:xfrm>
            <a:prstGeom prst="line">
              <a:avLst/>
            </a:prstGeom>
            <a:noFill/>
            <a:ln w="12700">
              <a:solidFill>
                <a:srgbClr val="008000"/>
              </a:solidFill>
              <a:round/>
              <a:headEnd/>
              <a:tailEnd/>
            </a:ln>
          </p:spPr>
          <p:txBody>
            <a:bodyPr/>
            <a:lstStyle/>
            <a:p>
              <a:endParaRPr lang="en-US"/>
            </a:p>
          </p:txBody>
        </p:sp>
        <p:sp>
          <p:nvSpPr>
            <p:cNvPr id="16410" name="Oval 41"/>
            <p:cNvSpPr>
              <a:spLocks noChangeArrowheads="1"/>
            </p:cNvSpPr>
            <p:nvPr/>
          </p:nvSpPr>
          <p:spPr bwMode="auto">
            <a:xfrm>
              <a:off x="772" y="2640"/>
              <a:ext cx="140" cy="480"/>
            </a:xfrm>
            <a:prstGeom prst="ellipse">
              <a:avLst/>
            </a:prstGeom>
            <a:noFill/>
            <a:ln w="9525">
              <a:solidFill>
                <a:srgbClr val="008000"/>
              </a:solidFill>
              <a:round/>
              <a:headEnd/>
              <a:tailEnd/>
            </a:ln>
          </p:spPr>
          <p:txBody>
            <a:bodyPr wrap="none" anchor="ctr"/>
            <a:lstStyle/>
            <a:p>
              <a:endParaRPr lang="en-US"/>
            </a:p>
          </p:txBody>
        </p:sp>
        <p:sp>
          <p:nvSpPr>
            <p:cNvPr id="16411" name="Text Box 42"/>
            <p:cNvSpPr txBox="1">
              <a:spLocks noChangeArrowheads="1"/>
            </p:cNvSpPr>
            <p:nvPr/>
          </p:nvSpPr>
          <p:spPr bwMode="auto">
            <a:xfrm>
              <a:off x="192" y="2808"/>
              <a:ext cx="576" cy="179"/>
            </a:xfrm>
            <a:prstGeom prst="rect">
              <a:avLst/>
            </a:prstGeom>
            <a:solidFill>
              <a:srgbClr val="66FF66"/>
            </a:solidFill>
            <a:ln w="9525">
              <a:solidFill>
                <a:srgbClr val="008000"/>
              </a:solidFill>
              <a:miter lim="800000"/>
              <a:headEnd/>
              <a:tailEnd/>
            </a:ln>
          </p:spPr>
          <p:txBody>
            <a:bodyPr>
              <a:spAutoFit/>
            </a:bodyPr>
            <a:lstStyle/>
            <a:p>
              <a:pPr>
                <a:spcBef>
                  <a:spcPct val="50000"/>
                </a:spcBef>
              </a:pPr>
              <a:r>
                <a:rPr lang="en-US" sz="1200" i="1">
                  <a:solidFill>
                    <a:srgbClr val="FF0000"/>
                  </a:solidFill>
                </a:rPr>
                <a:t>B</a:t>
              </a:r>
              <a:r>
                <a:rPr lang="en-US" sz="1200">
                  <a:solidFill>
                    <a:srgbClr val="FF0000"/>
                  </a:solidFill>
                </a:rPr>
                <a:t> changes</a:t>
              </a:r>
            </a:p>
          </p:txBody>
        </p:sp>
        <p:sp>
          <p:nvSpPr>
            <p:cNvPr id="16412" name="Text Box 43"/>
            <p:cNvSpPr txBox="1">
              <a:spLocks noChangeArrowheads="1"/>
            </p:cNvSpPr>
            <p:nvPr/>
          </p:nvSpPr>
          <p:spPr bwMode="auto">
            <a:xfrm>
              <a:off x="1248" y="3312"/>
              <a:ext cx="576" cy="179"/>
            </a:xfrm>
            <a:prstGeom prst="rect">
              <a:avLst/>
            </a:prstGeom>
            <a:solidFill>
              <a:srgbClr val="66FF66"/>
            </a:solidFill>
            <a:ln w="9525">
              <a:solidFill>
                <a:srgbClr val="008000"/>
              </a:solidFill>
              <a:miter lim="800000"/>
              <a:headEnd/>
              <a:tailEnd/>
            </a:ln>
          </p:spPr>
          <p:txBody>
            <a:bodyPr>
              <a:spAutoFit/>
            </a:bodyPr>
            <a:lstStyle/>
            <a:p>
              <a:pPr>
                <a:spcBef>
                  <a:spcPct val="50000"/>
                </a:spcBef>
              </a:pPr>
              <a:r>
                <a:rPr lang="en-US" sz="1200" i="1">
                  <a:solidFill>
                    <a:srgbClr val="FF0000"/>
                  </a:solidFill>
                </a:rPr>
                <a:t>C </a:t>
              </a:r>
              <a:r>
                <a:rPr lang="en-US" sz="1200">
                  <a:solidFill>
                    <a:srgbClr val="FF0000"/>
                  </a:solidFill>
                </a:rPr>
                <a:t>changes</a:t>
              </a:r>
            </a:p>
          </p:txBody>
        </p:sp>
        <p:sp>
          <p:nvSpPr>
            <p:cNvPr id="16413" name="Oval 45"/>
            <p:cNvSpPr>
              <a:spLocks noChangeArrowheads="1"/>
            </p:cNvSpPr>
            <p:nvPr/>
          </p:nvSpPr>
          <p:spPr bwMode="auto">
            <a:xfrm>
              <a:off x="1344" y="1776"/>
              <a:ext cx="108" cy="144"/>
            </a:xfrm>
            <a:prstGeom prst="ellipse">
              <a:avLst/>
            </a:prstGeom>
            <a:noFill/>
            <a:ln w="9525">
              <a:solidFill>
                <a:srgbClr val="008000"/>
              </a:solidFill>
              <a:round/>
              <a:headEnd/>
              <a:tailEnd/>
            </a:ln>
          </p:spPr>
          <p:txBody>
            <a:bodyPr wrap="none" anchor="ctr"/>
            <a:lstStyle/>
            <a:p>
              <a:endParaRPr lang="en-US"/>
            </a:p>
          </p:txBody>
        </p:sp>
        <p:sp>
          <p:nvSpPr>
            <p:cNvPr id="16414" name="Oval 49"/>
            <p:cNvSpPr>
              <a:spLocks noChangeArrowheads="1"/>
            </p:cNvSpPr>
            <p:nvPr/>
          </p:nvSpPr>
          <p:spPr bwMode="auto">
            <a:xfrm>
              <a:off x="1680" y="1776"/>
              <a:ext cx="120" cy="144"/>
            </a:xfrm>
            <a:prstGeom prst="ellipse">
              <a:avLst/>
            </a:prstGeom>
            <a:noFill/>
            <a:ln w="9525">
              <a:solidFill>
                <a:srgbClr val="008000"/>
              </a:solidFill>
              <a:round/>
              <a:headEnd/>
              <a:tailEnd/>
            </a:ln>
          </p:spPr>
          <p:txBody>
            <a:bodyPr wrap="none" anchor="ctr"/>
            <a:lstStyle/>
            <a:p>
              <a:endParaRPr lang="en-US"/>
            </a:p>
          </p:txBody>
        </p:sp>
        <p:sp>
          <p:nvSpPr>
            <p:cNvPr id="16415" name="Line 50"/>
            <p:cNvSpPr>
              <a:spLocks noChangeShapeType="1"/>
            </p:cNvSpPr>
            <p:nvPr/>
          </p:nvSpPr>
          <p:spPr bwMode="auto">
            <a:xfrm flipV="1">
              <a:off x="1584" y="2400"/>
              <a:ext cx="0" cy="912"/>
            </a:xfrm>
            <a:prstGeom prst="line">
              <a:avLst/>
            </a:prstGeom>
            <a:noFill/>
            <a:ln w="12700">
              <a:solidFill>
                <a:srgbClr val="008000"/>
              </a:solidFill>
              <a:round/>
              <a:headEnd/>
              <a:tailEnd/>
            </a:ln>
          </p:spPr>
          <p:txBody>
            <a:bodyPr/>
            <a:lstStyle/>
            <a:p>
              <a:endParaRPr lang="en-US"/>
            </a:p>
          </p:txBody>
        </p:sp>
      </p:grpSp>
      <p:grpSp>
        <p:nvGrpSpPr>
          <p:cNvPr id="16398" name="Group 54"/>
          <p:cNvGrpSpPr>
            <a:grpSpLocks/>
          </p:cNvGrpSpPr>
          <p:nvPr/>
        </p:nvGrpSpPr>
        <p:grpSpPr bwMode="auto">
          <a:xfrm>
            <a:off x="381000" y="2209800"/>
            <a:ext cx="3149600" cy="1847850"/>
            <a:chOff x="240" y="1392"/>
            <a:chExt cx="1984" cy="1164"/>
          </a:xfrm>
        </p:grpSpPr>
        <p:sp>
          <p:nvSpPr>
            <p:cNvPr id="16399" name="Line 29"/>
            <p:cNvSpPr>
              <a:spLocks noChangeShapeType="1"/>
            </p:cNvSpPr>
            <p:nvPr/>
          </p:nvSpPr>
          <p:spPr bwMode="auto">
            <a:xfrm>
              <a:off x="720" y="2256"/>
              <a:ext cx="480" cy="0"/>
            </a:xfrm>
            <a:prstGeom prst="line">
              <a:avLst/>
            </a:prstGeom>
            <a:noFill/>
            <a:ln w="12700">
              <a:solidFill>
                <a:srgbClr val="FF0000"/>
              </a:solidFill>
              <a:round/>
              <a:headEnd/>
              <a:tailEnd/>
            </a:ln>
          </p:spPr>
          <p:txBody>
            <a:bodyPr/>
            <a:lstStyle/>
            <a:p>
              <a:endParaRPr lang="en-US"/>
            </a:p>
          </p:txBody>
        </p:sp>
        <p:sp>
          <p:nvSpPr>
            <p:cNvPr id="16400" name="Oval 30"/>
            <p:cNvSpPr>
              <a:spLocks noChangeArrowheads="1"/>
            </p:cNvSpPr>
            <p:nvPr/>
          </p:nvSpPr>
          <p:spPr bwMode="auto">
            <a:xfrm>
              <a:off x="768" y="2016"/>
              <a:ext cx="144" cy="480"/>
            </a:xfrm>
            <a:prstGeom prst="ellipse">
              <a:avLst/>
            </a:prstGeom>
            <a:noFill/>
            <a:ln w="9525">
              <a:solidFill>
                <a:srgbClr val="FF0000"/>
              </a:solidFill>
              <a:round/>
              <a:headEnd/>
              <a:tailEnd/>
            </a:ln>
          </p:spPr>
          <p:txBody>
            <a:bodyPr wrap="none" anchor="ctr"/>
            <a:lstStyle/>
            <a:p>
              <a:endParaRPr lang="en-US"/>
            </a:p>
          </p:txBody>
        </p:sp>
        <p:sp>
          <p:nvSpPr>
            <p:cNvPr id="16401" name="Text Box 31"/>
            <p:cNvSpPr txBox="1">
              <a:spLocks noChangeArrowheads="1"/>
            </p:cNvSpPr>
            <p:nvPr/>
          </p:nvSpPr>
          <p:spPr bwMode="auto">
            <a:xfrm>
              <a:off x="240" y="2160"/>
              <a:ext cx="576" cy="179"/>
            </a:xfrm>
            <a:prstGeom prst="rect">
              <a:avLst/>
            </a:prstGeom>
            <a:solidFill>
              <a:srgbClr val="FFFF00"/>
            </a:solidFill>
            <a:ln w="9525">
              <a:solidFill>
                <a:srgbClr val="FF0000"/>
              </a:solidFill>
              <a:miter lim="800000"/>
              <a:headEnd/>
              <a:tailEnd/>
            </a:ln>
          </p:spPr>
          <p:txBody>
            <a:bodyPr>
              <a:spAutoFit/>
            </a:bodyPr>
            <a:lstStyle/>
            <a:p>
              <a:pPr>
                <a:spcBef>
                  <a:spcPct val="50000"/>
                </a:spcBef>
              </a:pPr>
              <a:r>
                <a:rPr lang="en-US" sz="1200" i="1">
                  <a:solidFill>
                    <a:srgbClr val="FF0000"/>
                  </a:solidFill>
                </a:rPr>
                <a:t>B</a:t>
              </a:r>
              <a:r>
                <a:rPr lang="en-US" sz="1200">
                  <a:solidFill>
                    <a:srgbClr val="FF0000"/>
                  </a:solidFill>
                </a:rPr>
                <a:t> changes</a:t>
              </a:r>
            </a:p>
          </p:txBody>
        </p:sp>
        <p:sp>
          <p:nvSpPr>
            <p:cNvPr id="16402" name="Text Box 32"/>
            <p:cNvSpPr txBox="1">
              <a:spLocks noChangeArrowheads="1"/>
            </p:cNvSpPr>
            <p:nvPr/>
          </p:nvSpPr>
          <p:spPr bwMode="auto">
            <a:xfrm>
              <a:off x="768" y="1392"/>
              <a:ext cx="816" cy="294"/>
            </a:xfrm>
            <a:prstGeom prst="rect">
              <a:avLst/>
            </a:prstGeom>
            <a:solidFill>
              <a:srgbClr val="FFFF00"/>
            </a:solidFill>
            <a:ln w="9525">
              <a:solidFill>
                <a:srgbClr val="FF0000"/>
              </a:solidFill>
              <a:miter lim="800000"/>
              <a:headEnd/>
              <a:tailEnd/>
            </a:ln>
          </p:spPr>
          <p:txBody>
            <a:bodyPr>
              <a:spAutoFit/>
            </a:bodyPr>
            <a:lstStyle/>
            <a:p>
              <a:pPr>
                <a:spcBef>
                  <a:spcPct val="50000"/>
                </a:spcBef>
              </a:pPr>
              <a:r>
                <a:rPr lang="en-US" sz="1200" i="1">
                  <a:solidFill>
                    <a:srgbClr val="FF0000"/>
                  </a:solidFill>
                </a:rPr>
                <a:t>C</a:t>
              </a:r>
              <a:r>
                <a:rPr lang="en-US" sz="1200">
                  <a:solidFill>
                    <a:srgbClr val="FF0000"/>
                  </a:solidFill>
                </a:rPr>
                <a:t> changes across outer boundary</a:t>
              </a:r>
            </a:p>
          </p:txBody>
        </p:sp>
        <p:sp>
          <p:nvSpPr>
            <p:cNvPr id="16403" name="Oval 33"/>
            <p:cNvSpPr>
              <a:spLocks noChangeArrowheads="1"/>
            </p:cNvSpPr>
            <p:nvPr/>
          </p:nvSpPr>
          <p:spPr bwMode="auto">
            <a:xfrm>
              <a:off x="976" y="1776"/>
              <a:ext cx="96" cy="144"/>
            </a:xfrm>
            <a:prstGeom prst="ellipse">
              <a:avLst/>
            </a:prstGeom>
            <a:noFill/>
            <a:ln w="9525">
              <a:solidFill>
                <a:srgbClr val="FF0000"/>
              </a:solidFill>
              <a:round/>
              <a:headEnd/>
              <a:tailEnd/>
            </a:ln>
          </p:spPr>
          <p:txBody>
            <a:bodyPr wrap="none" anchor="ctr"/>
            <a:lstStyle/>
            <a:p>
              <a:endParaRPr lang="en-US"/>
            </a:p>
          </p:txBody>
        </p:sp>
        <p:sp>
          <p:nvSpPr>
            <p:cNvPr id="16404" name="Oval 34"/>
            <p:cNvSpPr>
              <a:spLocks noChangeArrowheads="1"/>
            </p:cNvSpPr>
            <p:nvPr/>
          </p:nvSpPr>
          <p:spPr bwMode="auto">
            <a:xfrm>
              <a:off x="1992" y="1772"/>
              <a:ext cx="108" cy="144"/>
            </a:xfrm>
            <a:prstGeom prst="ellipse">
              <a:avLst/>
            </a:prstGeom>
            <a:noFill/>
            <a:ln w="9525">
              <a:solidFill>
                <a:srgbClr val="FF0000"/>
              </a:solidFill>
              <a:round/>
              <a:headEnd/>
              <a:tailEnd/>
            </a:ln>
          </p:spPr>
          <p:txBody>
            <a:bodyPr wrap="none" anchor="ctr"/>
            <a:lstStyle/>
            <a:p>
              <a:endParaRPr lang="en-US"/>
            </a:p>
          </p:txBody>
        </p:sp>
        <p:sp>
          <p:nvSpPr>
            <p:cNvPr id="16405" name="Line 35"/>
            <p:cNvSpPr>
              <a:spLocks noChangeShapeType="1"/>
            </p:cNvSpPr>
            <p:nvPr/>
          </p:nvSpPr>
          <p:spPr bwMode="auto">
            <a:xfrm>
              <a:off x="1584" y="1680"/>
              <a:ext cx="416" cy="136"/>
            </a:xfrm>
            <a:prstGeom prst="line">
              <a:avLst/>
            </a:prstGeom>
            <a:noFill/>
            <a:ln w="9525">
              <a:solidFill>
                <a:srgbClr val="FF0000"/>
              </a:solidFill>
              <a:round/>
              <a:headEnd/>
              <a:tailEnd type="triangle" w="med" len="med"/>
            </a:ln>
          </p:spPr>
          <p:txBody>
            <a:bodyPr/>
            <a:lstStyle/>
            <a:p>
              <a:endParaRPr lang="en-US"/>
            </a:p>
          </p:txBody>
        </p:sp>
        <p:sp>
          <p:nvSpPr>
            <p:cNvPr id="16406" name="Line 36"/>
            <p:cNvSpPr>
              <a:spLocks noChangeShapeType="1"/>
            </p:cNvSpPr>
            <p:nvPr/>
          </p:nvSpPr>
          <p:spPr bwMode="auto">
            <a:xfrm flipH="1">
              <a:off x="1048" y="1680"/>
              <a:ext cx="8" cy="92"/>
            </a:xfrm>
            <a:prstGeom prst="line">
              <a:avLst/>
            </a:prstGeom>
            <a:noFill/>
            <a:ln w="9525">
              <a:solidFill>
                <a:srgbClr val="FF0000"/>
              </a:solidFill>
              <a:round/>
              <a:headEnd/>
              <a:tailEnd type="triangle" w="med" len="med"/>
            </a:ln>
          </p:spPr>
          <p:txBody>
            <a:bodyPr/>
            <a:lstStyle/>
            <a:p>
              <a:endParaRPr lang="en-US"/>
            </a:p>
          </p:txBody>
        </p:sp>
        <p:sp>
          <p:nvSpPr>
            <p:cNvPr id="16407" name="Line 37"/>
            <p:cNvSpPr>
              <a:spLocks noChangeShapeType="1"/>
            </p:cNvSpPr>
            <p:nvPr/>
          </p:nvSpPr>
          <p:spPr bwMode="auto">
            <a:xfrm flipV="1">
              <a:off x="932" y="1836"/>
              <a:ext cx="0" cy="720"/>
            </a:xfrm>
            <a:prstGeom prst="line">
              <a:avLst/>
            </a:prstGeom>
            <a:noFill/>
            <a:ln w="12700">
              <a:solidFill>
                <a:srgbClr val="FF0000"/>
              </a:solidFill>
              <a:round/>
              <a:headEnd/>
              <a:tailEnd/>
            </a:ln>
          </p:spPr>
          <p:txBody>
            <a:bodyPr/>
            <a:lstStyle/>
            <a:p>
              <a:endParaRPr lang="en-US"/>
            </a:p>
          </p:txBody>
        </p:sp>
        <p:sp>
          <p:nvSpPr>
            <p:cNvPr id="16408" name="Line 53"/>
            <p:cNvSpPr>
              <a:spLocks noChangeShapeType="1"/>
            </p:cNvSpPr>
            <p:nvPr/>
          </p:nvSpPr>
          <p:spPr bwMode="auto">
            <a:xfrm flipV="1">
              <a:off x="2224" y="1784"/>
              <a:ext cx="0" cy="720"/>
            </a:xfrm>
            <a:prstGeom prst="line">
              <a:avLst/>
            </a:prstGeom>
            <a:noFill/>
            <a:ln w="12700">
              <a:solidFill>
                <a:srgbClr val="FF0000"/>
              </a:solidFill>
              <a:round/>
              <a:headEnd/>
              <a:tailEnd/>
            </a:ln>
          </p:spPr>
          <p:txBody>
            <a:bodyPr/>
            <a:lstStyle/>
            <a:p>
              <a:endParaRPr lang="en-US"/>
            </a:p>
          </p:txBody>
        </p:sp>
      </p:grpSp>
    </p:spTree>
    <p:custDataLst>
      <p:tags r:id="rId2"/>
    </p:custData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4525963"/>
          </a:xfrm>
        </p:spPr>
        <p:txBody>
          <a:bodyPr/>
          <a:lstStyle/>
          <a:p>
            <a:pPr algn="just">
              <a:buFontTx/>
              <a:buNone/>
              <a:defRPr/>
            </a:pPr>
            <a:r>
              <a:rPr lang="en-US" sz="2400" kern="1200" dirty="0" smtClean="0">
                <a:latin typeface="Times New Roman" pitchFamily="18" charset="0"/>
              </a:rPr>
              <a:t>Boolean functions with five variables can be simplified using 32-cell </a:t>
            </a:r>
            <a:r>
              <a:rPr lang="en-US" sz="2400" kern="1200" dirty="0" err="1" smtClean="0">
                <a:latin typeface="Times New Roman" pitchFamily="18" charset="0"/>
              </a:rPr>
              <a:t>Karnaugh</a:t>
            </a:r>
            <a:r>
              <a:rPr lang="en-US" sz="2400" kern="1200" dirty="0" smtClean="0">
                <a:latin typeface="Times New Roman" pitchFamily="18" charset="0"/>
              </a:rPr>
              <a:t> map. Two 4-variable maps are used to construct a 5-varibal map.</a:t>
            </a:r>
          </a:p>
          <a:p>
            <a:pPr algn="just">
              <a:buFontTx/>
              <a:buNone/>
              <a:defRPr/>
            </a:pPr>
            <a:r>
              <a:rPr lang="en-US" sz="2400" kern="1200" dirty="0" smtClean="0">
                <a:latin typeface="Times New Roman" pitchFamily="18" charset="0"/>
              </a:rPr>
              <a:t>All we need is the cell adjacencies between the two 4-variable map and how to group those adjacent 1’s. Each map contains 16 cells for all combinations of variables ( e.g. B, C, D, E). One map for the remaining variable (e.g.  A=0) and the other one for A=1. </a:t>
            </a:r>
            <a:endParaRPr lang="en-US" sz="2400" kern="1200" dirty="0">
              <a:latin typeface="Times New Roman" pitchFamily="18" charset="0"/>
            </a:endParaRPr>
          </a:p>
        </p:txBody>
      </p:sp>
      <p:sp>
        <p:nvSpPr>
          <p:cNvPr id="34819" name="Rectangle 7"/>
          <p:cNvSpPr>
            <a:spLocks noChangeArrowheads="1"/>
          </p:cNvSpPr>
          <p:nvPr/>
        </p:nvSpPr>
        <p:spPr bwMode="auto">
          <a:xfrm>
            <a:off x="457200" y="381000"/>
            <a:ext cx="3875088" cy="461963"/>
          </a:xfrm>
          <a:prstGeom prst="rect">
            <a:avLst/>
          </a:prstGeom>
          <a:solidFill>
            <a:srgbClr val="996633"/>
          </a:solidFill>
          <a:ln w="9525">
            <a:solidFill>
              <a:srgbClr val="000000"/>
            </a:solidFill>
            <a:miter lim="800000"/>
            <a:headEnd/>
            <a:tailEnd/>
          </a:ln>
        </p:spPr>
        <p:txBody>
          <a:bodyPr wrap="none">
            <a:spAutoFit/>
          </a:bodyPr>
          <a:lstStyle/>
          <a:p>
            <a:pPr eaLnBrk="1" hangingPunct="1"/>
            <a:r>
              <a:rPr lang="en-US">
                <a:solidFill>
                  <a:srgbClr val="FFFF99"/>
                </a:solidFill>
              </a:rPr>
              <a:t>Five-Variable Karnaugh maps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943600"/>
          </a:xfrm>
        </p:spPr>
        <p:txBody>
          <a:bodyPr/>
          <a:lstStyle/>
          <a:p>
            <a:pPr>
              <a:buFontTx/>
              <a:buNone/>
              <a:defRPr/>
            </a:pPr>
            <a:r>
              <a:rPr lang="en-US" i="1" dirty="0" smtClean="0">
                <a:solidFill>
                  <a:schemeClr val="tx2">
                    <a:lumMod val="60000"/>
                    <a:lumOff val="40000"/>
                  </a:schemeClr>
                </a:solidFill>
              </a:rPr>
              <a:t>Example: </a:t>
            </a:r>
            <a:r>
              <a:rPr lang="en-US" sz="2000" kern="1200" dirty="0" smtClean="0">
                <a:latin typeface="Times New Roman" pitchFamily="18" charset="0"/>
              </a:rPr>
              <a:t>Minimize the following SOP 5-variable expression:</a:t>
            </a:r>
          </a:p>
          <a:p>
            <a:pPr>
              <a:buFontTx/>
              <a:buNone/>
              <a:defRPr/>
            </a:pPr>
            <a:endParaRPr lang="en-US" sz="2000" kern="1200" dirty="0" smtClean="0">
              <a:latin typeface="Times New Roman" pitchFamily="18" charset="0"/>
            </a:endParaRPr>
          </a:p>
          <a:p>
            <a:pPr>
              <a:buFontTx/>
              <a:buNone/>
              <a:defRPr/>
            </a:pPr>
            <a:endParaRPr lang="en-US" sz="2000" kern="1200" dirty="0" smtClean="0">
              <a:latin typeface="Times New Roman" pitchFamily="18" charset="0"/>
            </a:endParaRPr>
          </a:p>
          <a:p>
            <a:pPr>
              <a:buFontTx/>
              <a:buNone/>
              <a:defRPr/>
            </a:pPr>
            <a:endParaRPr lang="en-US" sz="2000" kern="1200" dirty="0" smtClean="0">
              <a:latin typeface="Times New Roman" pitchFamily="18" charset="0"/>
            </a:endParaRPr>
          </a:p>
          <a:p>
            <a:pPr>
              <a:buFontTx/>
              <a:buNone/>
              <a:defRPr/>
            </a:pPr>
            <a:r>
              <a:rPr lang="en-US" i="1" dirty="0" smtClean="0">
                <a:solidFill>
                  <a:schemeClr val="tx2">
                    <a:lumMod val="60000"/>
                    <a:lumOff val="40000"/>
                  </a:schemeClr>
                </a:solidFill>
              </a:rPr>
              <a:t>Solution : </a:t>
            </a:r>
            <a:r>
              <a:rPr lang="en-US" sz="2000" kern="1200" dirty="0" smtClean="0">
                <a:latin typeface="Times New Roman" pitchFamily="18" charset="0"/>
              </a:rPr>
              <a:t>combining the terms yields to: </a:t>
            </a:r>
          </a:p>
          <a:p>
            <a:pPr>
              <a:buFontTx/>
              <a:buNone/>
              <a:defRPr/>
            </a:pPr>
            <a:endParaRPr lang="en-US" sz="2000" kern="1200" dirty="0" smtClean="0">
              <a:latin typeface="Times New Roman" pitchFamily="18" charset="0"/>
            </a:endParaRPr>
          </a:p>
          <a:p>
            <a:pPr>
              <a:buFontTx/>
              <a:buNone/>
              <a:defRPr/>
            </a:pPr>
            <a:r>
              <a:rPr lang="en-US" sz="2000" kern="1200" dirty="0" smtClean="0">
                <a:latin typeface="Times New Roman" pitchFamily="18" charset="0"/>
              </a:rPr>
              <a:t>        </a:t>
            </a:r>
          </a:p>
          <a:p>
            <a:pPr>
              <a:buFontTx/>
              <a:buNone/>
              <a:defRPr/>
            </a:pPr>
            <a:r>
              <a:rPr lang="en-US" sz="2000" kern="1200" dirty="0" smtClean="0">
                <a:latin typeface="Times New Roman" pitchFamily="18" charset="0"/>
              </a:rPr>
              <a:t>					         	</a:t>
            </a:r>
          </a:p>
          <a:p>
            <a:pPr>
              <a:buFontTx/>
              <a:buNone/>
              <a:defRPr/>
            </a:pPr>
            <a:r>
              <a:rPr lang="en-US" sz="2000" kern="1200" dirty="0" smtClean="0">
                <a:latin typeface="Times New Roman" pitchFamily="18" charset="0"/>
              </a:rPr>
              <a:t>					</a:t>
            </a:r>
          </a:p>
          <a:p>
            <a:pPr>
              <a:buFontTx/>
              <a:buNone/>
              <a:defRPr/>
            </a:pPr>
            <a:endParaRPr lang="en-US" i="1" dirty="0" smtClean="0">
              <a:solidFill>
                <a:schemeClr val="tx2">
                  <a:lumMod val="60000"/>
                  <a:lumOff val="40000"/>
                </a:schemeClr>
              </a:solidFill>
            </a:endParaRPr>
          </a:p>
          <a:p>
            <a:pPr>
              <a:buFontTx/>
              <a:buNone/>
              <a:defRPr/>
            </a:pPr>
            <a:r>
              <a:rPr lang="en-US" sz="2000" kern="1200" dirty="0" smtClean="0">
                <a:latin typeface="Times New Roman" pitchFamily="18" charset="0"/>
              </a:rPr>
              <a:t>									                       </a:t>
            </a:r>
          </a:p>
          <a:p>
            <a:pPr>
              <a:buFontTx/>
              <a:buNone/>
              <a:defRPr/>
            </a:pPr>
            <a:endParaRPr lang="en-US" sz="2000" kern="1200" dirty="0" smtClean="0">
              <a:latin typeface="Times New Roman" pitchFamily="18" charset="0"/>
            </a:endParaRPr>
          </a:p>
          <a:p>
            <a:pPr>
              <a:buFontTx/>
              <a:buNone/>
              <a:defRPr/>
            </a:pPr>
            <a:endParaRPr lang="en-US" sz="2000" kern="1200" dirty="0" smtClean="0">
              <a:latin typeface="Times New Roman" pitchFamily="18" charset="0"/>
            </a:endParaRPr>
          </a:p>
          <a:p>
            <a:pPr>
              <a:buFontTx/>
              <a:buNone/>
              <a:defRPr/>
            </a:pPr>
            <a:r>
              <a:rPr lang="en-US" sz="2000" kern="1200" dirty="0" smtClean="0">
                <a:latin typeface="Times New Roman" pitchFamily="18" charset="0"/>
              </a:rPr>
              <a:t>						</a:t>
            </a:r>
            <a:endParaRPr lang="en-US" sz="2000" kern="1200" dirty="0">
              <a:latin typeface="Times New Roman" pitchFamily="18" charset="0"/>
            </a:endParaRPr>
          </a:p>
        </p:txBody>
      </p:sp>
      <p:sp>
        <p:nvSpPr>
          <p:cNvPr id="17421" name="Rectangle 7"/>
          <p:cNvSpPr>
            <a:spLocks noChangeArrowheads="1"/>
          </p:cNvSpPr>
          <p:nvPr/>
        </p:nvSpPr>
        <p:spPr bwMode="auto">
          <a:xfrm>
            <a:off x="457200" y="152400"/>
            <a:ext cx="3875088" cy="461963"/>
          </a:xfrm>
          <a:prstGeom prst="rect">
            <a:avLst/>
          </a:prstGeom>
          <a:solidFill>
            <a:srgbClr val="996633"/>
          </a:solidFill>
          <a:ln w="9525">
            <a:solidFill>
              <a:srgbClr val="000000"/>
            </a:solidFill>
            <a:miter lim="800000"/>
            <a:headEnd/>
            <a:tailEnd/>
          </a:ln>
        </p:spPr>
        <p:txBody>
          <a:bodyPr wrap="none">
            <a:spAutoFit/>
          </a:bodyPr>
          <a:lstStyle/>
          <a:p>
            <a:pPr eaLnBrk="1" hangingPunct="1"/>
            <a:r>
              <a:rPr lang="en-US">
                <a:solidFill>
                  <a:srgbClr val="FFFF99"/>
                </a:solidFill>
              </a:rPr>
              <a:t>Five-Variable Karnaugh maps</a:t>
            </a:r>
          </a:p>
        </p:txBody>
      </p:sp>
      <p:graphicFrame>
        <p:nvGraphicFramePr>
          <p:cNvPr id="17410" name="Object 2"/>
          <p:cNvGraphicFramePr>
            <a:graphicFrameLocks noChangeAspect="1"/>
          </p:cNvGraphicFramePr>
          <p:nvPr/>
        </p:nvGraphicFramePr>
        <p:xfrm>
          <a:off x="685800" y="1295400"/>
          <a:ext cx="7583488" cy="1143000"/>
        </p:xfrm>
        <a:graphic>
          <a:graphicData uri="http://schemas.openxmlformats.org/presentationml/2006/ole">
            <p:oleObj spid="_x0000_s17410" name="Equation" r:id="rId3" imgW="4457520" imgH="1015920" progId="Equation.DSMT4">
              <p:embed/>
            </p:oleObj>
          </a:graphicData>
        </a:graphic>
      </p:graphicFrame>
      <p:cxnSp>
        <p:nvCxnSpPr>
          <p:cNvPr id="17422" name="Straight Connector 10"/>
          <p:cNvCxnSpPr>
            <a:cxnSpLocks noChangeShapeType="1"/>
          </p:cNvCxnSpPr>
          <p:nvPr/>
        </p:nvCxnSpPr>
        <p:spPr bwMode="auto">
          <a:xfrm rot="10800000">
            <a:off x="1219200" y="4114800"/>
            <a:ext cx="304800" cy="228600"/>
          </a:xfrm>
          <a:prstGeom prst="line">
            <a:avLst/>
          </a:prstGeom>
          <a:noFill/>
          <a:ln w="9525" algn="ctr">
            <a:solidFill>
              <a:schemeClr val="tx1"/>
            </a:solidFill>
            <a:round/>
            <a:headEnd/>
            <a:tailEnd/>
          </a:ln>
        </p:spPr>
      </p:cxnSp>
      <p:graphicFrame>
        <p:nvGraphicFramePr>
          <p:cNvPr id="21" name="Table 20"/>
          <p:cNvGraphicFramePr>
            <a:graphicFrameLocks noGrp="1"/>
          </p:cNvGraphicFramePr>
          <p:nvPr/>
        </p:nvGraphicFramePr>
        <p:xfrm>
          <a:off x="1066800" y="4114800"/>
          <a:ext cx="3276600" cy="1866900"/>
        </p:xfrm>
        <a:graphic>
          <a:graphicData uri="http://schemas.openxmlformats.org/drawingml/2006/table">
            <a:tbl>
              <a:tblPr/>
              <a:tblGrid>
                <a:gridCol w="472440"/>
                <a:gridCol w="701040"/>
                <a:gridCol w="701040"/>
                <a:gridCol w="701040"/>
                <a:gridCol w="701040"/>
              </a:tblGrid>
              <a:tr h="266700">
                <a:tc>
                  <a:txBody>
                    <a:bodyPr/>
                    <a:lstStyle/>
                    <a:p>
                      <a:pPr algn="ctr"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US" sz="1600" b="0" i="0" u="none" strike="noStrike">
                          <a:solidFill>
                            <a:srgbClr val="000000"/>
                          </a:solidFill>
                          <a:latin typeface="Calibri"/>
                        </a:rPr>
                        <a:t>00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01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11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10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66700">
                <a:tc>
                  <a:txBody>
                    <a:bodyPr/>
                    <a:lstStyle/>
                    <a:p>
                      <a:pPr algn="ctr" fontAlgn="b"/>
                      <a:r>
                        <a:rPr lang="en-US" sz="1600" b="0" i="0" u="none" strike="noStrike" dirty="0">
                          <a:solidFill>
                            <a:srgbClr val="000000"/>
                          </a:solidFill>
                          <a:latin typeface="Calibri"/>
                        </a:rPr>
                        <a:t>00</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0" i="0" u="none" strike="noStrike" dirty="0">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a:txBody>
                    <a:bodyPr/>
                    <a:lstStyle/>
                    <a:p>
                      <a:pPr algn="ctr" fontAlgn="b"/>
                      <a:r>
                        <a:rPr lang="en-US" sz="1600" b="0" i="0" u="none" strike="noStrike" dirty="0">
                          <a:solidFill>
                            <a:srgbClr val="000000"/>
                          </a:solidFill>
                          <a:latin typeface="Calibri"/>
                        </a:rPr>
                        <a:t>01</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0" i="0" u="none" strike="noStrike">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a:txBody>
                    <a:bodyPr/>
                    <a:lstStyle/>
                    <a:p>
                      <a:pPr algn="ctr" fontAlgn="b"/>
                      <a:r>
                        <a:rPr lang="en-US" sz="1600" b="0" i="0" u="none" strike="noStrike">
                          <a:solidFill>
                            <a:srgbClr val="000000"/>
                          </a:solidFill>
                          <a:latin typeface="Calibri"/>
                        </a:rPr>
                        <a:t>10</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0" i="0" u="none" strike="noStrike" dirty="0">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a:txBody>
                    <a:bodyPr/>
                    <a:lstStyle/>
                    <a:p>
                      <a:pPr algn="ctr" fontAlgn="b"/>
                      <a:r>
                        <a:rPr lang="en-US" sz="1600" b="0" i="0" u="none" strike="noStrike">
                          <a:solidFill>
                            <a:srgbClr val="000000"/>
                          </a:solidFill>
                          <a:latin typeface="Calibri"/>
                        </a:rPr>
                        <a:t>11</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0" i="0" u="none" strike="noStrike" dirty="0">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6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266700">
                <a:tc>
                  <a:txBody>
                    <a:bodyPr/>
                    <a:lstStyle/>
                    <a:p>
                      <a:pPr algn="l"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US" sz="1600" b="0" i="0" u="none" strike="noStrike">
                          <a:solidFill>
                            <a:srgbClr val="000000"/>
                          </a:solidFill>
                          <a:latin typeface="Calibri"/>
                        </a:rPr>
                        <a:t>A=0</a:t>
                      </a: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tr>
            </a:tbl>
          </a:graphicData>
        </a:graphic>
      </p:graphicFrame>
      <p:graphicFrame>
        <p:nvGraphicFramePr>
          <p:cNvPr id="22" name="Table 21"/>
          <p:cNvGraphicFramePr>
            <a:graphicFrameLocks noGrp="1"/>
          </p:cNvGraphicFramePr>
          <p:nvPr/>
        </p:nvGraphicFramePr>
        <p:xfrm>
          <a:off x="5181600" y="4343400"/>
          <a:ext cx="3048000" cy="1905000"/>
        </p:xfrm>
        <a:graphic>
          <a:graphicData uri="http://schemas.openxmlformats.org/drawingml/2006/table">
            <a:tbl>
              <a:tblPr/>
              <a:tblGrid>
                <a:gridCol w="609600"/>
                <a:gridCol w="609600"/>
                <a:gridCol w="609600"/>
                <a:gridCol w="609600"/>
                <a:gridCol w="609600"/>
              </a:tblGrid>
              <a:tr h="304800">
                <a:tc>
                  <a:txBody>
                    <a:bodyPr/>
                    <a:lstStyle/>
                    <a:p>
                      <a:pPr algn="ctr"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US" sz="1600" b="0" i="0" u="none" strike="noStrike">
                          <a:solidFill>
                            <a:srgbClr val="000000"/>
                          </a:solidFill>
                          <a:latin typeface="Calibri"/>
                        </a:rPr>
                        <a:t>00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01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11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10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66700">
                <a:tc>
                  <a:txBody>
                    <a:bodyPr/>
                    <a:lstStyle/>
                    <a:p>
                      <a:pPr algn="ctr" fontAlgn="b"/>
                      <a:r>
                        <a:rPr lang="en-US" sz="1600" b="0" i="0" u="none" strike="noStrike">
                          <a:solidFill>
                            <a:srgbClr val="000000"/>
                          </a:solidFill>
                          <a:latin typeface="Calibri"/>
                        </a:rPr>
                        <a:t>00</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0" i="0" u="none" strike="noStrike">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a:txBody>
                    <a:bodyPr/>
                    <a:lstStyle/>
                    <a:p>
                      <a:pPr algn="ctr" fontAlgn="b"/>
                      <a:r>
                        <a:rPr lang="en-US" sz="1600" b="0" i="0" u="none" strike="noStrike">
                          <a:solidFill>
                            <a:srgbClr val="000000"/>
                          </a:solidFill>
                          <a:latin typeface="Calibri"/>
                        </a:rPr>
                        <a:t>01</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a:txBody>
                    <a:bodyPr/>
                    <a:lstStyle/>
                    <a:p>
                      <a:pPr algn="ctr" fontAlgn="b"/>
                      <a:r>
                        <a:rPr lang="en-US" sz="1600" b="0" i="0" u="none" strike="noStrike">
                          <a:solidFill>
                            <a:srgbClr val="000000"/>
                          </a:solidFill>
                          <a:latin typeface="Calibri"/>
                        </a:rPr>
                        <a:t>10</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alpha val="0"/>
                      </a:srgbClr>
                    </a:solidFill>
                  </a:tcPr>
                </a:tc>
                <a:tc>
                  <a:txBody>
                    <a:bodyPr/>
                    <a:lstStyle/>
                    <a:p>
                      <a:pPr algn="ctr" fontAlgn="b"/>
                      <a:r>
                        <a:rPr lang="en-US" sz="1600" b="0" i="0" u="none" strike="noStrike" dirty="0">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a:txBody>
                    <a:bodyPr/>
                    <a:lstStyle/>
                    <a:p>
                      <a:pPr algn="ctr" fontAlgn="b"/>
                      <a:r>
                        <a:rPr lang="en-US" sz="1600" b="0" i="0" u="none" strike="noStrike">
                          <a:solidFill>
                            <a:srgbClr val="000000"/>
                          </a:solidFill>
                          <a:latin typeface="Calibri"/>
                        </a:rPr>
                        <a:t>11</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6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266700">
                <a:tc>
                  <a:txBody>
                    <a:bodyPr/>
                    <a:lstStyle/>
                    <a:p>
                      <a:pPr algn="l"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US" sz="1600" b="0" i="0" u="none" strike="noStrike">
                          <a:solidFill>
                            <a:srgbClr val="000000"/>
                          </a:solidFill>
                          <a:latin typeface="Calibri"/>
                        </a:rPr>
                        <a:t>A=1</a:t>
                      </a: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tr>
            </a:tbl>
          </a:graphicData>
        </a:graphic>
      </p:graphicFrame>
      <p:graphicFrame>
        <p:nvGraphicFramePr>
          <p:cNvPr id="17411" name="Object 5"/>
          <p:cNvGraphicFramePr>
            <a:graphicFrameLocks noChangeAspect="1"/>
          </p:cNvGraphicFramePr>
          <p:nvPr/>
        </p:nvGraphicFramePr>
        <p:xfrm>
          <a:off x="609600" y="5943600"/>
          <a:ext cx="533400" cy="285750"/>
        </p:xfrm>
        <a:graphic>
          <a:graphicData uri="http://schemas.openxmlformats.org/presentationml/2006/ole">
            <p:oleObj spid="_x0000_s17411" name="Equation" r:id="rId4" imgW="533160" imgH="266400" progId="Equation.DSMT4">
              <p:embed/>
            </p:oleObj>
          </a:graphicData>
        </a:graphic>
      </p:graphicFrame>
      <p:graphicFrame>
        <p:nvGraphicFramePr>
          <p:cNvPr id="17412" name="Object 6"/>
          <p:cNvGraphicFramePr>
            <a:graphicFrameLocks noChangeAspect="1"/>
          </p:cNvGraphicFramePr>
          <p:nvPr/>
        </p:nvGraphicFramePr>
        <p:xfrm>
          <a:off x="4343400" y="6019800"/>
          <a:ext cx="685800" cy="304800"/>
        </p:xfrm>
        <a:graphic>
          <a:graphicData uri="http://schemas.openxmlformats.org/presentationml/2006/ole">
            <p:oleObj spid="_x0000_s17412" name="Equation" r:id="rId5" imgW="495000" imgH="228600" progId="Equation.DSMT4">
              <p:embed/>
            </p:oleObj>
          </a:graphicData>
        </a:graphic>
      </p:graphicFrame>
      <p:graphicFrame>
        <p:nvGraphicFramePr>
          <p:cNvPr id="17413" name="Object 7"/>
          <p:cNvGraphicFramePr>
            <a:graphicFrameLocks noChangeAspect="1"/>
          </p:cNvGraphicFramePr>
          <p:nvPr/>
        </p:nvGraphicFramePr>
        <p:xfrm>
          <a:off x="4419600" y="3810000"/>
          <a:ext cx="520700" cy="279400"/>
        </p:xfrm>
        <a:graphic>
          <a:graphicData uri="http://schemas.openxmlformats.org/presentationml/2006/ole">
            <p:oleObj spid="_x0000_s17413" name="Equation" r:id="rId6" imgW="520560" imgH="279360" progId="Equation.DSMT4">
              <p:embed/>
            </p:oleObj>
          </a:graphicData>
        </a:graphic>
      </p:graphicFrame>
      <p:graphicFrame>
        <p:nvGraphicFramePr>
          <p:cNvPr id="17414" name="Object 8"/>
          <p:cNvGraphicFramePr>
            <a:graphicFrameLocks noChangeAspect="1"/>
          </p:cNvGraphicFramePr>
          <p:nvPr/>
        </p:nvGraphicFramePr>
        <p:xfrm>
          <a:off x="8305800" y="5334000"/>
          <a:ext cx="673100" cy="228600"/>
        </p:xfrm>
        <a:graphic>
          <a:graphicData uri="http://schemas.openxmlformats.org/presentationml/2006/ole">
            <p:oleObj spid="_x0000_s17414" name="Equation" r:id="rId7" imgW="672840" imgH="228600" progId="Equation.DSMT4">
              <p:embed/>
            </p:oleObj>
          </a:graphicData>
        </a:graphic>
      </p:graphicFrame>
      <p:sp>
        <p:nvSpPr>
          <p:cNvPr id="17515" name="Oval 30"/>
          <p:cNvSpPr>
            <a:spLocks noChangeArrowheads="1"/>
          </p:cNvSpPr>
          <p:nvPr/>
        </p:nvSpPr>
        <p:spPr bwMode="auto">
          <a:xfrm>
            <a:off x="1676400" y="4419600"/>
            <a:ext cx="381000" cy="1066800"/>
          </a:xfrm>
          <a:prstGeom prst="ellipse">
            <a:avLst/>
          </a:prstGeom>
          <a:noFill/>
          <a:ln w="9525" algn="ctr">
            <a:solidFill>
              <a:srgbClr val="FF0000"/>
            </a:solidFill>
            <a:round/>
            <a:headEnd/>
            <a:tailEnd/>
          </a:ln>
        </p:spPr>
        <p:txBody>
          <a:bodyPr/>
          <a:lstStyle/>
          <a:p>
            <a:endParaRPr lang="en-US"/>
          </a:p>
        </p:txBody>
      </p:sp>
      <p:sp>
        <p:nvSpPr>
          <p:cNvPr id="17516" name="Oval 31"/>
          <p:cNvSpPr>
            <a:spLocks noChangeArrowheads="1"/>
          </p:cNvSpPr>
          <p:nvPr/>
        </p:nvSpPr>
        <p:spPr bwMode="auto">
          <a:xfrm>
            <a:off x="1676400" y="4343400"/>
            <a:ext cx="1143000" cy="304800"/>
          </a:xfrm>
          <a:prstGeom prst="ellipse">
            <a:avLst/>
          </a:prstGeom>
          <a:noFill/>
          <a:ln w="9525" algn="ctr">
            <a:solidFill>
              <a:srgbClr val="00B0F0"/>
            </a:solidFill>
            <a:round/>
            <a:headEnd/>
            <a:tailEnd/>
          </a:ln>
        </p:spPr>
        <p:txBody>
          <a:bodyPr/>
          <a:lstStyle/>
          <a:p>
            <a:endParaRPr lang="en-US"/>
          </a:p>
        </p:txBody>
      </p:sp>
      <p:sp>
        <p:nvSpPr>
          <p:cNvPr id="17517" name="Oval 32"/>
          <p:cNvSpPr>
            <a:spLocks noChangeArrowheads="1"/>
          </p:cNvSpPr>
          <p:nvPr/>
        </p:nvSpPr>
        <p:spPr bwMode="auto">
          <a:xfrm>
            <a:off x="5867400" y="4648200"/>
            <a:ext cx="1143000" cy="304800"/>
          </a:xfrm>
          <a:prstGeom prst="ellipse">
            <a:avLst/>
          </a:prstGeom>
          <a:noFill/>
          <a:ln w="9525" algn="ctr">
            <a:solidFill>
              <a:srgbClr val="00B0F0"/>
            </a:solidFill>
            <a:round/>
            <a:headEnd/>
            <a:tailEnd/>
          </a:ln>
        </p:spPr>
        <p:txBody>
          <a:bodyPr/>
          <a:lstStyle/>
          <a:p>
            <a:endParaRPr lang="en-US"/>
          </a:p>
        </p:txBody>
      </p:sp>
      <p:sp>
        <p:nvSpPr>
          <p:cNvPr id="17518" name="Oval 33"/>
          <p:cNvSpPr>
            <a:spLocks noChangeArrowheads="1"/>
          </p:cNvSpPr>
          <p:nvPr/>
        </p:nvSpPr>
        <p:spPr bwMode="auto">
          <a:xfrm>
            <a:off x="1676400" y="4876800"/>
            <a:ext cx="1143000" cy="304800"/>
          </a:xfrm>
          <a:prstGeom prst="ellipse">
            <a:avLst/>
          </a:prstGeom>
          <a:noFill/>
          <a:ln w="9525" algn="ctr">
            <a:solidFill>
              <a:srgbClr val="008000"/>
            </a:solidFill>
            <a:round/>
            <a:headEnd/>
            <a:tailEnd/>
          </a:ln>
        </p:spPr>
        <p:txBody>
          <a:bodyPr/>
          <a:lstStyle/>
          <a:p>
            <a:endParaRPr lang="en-US"/>
          </a:p>
        </p:txBody>
      </p:sp>
      <p:sp>
        <p:nvSpPr>
          <p:cNvPr id="17519" name="Oval 34"/>
          <p:cNvSpPr>
            <a:spLocks noChangeArrowheads="1"/>
          </p:cNvSpPr>
          <p:nvPr/>
        </p:nvSpPr>
        <p:spPr bwMode="auto">
          <a:xfrm>
            <a:off x="6324600" y="5181600"/>
            <a:ext cx="1143000" cy="304800"/>
          </a:xfrm>
          <a:prstGeom prst="ellipse">
            <a:avLst/>
          </a:prstGeom>
          <a:solidFill>
            <a:srgbClr val="FFFF00">
              <a:alpha val="1176"/>
            </a:srgbClr>
          </a:solidFill>
          <a:ln w="9525" algn="ctr">
            <a:solidFill>
              <a:srgbClr val="008000"/>
            </a:solidFill>
            <a:round/>
            <a:headEnd/>
            <a:tailEnd/>
          </a:ln>
        </p:spPr>
        <p:txBody>
          <a:bodyPr/>
          <a:lstStyle/>
          <a:p>
            <a:endParaRPr lang="en-US"/>
          </a:p>
        </p:txBody>
      </p:sp>
      <p:sp>
        <p:nvSpPr>
          <p:cNvPr id="36" name="Oval 35"/>
          <p:cNvSpPr/>
          <p:nvPr/>
        </p:nvSpPr>
        <p:spPr bwMode="auto">
          <a:xfrm rot="5400000">
            <a:off x="6861969" y="5134769"/>
            <a:ext cx="850900" cy="192088"/>
          </a:xfrm>
          <a:prstGeom prst="ellipse">
            <a:avLst/>
          </a:prstGeom>
          <a:noFill/>
          <a:ln w="9525" cap="flat" cmpd="sng" algn="ctr">
            <a:solidFill>
              <a:schemeClr val="accent2">
                <a:lumMod val="75000"/>
              </a:schemeClr>
            </a:solidFill>
            <a:prstDash val="solid"/>
            <a:round/>
            <a:headEnd type="none" w="med" len="med"/>
            <a:tailEnd type="none" w="med" len="med"/>
          </a:ln>
          <a:effectLst/>
        </p:spPr>
        <p:txBody>
          <a:bodyPr/>
          <a:lstStyle/>
          <a:p>
            <a:pPr>
              <a:defRPr/>
            </a:pPr>
            <a:endParaRPr lang="en-US"/>
          </a:p>
        </p:txBody>
      </p:sp>
      <p:cxnSp>
        <p:nvCxnSpPr>
          <p:cNvPr id="17521" name="Straight Arrow Connector 37"/>
          <p:cNvCxnSpPr>
            <a:cxnSpLocks noChangeShapeType="1"/>
          </p:cNvCxnSpPr>
          <p:nvPr/>
        </p:nvCxnSpPr>
        <p:spPr bwMode="auto">
          <a:xfrm rot="10800000" flipV="1">
            <a:off x="2667000" y="3962400"/>
            <a:ext cx="1752600" cy="381000"/>
          </a:xfrm>
          <a:prstGeom prst="straightConnector1">
            <a:avLst/>
          </a:prstGeom>
          <a:noFill/>
          <a:ln w="9525" algn="ctr">
            <a:solidFill>
              <a:schemeClr val="tx1"/>
            </a:solidFill>
            <a:round/>
            <a:headEnd/>
            <a:tailEnd type="arrow" w="med" len="med"/>
          </a:ln>
        </p:spPr>
      </p:cxnSp>
      <p:cxnSp>
        <p:nvCxnSpPr>
          <p:cNvPr id="17522" name="Straight Arrow Connector 39"/>
          <p:cNvCxnSpPr>
            <a:cxnSpLocks noChangeShapeType="1"/>
          </p:cNvCxnSpPr>
          <p:nvPr/>
        </p:nvCxnSpPr>
        <p:spPr bwMode="auto">
          <a:xfrm>
            <a:off x="4876800" y="4038600"/>
            <a:ext cx="1066800" cy="685800"/>
          </a:xfrm>
          <a:prstGeom prst="straightConnector1">
            <a:avLst/>
          </a:prstGeom>
          <a:noFill/>
          <a:ln w="9525" algn="ctr">
            <a:solidFill>
              <a:schemeClr val="tx1"/>
            </a:solidFill>
            <a:round/>
            <a:headEnd/>
            <a:tailEnd type="arrow" w="med" len="med"/>
          </a:ln>
        </p:spPr>
      </p:cxnSp>
      <p:cxnSp>
        <p:nvCxnSpPr>
          <p:cNvPr id="17523" name="Straight Arrow Connector 41"/>
          <p:cNvCxnSpPr>
            <a:cxnSpLocks noChangeShapeType="1"/>
            <a:endCxn id="36" idx="1"/>
          </p:cNvCxnSpPr>
          <p:nvPr/>
        </p:nvCxnSpPr>
        <p:spPr bwMode="auto">
          <a:xfrm rot="10800000">
            <a:off x="7354888" y="4930775"/>
            <a:ext cx="1114425" cy="400050"/>
          </a:xfrm>
          <a:prstGeom prst="straightConnector1">
            <a:avLst/>
          </a:prstGeom>
          <a:noFill/>
          <a:ln w="9525" algn="ctr">
            <a:solidFill>
              <a:schemeClr val="tx1"/>
            </a:solidFill>
            <a:round/>
            <a:headEnd/>
            <a:tailEnd type="arrow" w="med" len="med"/>
          </a:ln>
        </p:spPr>
      </p:cxnSp>
      <p:cxnSp>
        <p:nvCxnSpPr>
          <p:cNvPr id="17524" name="Straight Arrow Connector 43"/>
          <p:cNvCxnSpPr>
            <a:cxnSpLocks noChangeShapeType="1"/>
            <a:endCxn id="17519" idx="2"/>
          </p:cNvCxnSpPr>
          <p:nvPr/>
        </p:nvCxnSpPr>
        <p:spPr bwMode="auto">
          <a:xfrm flipV="1">
            <a:off x="5105400" y="5334000"/>
            <a:ext cx="1219200" cy="685800"/>
          </a:xfrm>
          <a:prstGeom prst="straightConnector1">
            <a:avLst/>
          </a:prstGeom>
          <a:noFill/>
          <a:ln w="9525" algn="ctr">
            <a:solidFill>
              <a:schemeClr val="tx1"/>
            </a:solidFill>
            <a:round/>
            <a:headEnd/>
            <a:tailEnd type="arrow" w="med" len="med"/>
          </a:ln>
        </p:spPr>
      </p:cxnSp>
      <p:cxnSp>
        <p:nvCxnSpPr>
          <p:cNvPr id="17525" name="Straight Arrow Connector 45"/>
          <p:cNvCxnSpPr>
            <a:cxnSpLocks noChangeShapeType="1"/>
          </p:cNvCxnSpPr>
          <p:nvPr/>
        </p:nvCxnSpPr>
        <p:spPr bwMode="auto">
          <a:xfrm rot="10800000">
            <a:off x="2743200" y="5105400"/>
            <a:ext cx="1600200" cy="990600"/>
          </a:xfrm>
          <a:prstGeom prst="straightConnector1">
            <a:avLst/>
          </a:prstGeom>
          <a:noFill/>
          <a:ln w="9525" algn="ctr">
            <a:solidFill>
              <a:schemeClr val="tx1"/>
            </a:solidFill>
            <a:round/>
            <a:headEnd/>
            <a:tailEnd type="arrow" w="med" len="med"/>
          </a:ln>
        </p:spPr>
      </p:cxnSp>
      <p:cxnSp>
        <p:nvCxnSpPr>
          <p:cNvPr id="17526" name="Straight Arrow Connector 47"/>
          <p:cNvCxnSpPr>
            <a:cxnSpLocks noChangeShapeType="1"/>
            <a:endCxn id="17515" idx="4"/>
          </p:cNvCxnSpPr>
          <p:nvPr/>
        </p:nvCxnSpPr>
        <p:spPr bwMode="auto">
          <a:xfrm flipV="1">
            <a:off x="1219200" y="5486400"/>
            <a:ext cx="647700" cy="533400"/>
          </a:xfrm>
          <a:prstGeom prst="straightConnector1">
            <a:avLst/>
          </a:prstGeom>
          <a:noFill/>
          <a:ln w="9525" algn="ctr">
            <a:solidFill>
              <a:schemeClr val="tx1"/>
            </a:solidFill>
            <a:round/>
            <a:headEnd/>
            <a:tailEnd type="arrow" w="med" len="med"/>
          </a:ln>
        </p:spPr>
      </p:cxnSp>
      <p:graphicFrame>
        <p:nvGraphicFramePr>
          <p:cNvPr id="17415" name="Object 9"/>
          <p:cNvGraphicFramePr>
            <a:graphicFrameLocks noChangeAspect="1"/>
          </p:cNvGraphicFramePr>
          <p:nvPr/>
        </p:nvGraphicFramePr>
        <p:xfrm>
          <a:off x="2209800" y="3048000"/>
          <a:ext cx="4267200" cy="368300"/>
        </p:xfrm>
        <a:graphic>
          <a:graphicData uri="http://schemas.openxmlformats.org/presentationml/2006/ole">
            <p:oleObj spid="_x0000_s17415" name="Equation" r:id="rId8" imgW="2781000" imgH="279360" progId="Equation.DSMT4">
              <p:embed/>
            </p:oleObj>
          </a:graphicData>
        </a:graphic>
      </p:graphicFrame>
      <p:graphicFrame>
        <p:nvGraphicFramePr>
          <p:cNvPr id="17416" name="Object 10"/>
          <p:cNvGraphicFramePr>
            <a:graphicFrameLocks noChangeAspect="1"/>
          </p:cNvGraphicFramePr>
          <p:nvPr/>
        </p:nvGraphicFramePr>
        <p:xfrm>
          <a:off x="1371600" y="4038600"/>
          <a:ext cx="368300" cy="215900"/>
        </p:xfrm>
        <a:graphic>
          <a:graphicData uri="http://schemas.openxmlformats.org/presentationml/2006/ole">
            <p:oleObj spid="_x0000_s17416" name="Equation" r:id="rId9" imgW="368280" imgH="215640" progId="Equation.DSMT4">
              <p:embed/>
            </p:oleObj>
          </a:graphicData>
        </a:graphic>
      </p:graphicFrame>
      <p:graphicFrame>
        <p:nvGraphicFramePr>
          <p:cNvPr id="17417" name="Object 11"/>
          <p:cNvGraphicFramePr>
            <a:graphicFrameLocks noChangeAspect="1"/>
          </p:cNvGraphicFramePr>
          <p:nvPr/>
        </p:nvGraphicFramePr>
        <p:xfrm>
          <a:off x="5181600" y="4419600"/>
          <a:ext cx="355600" cy="228600"/>
        </p:xfrm>
        <a:graphic>
          <a:graphicData uri="http://schemas.openxmlformats.org/presentationml/2006/ole">
            <p:oleObj spid="_x0000_s17417" name="Equation" r:id="rId10" imgW="355320" imgH="228600" progId="Equation.DSMT4">
              <p:embed/>
            </p:oleObj>
          </a:graphicData>
        </a:graphic>
      </p:graphicFrame>
      <p:graphicFrame>
        <p:nvGraphicFramePr>
          <p:cNvPr id="17418" name="Object 12"/>
          <p:cNvGraphicFramePr>
            <a:graphicFrameLocks noChangeAspect="1"/>
          </p:cNvGraphicFramePr>
          <p:nvPr/>
        </p:nvGraphicFramePr>
        <p:xfrm>
          <a:off x="914400" y="4191000"/>
          <a:ext cx="355600" cy="228600"/>
        </p:xfrm>
        <a:graphic>
          <a:graphicData uri="http://schemas.openxmlformats.org/presentationml/2006/ole">
            <p:oleObj spid="_x0000_s17418" name="Equation" r:id="rId11" imgW="355320" imgH="228600" progId="Equation.DSMT4">
              <p:embed/>
            </p:oleObj>
          </a:graphicData>
        </a:graphic>
      </p:graphicFrame>
      <p:graphicFrame>
        <p:nvGraphicFramePr>
          <p:cNvPr id="17419" name="Object 13"/>
          <p:cNvGraphicFramePr>
            <a:graphicFrameLocks noChangeAspect="1"/>
          </p:cNvGraphicFramePr>
          <p:nvPr/>
        </p:nvGraphicFramePr>
        <p:xfrm>
          <a:off x="5486400" y="4191000"/>
          <a:ext cx="368300" cy="228600"/>
        </p:xfrm>
        <a:graphic>
          <a:graphicData uri="http://schemas.openxmlformats.org/presentationml/2006/ole">
            <p:oleObj spid="_x0000_s17419" name="Equation" r:id="rId12" imgW="368280" imgH="215640" progId="Equation.DSMT4">
              <p:embed/>
            </p:oleObj>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228600"/>
            <a:ext cx="8229600" cy="5821363"/>
          </a:xfrm>
        </p:spPr>
        <p:txBody>
          <a:bodyPr/>
          <a:lstStyle/>
          <a:p>
            <a:pPr marL="0" indent="0" algn="just">
              <a:lnSpc>
                <a:spcPct val="150000"/>
              </a:lnSpc>
              <a:buFontTx/>
              <a:buNone/>
              <a:defRPr/>
            </a:pPr>
            <a:endParaRPr lang="en-US" sz="2400" spc="50" dirty="0" smtClean="0"/>
          </a:p>
          <a:p>
            <a:pPr marL="0" indent="0" algn="just">
              <a:lnSpc>
                <a:spcPct val="150000"/>
              </a:lnSpc>
              <a:buFontTx/>
              <a:buNone/>
              <a:defRPr/>
            </a:pPr>
            <a:endParaRPr lang="en-US" sz="2400" spc="50" dirty="0" smtClean="0"/>
          </a:p>
          <a:p>
            <a:pPr marL="0" indent="0" algn="just">
              <a:lnSpc>
                <a:spcPct val="150000"/>
              </a:lnSpc>
              <a:buFontTx/>
              <a:buNone/>
              <a:defRPr/>
            </a:pPr>
            <a:r>
              <a:rPr lang="en-US" sz="2400" spc="50" dirty="0" smtClean="0"/>
              <a:t>In some Boolean functions there are  some input terms that will never occur, for example in BCD code  there are sex invalid combinations 1010,1011,1100, 1110, 1111. Since these combinations will never occur, they can be treated ads don’t-care condition and can be used to simplify the Boolean function.</a:t>
            </a:r>
          </a:p>
          <a:p>
            <a:pPr marL="0" indent="0" algn="just">
              <a:lnSpc>
                <a:spcPct val="150000"/>
              </a:lnSpc>
              <a:buFontTx/>
              <a:buNone/>
              <a:defRPr/>
            </a:pPr>
            <a:r>
              <a:rPr lang="en-US" sz="2400" spc="50" dirty="0" smtClean="0"/>
              <a:t>For example the following table describes a logic function that has an output 1 only when its input is 7,8,9.</a:t>
            </a:r>
          </a:p>
          <a:p>
            <a:pPr>
              <a:buFontTx/>
              <a:buNone/>
              <a:defRPr/>
            </a:pPr>
            <a:endParaRPr lang="en-US" sz="1600" spc="50" dirty="0" smtClean="0"/>
          </a:p>
          <a:p>
            <a:pPr>
              <a:buFontTx/>
              <a:buNone/>
              <a:defRPr/>
            </a:pPr>
            <a:endParaRPr lang="en-US" sz="1600" dirty="0" smtClean="0"/>
          </a:p>
          <a:p>
            <a:pPr>
              <a:buFontTx/>
              <a:buNone/>
              <a:defRPr/>
            </a:pPr>
            <a:endParaRPr lang="en-US" sz="1600" dirty="0" smtClean="0"/>
          </a:p>
          <a:p>
            <a:pPr algn="just">
              <a:buFontTx/>
              <a:buNone/>
              <a:defRPr/>
            </a:pPr>
            <a:r>
              <a:rPr lang="en-US" sz="1600" dirty="0" smtClean="0"/>
              <a:t>					  	         </a:t>
            </a:r>
          </a:p>
        </p:txBody>
      </p:sp>
      <p:sp>
        <p:nvSpPr>
          <p:cNvPr id="35843" name="Rectangle 12"/>
          <p:cNvSpPr>
            <a:spLocks noChangeArrowheads="1"/>
          </p:cNvSpPr>
          <p:nvPr/>
        </p:nvSpPr>
        <p:spPr bwMode="auto">
          <a:xfrm>
            <a:off x="609600" y="685800"/>
            <a:ext cx="3581400" cy="461963"/>
          </a:xfrm>
          <a:prstGeom prst="rect">
            <a:avLst/>
          </a:prstGeom>
          <a:solidFill>
            <a:srgbClr val="996633"/>
          </a:solidFill>
          <a:ln w="9525">
            <a:solidFill>
              <a:srgbClr val="000000"/>
            </a:solidFill>
            <a:miter lim="800000"/>
            <a:headEnd/>
            <a:tailEnd/>
          </a:ln>
        </p:spPr>
        <p:txBody>
          <a:bodyPr>
            <a:spAutoFit/>
          </a:bodyPr>
          <a:lstStyle/>
          <a:p>
            <a:pPr eaLnBrk="1" hangingPunct="1"/>
            <a:r>
              <a:rPr lang="en-US">
                <a:solidFill>
                  <a:srgbClr val="FFFF99"/>
                </a:solidFill>
              </a:rPr>
              <a:t>The Don’t-care condition</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0"/>
          <a:ext cx="2133600" cy="6583363"/>
        </p:xfrm>
        <a:graphic>
          <a:graphicData uri="http://schemas.openxmlformats.org/drawingml/2006/table">
            <a:tbl>
              <a:tblPr firstRow="1" bandRow="1">
                <a:tableStyleId>{5C22544A-7EE6-4342-B048-85BDC9FD1C3A}</a:tableStyleId>
              </a:tblPr>
              <a:tblGrid>
                <a:gridCol w="304800"/>
                <a:gridCol w="237066"/>
                <a:gridCol w="270933"/>
                <a:gridCol w="406401"/>
                <a:gridCol w="914400"/>
              </a:tblGrid>
              <a:tr h="304800">
                <a:tc gridSpan="4">
                  <a:txBody>
                    <a:bodyPr/>
                    <a:lstStyle/>
                    <a:p>
                      <a:r>
                        <a:rPr lang="en-US" dirty="0" smtClean="0"/>
                        <a:t>Inputs</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r>
                        <a:rPr lang="en-US" sz="1600" dirty="0" smtClean="0"/>
                        <a:t>Output</a:t>
                      </a:r>
                      <a:endParaRPr lang="en-US" sz="1600" dirty="0"/>
                    </a:p>
                  </a:txBody>
                  <a:tcPr/>
                </a:tc>
              </a:tr>
              <a:tr h="337185">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tc>
                  <a:txBody>
                    <a:bodyPr/>
                    <a:lstStyle/>
                    <a:p>
                      <a:pPr algn="ctr"/>
                      <a:r>
                        <a:rPr lang="en-US" dirty="0" smtClean="0"/>
                        <a:t>D</a:t>
                      </a:r>
                      <a:endParaRPr lang="en-US" dirty="0"/>
                    </a:p>
                  </a:txBody>
                  <a:tcPr/>
                </a:tc>
                <a:tc>
                  <a:txBody>
                    <a:bodyPr/>
                    <a:lstStyle/>
                    <a:p>
                      <a:pPr algn="ctr"/>
                      <a:r>
                        <a:rPr lang="en-US" dirty="0" smtClean="0"/>
                        <a:t>F</a:t>
                      </a:r>
                      <a:endParaRPr lang="en-US" dirty="0"/>
                    </a:p>
                  </a:txBody>
                  <a:tcPr/>
                </a:tc>
              </a:tr>
              <a:tr h="337185">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pPr algn="ctr"/>
                      <a:r>
                        <a:rPr lang="en-US" dirty="0" smtClean="0"/>
                        <a:t>0</a:t>
                      </a:r>
                      <a:endParaRPr lang="en-US" dirty="0"/>
                    </a:p>
                  </a:txBody>
                  <a:tcPr/>
                </a:tc>
              </a:tr>
              <a:tr h="337185">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pPr algn="ctr"/>
                      <a:r>
                        <a:rPr lang="en-US" dirty="0" smtClean="0"/>
                        <a:t>0</a:t>
                      </a:r>
                      <a:endParaRPr lang="en-US" dirty="0"/>
                    </a:p>
                  </a:txBody>
                  <a:tcPr/>
                </a:tc>
              </a:tr>
              <a:tr h="337185">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pPr algn="ctr"/>
                      <a:r>
                        <a:rPr lang="en-US" dirty="0" smtClean="0"/>
                        <a:t>0</a:t>
                      </a:r>
                      <a:endParaRPr lang="en-US" dirty="0"/>
                    </a:p>
                  </a:txBody>
                  <a:tcPr/>
                </a:tc>
              </a:tr>
              <a:tr h="337185">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pPr algn="ctr"/>
                      <a:r>
                        <a:rPr lang="en-US" dirty="0" smtClean="0"/>
                        <a:t>0</a:t>
                      </a:r>
                      <a:endParaRPr lang="en-US" dirty="0"/>
                    </a:p>
                  </a:txBody>
                  <a:tcPr/>
                </a:tc>
              </a:tr>
              <a:tr h="337185">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pPr algn="ctr"/>
                      <a:r>
                        <a:rPr lang="en-US" dirty="0" smtClean="0"/>
                        <a:t>0</a:t>
                      </a:r>
                      <a:endParaRPr lang="en-US" dirty="0"/>
                    </a:p>
                  </a:txBody>
                  <a:tcPr/>
                </a:tc>
              </a:tr>
              <a:tr h="337185">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pPr algn="ctr"/>
                      <a:r>
                        <a:rPr lang="en-US" dirty="0" smtClean="0"/>
                        <a:t>0</a:t>
                      </a:r>
                      <a:endParaRPr lang="en-US" dirty="0"/>
                    </a:p>
                  </a:txBody>
                  <a:tcPr/>
                </a:tc>
              </a:tr>
              <a:tr h="337185">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pPr algn="ctr"/>
                      <a:r>
                        <a:rPr lang="en-US" dirty="0" smtClean="0"/>
                        <a:t>0</a:t>
                      </a:r>
                      <a:endParaRPr lang="en-US" dirty="0"/>
                    </a:p>
                  </a:txBody>
                  <a:tcPr/>
                </a:tc>
              </a:tr>
              <a:tr h="337185">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pPr algn="ctr"/>
                      <a:r>
                        <a:rPr lang="en-US" dirty="0" smtClean="0"/>
                        <a:t>1</a:t>
                      </a:r>
                      <a:endParaRPr lang="en-US" dirty="0"/>
                    </a:p>
                  </a:txBody>
                  <a:tcPr/>
                </a:tc>
              </a:tr>
              <a:tr h="337185">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pPr algn="ctr"/>
                      <a:r>
                        <a:rPr lang="en-US" dirty="0" smtClean="0"/>
                        <a:t>1</a:t>
                      </a:r>
                      <a:endParaRPr lang="en-US" dirty="0"/>
                    </a:p>
                  </a:txBody>
                  <a:tcPr/>
                </a:tc>
              </a:tr>
              <a:tr h="337185">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pPr algn="ctr"/>
                      <a:r>
                        <a:rPr lang="en-US" dirty="0" smtClean="0"/>
                        <a:t>1</a:t>
                      </a:r>
                      <a:endParaRPr lang="en-US" dirty="0"/>
                    </a:p>
                  </a:txBody>
                  <a:tcPr/>
                </a:tc>
              </a:tr>
              <a:tr h="337185">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pPr algn="ctr"/>
                      <a:r>
                        <a:rPr lang="en-US" dirty="0" smtClean="0"/>
                        <a:t>X</a:t>
                      </a:r>
                      <a:endParaRPr lang="en-US" dirty="0"/>
                    </a:p>
                  </a:txBody>
                  <a:tcPr/>
                </a:tc>
              </a:tr>
              <a:tr h="337185">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pPr algn="ctr"/>
                      <a:r>
                        <a:rPr lang="en-US" dirty="0" smtClean="0"/>
                        <a:t>X</a:t>
                      </a:r>
                      <a:endParaRPr lang="en-US" dirty="0"/>
                    </a:p>
                  </a:txBody>
                  <a:tcPr/>
                </a:tc>
              </a:tr>
              <a:tr h="337185">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pPr algn="ctr"/>
                      <a:r>
                        <a:rPr lang="en-US" dirty="0" smtClean="0"/>
                        <a:t>X</a:t>
                      </a:r>
                      <a:endParaRPr lang="en-US" dirty="0"/>
                    </a:p>
                  </a:txBody>
                  <a:tcPr/>
                </a:tc>
              </a:tr>
              <a:tr h="337185">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pPr algn="ctr"/>
                      <a:r>
                        <a:rPr lang="en-US" dirty="0" smtClean="0"/>
                        <a:t>X</a:t>
                      </a:r>
                      <a:endParaRPr lang="en-US" dirty="0"/>
                    </a:p>
                  </a:txBody>
                  <a:tcPr/>
                </a:tc>
              </a:tr>
              <a:tr h="337185">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pPr algn="ctr"/>
                      <a:r>
                        <a:rPr lang="en-US" dirty="0" smtClean="0"/>
                        <a:t>X</a:t>
                      </a:r>
                      <a:endParaRPr lang="en-US" dirty="0"/>
                    </a:p>
                  </a:txBody>
                  <a:tcPr/>
                </a:tc>
              </a:tr>
              <a:tr h="337185">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pPr algn="ctr"/>
                      <a:r>
                        <a:rPr lang="en-US" dirty="0" smtClean="0"/>
                        <a:t>X</a:t>
                      </a:r>
                      <a:endParaRPr lang="en-US" dirty="0"/>
                    </a:p>
                  </a:txBody>
                  <a:tcPr/>
                </a:tc>
              </a:tr>
            </a:tbl>
          </a:graphicData>
        </a:graphic>
      </p:graphicFrame>
      <p:graphicFrame>
        <p:nvGraphicFramePr>
          <p:cNvPr id="5" name="Table 4"/>
          <p:cNvGraphicFramePr>
            <a:graphicFrameLocks noGrp="1"/>
          </p:cNvGraphicFramePr>
          <p:nvPr/>
        </p:nvGraphicFramePr>
        <p:xfrm>
          <a:off x="4343400" y="2438400"/>
          <a:ext cx="2667000" cy="2057400"/>
        </p:xfrm>
        <a:graphic>
          <a:graphicData uri="http://schemas.openxmlformats.org/drawingml/2006/table">
            <a:tbl>
              <a:tblPr firstRow="1" bandRow="1">
                <a:tableStyleId>{5C22544A-7EE6-4342-B048-85BDC9FD1C3A}</a:tableStyleId>
              </a:tblPr>
              <a:tblGrid>
                <a:gridCol w="727364"/>
                <a:gridCol w="644236"/>
                <a:gridCol w="685800"/>
                <a:gridCol w="609600"/>
              </a:tblGrid>
              <a:tr h="394602">
                <a:tc>
                  <a:txBody>
                    <a:bodyPr/>
                    <a:lstStyle/>
                    <a:p>
                      <a:r>
                        <a:rPr lang="en-US" dirty="0" smtClean="0">
                          <a:solidFill>
                            <a:schemeClr val="tx1"/>
                          </a:solidFill>
                        </a:rPr>
                        <a:t>0</a:t>
                      </a:r>
                      <a:endParaRPr lang="en-US" dirty="0">
                        <a:solidFill>
                          <a:schemeClr val="tx1"/>
                        </a:solidFill>
                      </a:endParaRPr>
                    </a:p>
                  </a:txBody>
                  <a:tcPr>
                    <a:solidFill>
                      <a:schemeClr val="accent1">
                        <a:lumMod val="60000"/>
                        <a:lumOff val="40000"/>
                      </a:schemeClr>
                    </a:solidFill>
                  </a:tcPr>
                </a:tc>
                <a:tc>
                  <a:txBody>
                    <a:bodyPr/>
                    <a:lstStyle/>
                    <a:p>
                      <a:pPr algn="ctr"/>
                      <a:r>
                        <a:rPr lang="en-US" dirty="0" smtClean="0">
                          <a:solidFill>
                            <a:schemeClr val="tx1"/>
                          </a:solidFill>
                        </a:rPr>
                        <a:t>1</a:t>
                      </a:r>
                      <a:endParaRPr lang="en-US" dirty="0">
                        <a:solidFill>
                          <a:schemeClr val="tx1"/>
                        </a:solidFill>
                      </a:endParaRPr>
                    </a:p>
                  </a:txBody>
                  <a:tcPr>
                    <a:solidFill>
                      <a:schemeClr val="accent1">
                        <a:lumMod val="60000"/>
                        <a:lumOff val="40000"/>
                      </a:schemeClr>
                    </a:solidFill>
                  </a:tcPr>
                </a:tc>
                <a:tc>
                  <a:txBody>
                    <a:bodyPr/>
                    <a:lstStyle/>
                    <a:p>
                      <a:pPr algn="ctr"/>
                      <a:r>
                        <a:rPr lang="en-US" dirty="0" smtClean="0">
                          <a:solidFill>
                            <a:schemeClr val="tx1"/>
                          </a:solidFill>
                        </a:rPr>
                        <a:t>1</a:t>
                      </a:r>
                      <a:endParaRPr lang="en-US" dirty="0">
                        <a:solidFill>
                          <a:schemeClr val="tx1"/>
                        </a:solidFill>
                      </a:endParaRPr>
                    </a:p>
                  </a:txBody>
                  <a:tcPr>
                    <a:solidFill>
                      <a:schemeClr val="accent1">
                        <a:lumMod val="60000"/>
                        <a:lumOff val="40000"/>
                      </a:schemeClr>
                    </a:solidFill>
                  </a:tcPr>
                </a:tc>
                <a:tc>
                  <a:txBody>
                    <a:bodyPr/>
                    <a:lstStyle/>
                    <a:p>
                      <a:r>
                        <a:rPr lang="en-US" dirty="0" smtClean="0">
                          <a:solidFill>
                            <a:schemeClr val="tx1"/>
                          </a:solidFill>
                        </a:rPr>
                        <a:t>0</a:t>
                      </a:r>
                      <a:endParaRPr lang="en-US" dirty="0">
                        <a:solidFill>
                          <a:schemeClr val="tx1"/>
                        </a:solidFill>
                      </a:endParaRPr>
                    </a:p>
                  </a:txBody>
                  <a:tcPr>
                    <a:solidFill>
                      <a:schemeClr val="accent1">
                        <a:lumMod val="60000"/>
                        <a:lumOff val="40000"/>
                      </a:schemeClr>
                    </a:solidFill>
                  </a:tcPr>
                </a:tc>
              </a:tr>
              <a:tr h="394602">
                <a:tc>
                  <a:txBody>
                    <a:bodyPr/>
                    <a:lstStyle/>
                    <a:p>
                      <a:r>
                        <a:rPr lang="en-US" dirty="0" smtClean="0">
                          <a:solidFill>
                            <a:schemeClr val="tx1"/>
                          </a:solidFill>
                        </a:rPr>
                        <a:t>0</a:t>
                      </a:r>
                      <a:endParaRPr lang="en-US" dirty="0">
                        <a:solidFill>
                          <a:schemeClr val="tx1"/>
                        </a:solidFill>
                      </a:endParaRPr>
                    </a:p>
                  </a:txBody>
                  <a:tcPr>
                    <a:solidFill>
                      <a:schemeClr val="accent1">
                        <a:lumMod val="60000"/>
                        <a:lumOff val="40000"/>
                      </a:schemeClr>
                    </a:solidFill>
                  </a:tcPr>
                </a:tc>
                <a:tc>
                  <a:txBody>
                    <a:bodyPr/>
                    <a:lstStyle/>
                    <a:p>
                      <a:pPr algn="ctr"/>
                      <a:r>
                        <a:rPr lang="en-US" dirty="0" smtClean="0">
                          <a:solidFill>
                            <a:schemeClr val="tx1"/>
                          </a:solidFill>
                        </a:rPr>
                        <a:t>0</a:t>
                      </a:r>
                      <a:endParaRPr lang="en-US" dirty="0">
                        <a:solidFill>
                          <a:schemeClr val="tx1"/>
                        </a:solidFill>
                      </a:endParaRPr>
                    </a:p>
                  </a:txBody>
                  <a:tcPr>
                    <a:solidFill>
                      <a:schemeClr val="accent1">
                        <a:lumMod val="60000"/>
                        <a:lumOff val="40000"/>
                      </a:schemeClr>
                    </a:solidFill>
                  </a:tcPr>
                </a:tc>
                <a:tc>
                  <a:txBody>
                    <a:bodyPr/>
                    <a:lstStyle/>
                    <a:p>
                      <a:pPr algn="ctr"/>
                      <a:r>
                        <a:rPr lang="en-US" dirty="0" smtClean="0">
                          <a:solidFill>
                            <a:schemeClr val="tx1"/>
                          </a:solidFill>
                        </a:rPr>
                        <a:t>1</a:t>
                      </a:r>
                      <a:endParaRPr lang="en-US" dirty="0">
                        <a:solidFill>
                          <a:schemeClr val="tx1"/>
                        </a:solidFill>
                      </a:endParaRPr>
                    </a:p>
                  </a:txBody>
                  <a:tcPr>
                    <a:solidFill>
                      <a:schemeClr val="accent1">
                        <a:lumMod val="60000"/>
                        <a:lumOff val="40000"/>
                      </a:schemeClr>
                    </a:solidFill>
                  </a:tcPr>
                </a:tc>
                <a:tc>
                  <a:txBody>
                    <a:bodyPr/>
                    <a:lstStyle/>
                    <a:p>
                      <a:r>
                        <a:rPr lang="en-US" dirty="0" smtClean="0">
                          <a:solidFill>
                            <a:schemeClr val="tx1"/>
                          </a:solidFill>
                        </a:rPr>
                        <a:t>0</a:t>
                      </a:r>
                      <a:endParaRPr lang="en-US" dirty="0">
                        <a:solidFill>
                          <a:schemeClr val="tx1"/>
                        </a:solidFill>
                      </a:endParaRPr>
                    </a:p>
                  </a:txBody>
                  <a:tcPr>
                    <a:solidFill>
                      <a:schemeClr val="accent1">
                        <a:lumMod val="60000"/>
                        <a:lumOff val="40000"/>
                      </a:schemeClr>
                    </a:solidFill>
                  </a:tcPr>
                </a:tc>
              </a:tr>
              <a:tr h="608344">
                <a:tc>
                  <a:txBody>
                    <a:bodyPr/>
                    <a:lstStyle/>
                    <a:p>
                      <a:r>
                        <a:rPr lang="en-US" dirty="0" smtClean="0">
                          <a:solidFill>
                            <a:schemeClr val="tx1"/>
                          </a:solidFill>
                        </a:rPr>
                        <a:t>X</a:t>
                      </a:r>
                      <a:endParaRPr lang="en-US" dirty="0">
                        <a:solidFill>
                          <a:schemeClr val="tx1"/>
                        </a:solidFill>
                      </a:endParaRPr>
                    </a:p>
                  </a:txBody>
                  <a:tcPr>
                    <a:solidFill>
                      <a:schemeClr val="accent1">
                        <a:lumMod val="60000"/>
                        <a:lumOff val="40000"/>
                      </a:schemeClr>
                    </a:solidFill>
                  </a:tcPr>
                </a:tc>
                <a:tc>
                  <a:txBody>
                    <a:bodyPr/>
                    <a:lstStyle/>
                    <a:p>
                      <a:pPr algn="ctr"/>
                      <a:r>
                        <a:rPr lang="en-US" dirty="0" smtClean="0">
                          <a:solidFill>
                            <a:schemeClr val="tx1"/>
                          </a:solidFill>
                        </a:rPr>
                        <a:t>X</a:t>
                      </a:r>
                      <a:endParaRPr lang="en-US" dirty="0">
                        <a:solidFill>
                          <a:schemeClr val="tx1"/>
                        </a:solidFill>
                      </a:endParaRPr>
                    </a:p>
                  </a:txBody>
                  <a:tcPr>
                    <a:solidFill>
                      <a:schemeClr val="accent1">
                        <a:lumMod val="60000"/>
                        <a:lumOff val="40000"/>
                      </a:schemeClr>
                    </a:solidFill>
                  </a:tcPr>
                </a:tc>
                <a:tc>
                  <a:txBody>
                    <a:bodyPr/>
                    <a:lstStyle/>
                    <a:p>
                      <a:pPr algn="ctr"/>
                      <a:r>
                        <a:rPr lang="en-US" dirty="0" smtClean="0">
                          <a:solidFill>
                            <a:schemeClr val="tx1"/>
                          </a:solidFill>
                        </a:rPr>
                        <a:t>1</a:t>
                      </a:r>
                      <a:endParaRPr lang="en-US" dirty="0">
                        <a:solidFill>
                          <a:schemeClr val="tx1"/>
                        </a:solidFill>
                      </a:endParaRPr>
                    </a:p>
                  </a:txBody>
                  <a:tcPr>
                    <a:solidFill>
                      <a:schemeClr val="accent1">
                        <a:lumMod val="60000"/>
                        <a:lumOff val="40000"/>
                      </a:schemeClr>
                    </a:solidFill>
                  </a:tcPr>
                </a:tc>
                <a:tc>
                  <a:txBody>
                    <a:bodyPr/>
                    <a:lstStyle/>
                    <a:p>
                      <a:r>
                        <a:rPr lang="en-US" dirty="0" smtClean="0">
                          <a:solidFill>
                            <a:schemeClr val="tx1"/>
                          </a:solidFill>
                        </a:rPr>
                        <a:t>X</a:t>
                      </a:r>
                      <a:endParaRPr lang="en-US" dirty="0">
                        <a:solidFill>
                          <a:schemeClr val="tx1"/>
                        </a:solidFill>
                      </a:endParaRPr>
                    </a:p>
                  </a:txBody>
                  <a:tcPr>
                    <a:solidFill>
                      <a:schemeClr val="accent1">
                        <a:lumMod val="60000"/>
                        <a:lumOff val="40000"/>
                      </a:schemeClr>
                    </a:solidFill>
                  </a:tcPr>
                </a:tc>
              </a:tr>
              <a:tr h="659852">
                <a:tc>
                  <a:txBody>
                    <a:bodyPr/>
                    <a:lstStyle/>
                    <a:p>
                      <a:r>
                        <a:rPr lang="en-US" dirty="0" smtClean="0">
                          <a:solidFill>
                            <a:schemeClr val="tx1"/>
                          </a:solidFill>
                        </a:rPr>
                        <a:t>1</a:t>
                      </a:r>
                      <a:endParaRPr lang="en-US" dirty="0">
                        <a:solidFill>
                          <a:schemeClr val="tx1"/>
                        </a:solidFill>
                      </a:endParaRPr>
                    </a:p>
                  </a:txBody>
                  <a:tcPr>
                    <a:solidFill>
                      <a:schemeClr val="accent1">
                        <a:lumMod val="60000"/>
                        <a:lumOff val="40000"/>
                      </a:schemeClr>
                    </a:solidFill>
                  </a:tcPr>
                </a:tc>
                <a:tc>
                  <a:txBody>
                    <a:bodyPr/>
                    <a:lstStyle/>
                    <a:p>
                      <a:pPr algn="ctr"/>
                      <a:r>
                        <a:rPr lang="en-US" dirty="0" smtClean="0">
                          <a:solidFill>
                            <a:schemeClr val="tx1"/>
                          </a:solidFill>
                        </a:rPr>
                        <a:t>1</a:t>
                      </a:r>
                      <a:endParaRPr lang="en-US" dirty="0">
                        <a:solidFill>
                          <a:schemeClr val="tx1"/>
                        </a:solidFill>
                      </a:endParaRPr>
                    </a:p>
                  </a:txBody>
                  <a:tcPr>
                    <a:solidFill>
                      <a:schemeClr val="accent1">
                        <a:lumMod val="60000"/>
                        <a:lumOff val="40000"/>
                      </a:schemeClr>
                    </a:solidFill>
                  </a:tcPr>
                </a:tc>
                <a:tc>
                  <a:txBody>
                    <a:bodyPr/>
                    <a:lstStyle/>
                    <a:p>
                      <a:pPr algn="ctr"/>
                      <a:r>
                        <a:rPr lang="en-US" dirty="0" smtClean="0">
                          <a:solidFill>
                            <a:schemeClr val="tx1"/>
                          </a:solidFill>
                        </a:rPr>
                        <a:t>X</a:t>
                      </a:r>
                      <a:endParaRPr lang="en-US" dirty="0">
                        <a:solidFill>
                          <a:schemeClr val="tx1"/>
                        </a:solidFill>
                      </a:endParaRPr>
                    </a:p>
                  </a:txBody>
                  <a:tcPr>
                    <a:solidFill>
                      <a:schemeClr val="accent1">
                        <a:lumMod val="60000"/>
                        <a:lumOff val="40000"/>
                      </a:schemeClr>
                    </a:solidFill>
                  </a:tcPr>
                </a:tc>
                <a:tc>
                  <a:txBody>
                    <a:bodyPr/>
                    <a:lstStyle/>
                    <a:p>
                      <a:r>
                        <a:rPr lang="en-US" dirty="0" smtClean="0">
                          <a:solidFill>
                            <a:schemeClr val="tx1"/>
                          </a:solidFill>
                        </a:rPr>
                        <a:t>X</a:t>
                      </a:r>
                      <a:endParaRPr lang="en-US" dirty="0">
                        <a:solidFill>
                          <a:schemeClr val="tx1"/>
                        </a:solidFill>
                      </a:endParaRPr>
                    </a:p>
                  </a:txBody>
                  <a:tcPr>
                    <a:solidFill>
                      <a:schemeClr val="accent1">
                        <a:lumMod val="60000"/>
                        <a:lumOff val="40000"/>
                      </a:schemeClr>
                    </a:solidFill>
                  </a:tcPr>
                </a:tc>
              </a:tr>
            </a:tbl>
          </a:graphicData>
        </a:graphic>
      </p:graphicFrame>
      <p:sp>
        <p:nvSpPr>
          <p:cNvPr id="18575" name="Rectangle 5"/>
          <p:cNvSpPr>
            <a:spLocks noChangeArrowheads="1"/>
          </p:cNvSpPr>
          <p:nvPr/>
        </p:nvSpPr>
        <p:spPr bwMode="auto">
          <a:xfrm>
            <a:off x="2514600" y="533400"/>
            <a:ext cx="6400800" cy="6094413"/>
          </a:xfrm>
          <a:prstGeom prst="rect">
            <a:avLst/>
          </a:prstGeom>
          <a:noFill/>
          <a:ln w="9525">
            <a:noFill/>
            <a:miter lim="800000"/>
            <a:headEnd/>
            <a:tailEnd/>
          </a:ln>
        </p:spPr>
        <p:txBody>
          <a:bodyPr>
            <a:spAutoFit/>
          </a:bodyPr>
          <a:lstStyle/>
          <a:p>
            <a:pPr algn="just"/>
            <a:r>
              <a:rPr lang="en-US"/>
              <a:t>The don’t-care conditions ( denoted by X in the table are combined with the 1’s to simplify the given function </a:t>
            </a:r>
          </a:p>
          <a:p>
            <a:endParaRPr lang="en-US"/>
          </a:p>
          <a:p>
            <a:r>
              <a:rPr lang="en-US" sz="1600"/>
              <a:t>                               AB   </a:t>
            </a:r>
            <a:r>
              <a:rPr lang="en-US" sz="1800"/>
              <a:t>00       01       11       10</a:t>
            </a:r>
          </a:p>
          <a:p>
            <a:r>
              <a:rPr lang="en-US" sz="1800"/>
              <a:t>          CD         00</a:t>
            </a:r>
          </a:p>
          <a:p>
            <a:r>
              <a:rPr lang="en-US" sz="1800"/>
              <a:t>                       </a:t>
            </a:r>
          </a:p>
          <a:p>
            <a:r>
              <a:rPr lang="en-US" sz="1800"/>
              <a:t>	        01 </a:t>
            </a:r>
          </a:p>
          <a:p>
            <a:r>
              <a:rPr lang="en-US" sz="1800"/>
              <a:t>                    </a:t>
            </a:r>
          </a:p>
          <a:p>
            <a:r>
              <a:rPr lang="en-US" sz="1800"/>
              <a:t>                         11</a:t>
            </a:r>
          </a:p>
          <a:p>
            <a:r>
              <a:rPr lang="en-US" sz="1800"/>
              <a:t>	</a:t>
            </a:r>
          </a:p>
          <a:p>
            <a:r>
              <a:rPr lang="en-US" sz="1800"/>
              <a:t>	        10</a:t>
            </a:r>
            <a:r>
              <a:rPr lang="en-US"/>
              <a:t>		</a:t>
            </a:r>
          </a:p>
          <a:p>
            <a:endParaRPr lang="en-US"/>
          </a:p>
          <a:p>
            <a:endParaRPr lang="en-US"/>
          </a:p>
          <a:p>
            <a:endParaRPr lang="en-US"/>
          </a:p>
          <a:p>
            <a:endParaRPr lang="en-US"/>
          </a:p>
          <a:p>
            <a:endParaRPr lang="en-US"/>
          </a:p>
          <a:p>
            <a:endParaRPr lang="en-US"/>
          </a:p>
        </p:txBody>
      </p:sp>
      <p:sp>
        <p:nvSpPr>
          <p:cNvPr id="18576" name="Rectangle 6"/>
          <p:cNvSpPr>
            <a:spLocks noChangeArrowheads="1"/>
          </p:cNvSpPr>
          <p:nvPr/>
        </p:nvSpPr>
        <p:spPr bwMode="auto">
          <a:xfrm>
            <a:off x="5943600" y="2895600"/>
            <a:ext cx="228600" cy="762000"/>
          </a:xfrm>
          <a:prstGeom prst="rect">
            <a:avLst/>
          </a:prstGeom>
          <a:noFill/>
          <a:ln w="9525" algn="ctr">
            <a:solidFill>
              <a:srgbClr val="00B050"/>
            </a:solidFill>
            <a:round/>
            <a:headEnd/>
            <a:tailEnd/>
          </a:ln>
        </p:spPr>
        <p:txBody>
          <a:bodyPr/>
          <a:lstStyle/>
          <a:p>
            <a:endParaRPr lang="en-US"/>
          </a:p>
        </p:txBody>
      </p:sp>
      <p:sp>
        <p:nvSpPr>
          <p:cNvPr id="18577" name="Rectangle 7"/>
          <p:cNvSpPr>
            <a:spLocks noChangeArrowheads="1"/>
          </p:cNvSpPr>
          <p:nvPr/>
        </p:nvSpPr>
        <p:spPr bwMode="auto">
          <a:xfrm>
            <a:off x="4419600" y="3276600"/>
            <a:ext cx="2362200" cy="990600"/>
          </a:xfrm>
          <a:prstGeom prst="rect">
            <a:avLst/>
          </a:prstGeom>
          <a:noFill/>
          <a:ln w="9525" algn="ctr">
            <a:solidFill>
              <a:srgbClr val="FF0000"/>
            </a:solidFill>
            <a:round/>
            <a:headEnd/>
            <a:tailEnd/>
          </a:ln>
        </p:spPr>
        <p:txBody>
          <a:bodyPr/>
          <a:lstStyle/>
          <a:p>
            <a:endParaRPr lang="en-US"/>
          </a:p>
        </p:txBody>
      </p:sp>
      <p:graphicFrame>
        <p:nvGraphicFramePr>
          <p:cNvPr id="18434" name="Object 2"/>
          <p:cNvGraphicFramePr>
            <a:graphicFrameLocks noChangeAspect="1"/>
          </p:cNvGraphicFramePr>
          <p:nvPr/>
        </p:nvGraphicFramePr>
        <p:xfrm>
          <a:off x="4038600" y="5029200"/>
          <a:ext cx="3200400" cy="660400"/>
        </p:xfrm>
        <a:graphic>
          <a:graphicData uri="http://schemas.openxmlformats.org/presentationml/2006/ole">
            <p:oleObj spid="_x0000_s18434" name="Equation" r:id="rId3" imgW="1143000" imgH="203040" progId="Equation.DSMT4">
              <p:embed/>
            </p:oleObj>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4"/>
          <p:cNvSpPr>
            <a:spLocks noChangeArrowheads="1"/>
          </p:cNvSpPr>
          <p:nvPr/>
        </p:nvSpPr>
        <p:spPr bwMode="auto">
          <a:xfrm>
            <a:off x="0" y="0"/>
            <a:ext cx="9144000" cy="6858000"/>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37891" name="Text Box 5"/>
          <p:cNvSpPr txBox="1">
            <a:spLocks noChangeArrowheads="1"/>
          </p:cNvSpPr>
          <p:nvPr/>
        </p:nvSpPr>
        <p:spPr bwMode="auto">
          <a:xfrm>
            <a:off x="914400" y="1905000"/>
            <a:ext cx="7467600" cy="4894263"/>
          </a:xfrm>
          <a:prstGeom prst="rect">
            <a:avLst/>
          </a:prstGeom>
          <a:noFill/>
          <a:ln w="9525">
            <a:noFill/>
            <a:miter lim="800000"/>
            <a:headEnd/>
            <a:tailEnd/>
          </a:ln>
        </p:spPr>
        <p:txBody>
          <a:bodyPr>
            <a:spAutoFit/>
          </a:bodyPr>
          <a:lstStyle/>
          <a:p>
            <a:pPr eaLnBrk="1" hangingPunct="1">
              <a:spcBef>
                <a:spcPct val="50000"/>
              </a:spcBef>
            </a:pPr>
            <a:r>
              <a:rPr lang="en-US">
                <a:solidFill>
                  <a:schemeClr val="tx2"/>
                </a:solidFill>
              </a:rPr>
              <a:t>1. The associative law for addition is normally written as </a:t>
            </a:r>
          </a:p>
          <a:p>
            <a:pPr eaLnBrk="1" hangingPunct="1">
              <a:spcBef>
                <a:spcPct val="50000"/>
              </a:spcBef>
            </a:pPr>
            <a:r>
              <a:rPr lang="en-US">
                <a:solidFill>
                  <a:schemeClr val="tx2"/>
                </a:solidFill>
              </a:rPr>
              <a:t>	a. </a:t>
            </a:r>
            <a:r>
              <a:rPr lang="en-US" i="1">
                <a:solidFill>
                  <a:schemeClr val="tx2"/>
                </a:solidFill>
              </a:rPr>
              <a:t>A + B = B + A</a:t>
            </a:r>
            <a:endParaRPr lang="en-US" i="1" baseline="30000">
              <a:solidFill>
                <a:schemeClr val="tx2"/>
              </a:solidFill>
            </a:endParaRPr>
          </a:p>
          <a:p>
            <a:pPr eaLnBrk="1" hangingPunct="1">
              <a:spcBef>
                <a:spcPct val="50000"/>
              </a:spcBef>
            </a:pPr>
            <a:r>
              <a:rPr lang="en-US">
                <a:solidFill>
                  <a:schemeClr val="tx2"/>
                </a:solidFill>
              </a:rPr>
              <a:t>	b. (</a:t>
            </a:r>
            <a:r>
              <a:rPr lang="en-US" i="1">
                <a:solidFill>
                  <a:schemeClr val="tx2"/>
                </a:solidFill>
              </a:rPr>
              <a:t>A + B</a:t>
            </a:r>
            <a:r>
              <a:rPr lang="en-US">
                <a:solidFill>
                  <a:schemeClr val="tx2"/>
                </a:solidFill>
              </a:rPr>
              <a:t>) + </a:t>
            </a:r>
            <a:r>
              <a:rPr lang="en-US" i="1">
                <a:solidFill>
                  <a:schemeClr val="tx2"/>
                </a:solidFill>
              </a:rPr>
              <a:t>C</a:t>
            </a:r>
            <a:r>
              <a:rPr lang="en-US">
                <a:solidFill>
                  <a:schemeClr val="tx2"/>
                </a:solidFill>
              </a:rPr>
              <a:t> = </a:t>
            </a:r>
            <a:r>
              <a:rPr lang="en-US" i="1">
                <a:solidFill>
                  <a:schemeClr val="tx2"/>
                </a:solidFill>
              </a:rPr>
              <a:t>A</a:t>
            </a:r>
            <a:r>
              <a:rPr lang="en-US">
                <a:solidFill>
                  <a:schemeClr val="tx2"/>
                </a:solidFill>
              </a:rPr>
              <a:t> + (</a:t>
            </a:r>
            <a:r>
              <a:rPr lang="en-US" i="1">
                <a:solidFill>
                  <a:schemeClr val="tx2"/>
                </a:solidFill>
              </a:rPr>
              <a:t>B + C</a:t>
            </a:r>
            <a:r>
              <a:rPr lang="en-US">
                <a:solidFill>
                  <a:schemeClr val="tx2"/>
                </a:solidFill>
              </a:rPr>
              <a:t>)</a:t>
            </a:r>
          </a:p>
          <a:p>
            <a:pPr eaLnBrk="1" hangingPunct="1">
              <a:spcBef>
                <a:spcPct val="50000"/>
              </a:spcBef>
            </a:pPr>
            <a:r>
              <a:rPr lang="en-US">
                <a:solidFill>
                  <a:schemeClr val="tx2"/>
                </a:solidFill>
              </a:rPr>
              <a:t>	c. </a:t>
            </a:r>
            <a:r>
              <a:rPr lang="en-US" i="1">
                <a:solidFill>
                  <a:schemeClr val="tx2"/>
                </a:solidFill>
              </a:rPr>
              <a:t>AB = BA</a:t>
            </a:r>
          </a:p>
          <a:p>
            <a:pPr eaLnBrk="1" hangingPunct="1">
              <a:spcBef>
                <a:spcPct val="50000"/>
              </a:spcBef>
            </a:pPr>
            <a:r>
              <a:rPr lang="en-US">
                <a:solidFill>
                  <a:schemeClr val="tx2"/>
                </a:solidFill>
              </a:rPr>
              <a:t>	d. </a:t>
            </a:r>
            <a:r>
              <a:rPr lang="en-US" i="1">
                <a:solidFill>
                  <a:schemeClr val="tx2"/>
                </a:solidFill>
              </a:rPr>
              <a:t>A + AB = A</a:t>
            </a:r>
          </a:p>
          <a:p>
            <a:pPr eaLnBrk="1" hangingPunct="1">
              <a:spcBef>
                <a:spcPct val="50000"/>
              </a:spcBef>
            </a:pPr>
            <a:endParaRPr lang="en-US" i="1">
              <a:solidFill>
                <a:schemeClr val="tx2"/>
              </a:solidFill>
            </a:endParaRPr>
          </a:p>
          <a:p>
            <a:pPr eaLnBrk="1" hangingPunct="1">
              <a:spcBef>
                <a:spcPct val="50000"/>
              </a:spcBef>
            </a:pPr>
            <a:r>
              <a:rPr lang="en-US" i="1">
                <a:solidFill>
                  <a:schemeClr val="tx2"/>
                </a:solidFill>
              </a:rPr>
              <a:t>Ans. b</a:t>
            </a:r>
          </a:p>
          <a:p>
            <a:pPr eaLnBrk="1" hangingPunct="1">
              <a:spcBef>
                <a:spcPct val="50000"/>
              </a:spcBef>
            </a:pPr>
            <a:endParaRPr lang="en-US" i="1">
              <a:solidFill>
                <a:schemeClr val="tx2"/>
              </a:solidFill>
            </a:endParaRPr>
          </a:p>
          <a:p>
            <a:pPr eaLnBrk="1" hangingPunct="1">
              <a:spcBef>
                <a:spcPct val="50000"/>
              </a:spcBef>
            </a:pPr>
            <a:endParaRPr lang="en-US">
              <a:solidFill>
                <a:schemeClr val="tx2"/>
              </a:solidFill>
            </a:endParaRPr>
          </a:p>
        </p:txBody>
      </p:sp>
      <p:sp>
        <p:nvSpPr>
          <p:cNvPr id="36868" name="Text Box 6"/>
          <p:cNvSpPr txBox="1">
            <a:spLocks noChangeArrowheads="1"/>
          </p:cNvSpPr>
          <p:nvPr/>
        </p:nvSpPr>
        <p:spPr bwMode="auto">
          <a:xfrm>
            <a:off x="7239000" y="6507163"/>
            <a:ext cx="2438400" cy="274637"/>
          </a:xfrm>
          <a:prstGeom prst="rect">
            <a:avLst/>
          </a:prstGeom>
          <a:noFill/>
          <a:ln w="9525">
            <a:noFill/>
            <a:miter lim="800000"/>
            <a:headEnd/>
            <a:tailEnd/>
          </a:ln>
        </p:spPr>
        <p:txBody>
          <a:bodyPr>
            <a:spAutoFit/>
          </a:bodyPr>
          <a:lstStyle/>
          <a:p>
            <a:pPr eaLnBrk="1" hangingPunct="1">
              <a:spcBef>
                <a:spcPct val="50000"/>
              </a:spcBef>
            </a:pPr>
            <a:r>
              <a:rPr lang="en-US" sz="1200">
                <a:solidFill>
                  <a:srgbClr val="996633"/>
                </a:solidFill>
              </a:rPr>
              <a:t>© 2008 Pearson Education</a:t>
            </a:r>
          </a:p>
        </p:txBody>
      </p:sp>
      <p:sp>
        <p:nvSpPr>
          <p:cNvPr id="36869" name="WordArt 10" descr="White marble"/>
          <p:cNvSpPr>
            <a:spLocks noChangeArrowheads="1" noChangeShapeType="1" noTextEdit="1"/>
          </p:cNvSpPr>
          <p:nvPr/>
        </p:nvSpPr>
        <p:spPr bwMode="auto">
          <a:xfrm>
            <a:off x="3886200" y="381000"/>
            <a:ext cx="1600200" cy="4572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a:ln w="9525">
                  <a:round/>
                  <a:headEnd/>
                  <a:tailEnd/>
                </a:ln>
                <a:blipFill dpi="0" rotWithShape="0">
                  <a:blip r:embed="rId3"/>
                  <a:srcRect/>
                  <a:tile tx="0" ty="0" sx="100000" sy="100000" flip="none" algn="tl"/>
                </a:blipFill>
                <a:latin typeface="Times New Roman"/>
                <a:cs typeface="Times New Roman"/>
              </a:rPr>
              <a:t>Questions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7891">
                                            <p:txEl>
                                              <p:pRg st="6" end="6"/>
                                            </p:txEl>
                                          </p:spTgt>
                                        </p:tgtEl>
                                        <p:attrNameLst>
                                          <p:attrName>style.visibility</p:attrName>
                                        </p:attrNameLst>
                                      </p:cBhvr>
                                      <p:to>
                                        <p:strVal val="visible"/>
                                      </p:to>
                                    </p:set>
                                    <p:animEffect transition="in" filter="checkerboard(across)">
                                      <p:cBhvr>
                                        <p:cTn id="7" dur="500"/>
                                        <p:tgtEl>
                                          <p:spTgt spid="378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0" y="0"/>
            <a:ext cx="9144000" cy="6858000"/>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38915" name="Text Box 3"/>
          <p:cNvSpPr txBox="1">
            <a:spLocks noChangeArrowheads="1"/>
          </p:cNvSpPr>
          <p:nvPr/>
        </p:nvSpPr>
        <p:spPr bwMode="auto">
          <a:xfrm>
            <a:off x="914400" y="1905000"/>
            <a:ext cx="7467600" cy="3232150"/>
          </a:xfrm>
          <a:prstGeom prst="rect">
            <a:avLst/>
          </a:prstGeom>
          <a:noFill/>
          <a:ln w="9525">
            <a:noFill/>
            <a:miter lim="800000"/>
            <a:headEnd/>
            <a:tailEnd/>
          </a:ln>
        </p:spPr>
        <p:txBody>
          <a:bodyPr>
            <a:spAutoFit/>
          </a:bodyPr>
          <a:lstStyle/>
          <a:p>
            <a:pPr eaLnBrk="1" hangingPunct="1">
              <a:spcBef>
                <a:spcPct val="50000"/>
              </a:spcBef>
            </a:pPr>
            <a:r>
              <a:rPr lang="en-US">
                <a:solidFill>
                  <a:schemeClr val="tx2"/>
                </a:solidFill>
              </a:rPr>
              <a:t>2. The Boolean equation </a:t>
            </a:r>
            <a:r>
              <a:rPr lang="en-US" i="1">
                <a:solidFill>
                  <a:schemeClr val="tx2"/>
                </a:solidFill>
              </a:rPr>
              <a:t>AB + AC = A</a:t>
            </a:r>
            <a:r>
              <a:rPr lang="en-US">
                <a:solidFill>
                  <a:schemeClr val="tx2"/>
                </a:solidFill>
              </a:rPr>
              <a:t>(</a:t>
            </a:r>
            <a:r>
              <a:rPr lang="en-US" i="1">
                <a:solidFill>
                  <a:schemeClr val="tx2"/>
                </a:solidFill>
              </a:rPr>
              <a:t>B+ C</a:t>
            </a:r>
            <a:r>
              <a:rPr lang="en-US">
                <a:solidFill>
                  <a:schemeClr val="tx2"/>
                </a:solidFill>
              </a:rPr>
              <a:t>) illustrates</a:t>
            </a:r>
            <a:endParaRPr lang="en-US" i="1">
              <a:solidFill>
                <a:schemeClr val="tx2"/>
              </a:solidFill>
            </a:endParaRPr>
          </a:p>
          <a:p>
            <a:pPr eaLnBrk="1" hangingPunct="1">
              <a:spcBef>
                <a:spcPct val="50000"/>
              </a:spcBef>
            </a:pPr>
            <a:r>
              <a:rPr lang="en-US">
                <a:solidFill>
                  <a:schemeClr val="tx2"/>
                </a:solidFill>
              </a:rPr>
              <a:t>	a. the distribution law</a:t>
            </a:r>
          </a:p>
          <a:p>
            <a:pPr eaLnBrk="1" hangingPunct="1">
              <a:spcBef>
                <a:spcPct val="50000"/>
              </a:spcBef>
            </a:pPr>
            <a:r>
              <a:rPr lang="en-US">
                <a:solidFill>
                  <a:schemeClr val="tx2"/>
                </a:solidFill>
              </a:rPr>
              <a:t>	b. the commutative law</a:t>
            </a:r>
          </a:p>
          <a:p>
            <a:pPr eaLnBrk="1" hangingPunct="1">
              <a:spcBef>
                <a:spcPct val="50000"/>
              </a:spcBef>
            </a:pPr>
            <a:r>
              <a:rPr lang="en-US">
                <a:solidFill>
                  <a:schemeClr val="tx2"/>
                </a:solidFill>
              </a:rPr>
              <a:t>	c. the associative law</a:t>
            </a:r>
          </a:p>
          <a:p>
            <a:pPr eaLnBrk="1" hangingPunct="1">
              <a:spcBef>
                <a:spcPct val="50000"/>
              </a:spcBef>
            </a:pPr>
            <a:r>
              <a:rPr lang="en-US">
                <a:solidFill>
                  <a:schemeClr val="tx2"/>
                </a:solidFill>
              </a:rPr>
              <a:t>	d. DeMorgan’s theorem</a:t>
            </a:r>
          </a:p>
          <a:p>
            <a:pPr eaLnBrk="1" hangingPunct="1">
              <a:spcBef>
                <a:spcPct val="50000"/>
              </a:spcBef>
            </a:pPr>
            <a:r>
              <a:rPr lang="en-US">
                <a:solidFill>
                  <a:schemeClr val="tx2"/>
                </a:solidFill>
              </a:rPr>
              <a:t>Ans. c</a:t>
            </a:r>
          </a:p>
        </p:txBody>
      </p:sp>
      <p:sp>
        <p:nvSpPr>
          <p:cNvPr id="37892" name="Text Box 4"/>
          <p:cNvSpPr txBox="1">
            <a:spLocks noChangeArrowheads="1"/>
          </p:cNvSpPr>
          <p:nvPr/>
        </p:nvSpPr>
        <p:spPr bwMode="auto">
          <a:xfrm>
            <a:off x="7239000" y="6507163"/>
            <a:ext cx="2438400" cy="274637"/>
          </a:xfrm>
          <a:prstGeom prst="rect">
            <a:avLst/>
          </a:prstGeom>
          <a:noFill/>
          <a:ln w="9525">
            <a:noFill/>
            <a:miter lim="800000"/>
            <a:headEnd/>
            <a:tailEnd/>
          </a:ln>
        </p:spPr>
        <p:txBody>
          <a:bodyPr>
            <a:spAutoFit/>
          </a:bodyPr>
          <a:lstStyle/>
          <a:p>
            <a:pPr eaLnBrk="1" hangingPunct="1">
              <a:spcBef>
                <a:spcPct val="50000"/>
              </a:spcBef>
            </a:pPr>
            <a:r>
              <a:rPr lang="en-US" sz="1200">
                <a:solidFill>
                  <a:srgbClr val="996633"/>
                </a:solidFill>
              </a:rPr>
              <a:t>© 2008 Pearson Education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8915">
                                            <p:txEl>
                                              <p:pRg st="5" end="5"/>
                                            </p:txEl>
                                          </p:spTgt>
                                        </p:tgtEl>
                                        <p:attrNameLst>
                                          <p:attrName>style.visibility</p:attrName>
                                        </p:attrNameLst>
                                      </p:cBhvr>
                                      <p:to>
                                        <p:strVal val="visible"/>
                                      </p:to>
                                    </p:set>
                                    <p:animEffect transition="in" filter="checkerboard(across)">
                                      <p:cBhvr>
                                        <p:cTn id="7" dur="500"/>
                                        <p:tgtEl>
                                          <p:spTgt spid="389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2" name="Text Box 6"/>
          <p:cNvSpPr txBox="1">
            <a:spLocks noChangeArrowheads="1"/>
          </p:cNvSpPr>
          <p:nvPr/>
        </p:nvSpPr>
        <p:spPr bwMode="auto">
          <a:xfrm>
            <a:off x="2209800" y="2057400"/>
            <a:ext cx="6324600" cy="1243013"/>
          </a:xfrm>
          <a:prstGeom prst="rect">
            <a:avLst/>
          </a:prstGeom>
          <a:noFill/>
          <a:ln w="9525">
            <a:noFill/>
            <a:miter lim="800000"/>
            <a:headEnd/>
            <a:tailEnd/>
          </a:ln>
        </p:spPr>
        <p:txBody>
          <a:bodyPr>
            <a:spAutoFit/>
          </a:bodyPr>
          <a:lstStyle/>
          <a:p>
            <a:pPr eaLnBrk="1" hangingPunct="1">
              <a:spcBef>
                <a:spcPct val="15000"/>
              </a:spcBef>
            </a:pPr>
            <a:r>
              <a:rPr lang="en-US"/>
              <a:t>Apply DeMorgan’s theorem to remove the overbar covering both terms from the </a:t>
            </a:r>
          </a:p>
          <a:p>
            <a:pPr eaLnBrk="1" hangingPunct="1">
              <a:spcBef>
                <a:spcPct val="15000"/>
              </a:spcBef>
            </a:pPr>
            <a:r>
              <a:rPr lang="en-US"/>
              <a:t>expression </a:t>
            </a:r>
            <a:r>
              <a:rPr lang="en-US" i="1"/>
              <a:t>X</a:t>
            </a:r>
            <a:r>
              <a:rPr lang="en-US"/>
              <a:t> = </a:t>
            </a:r>
            <a:r>
              <a:rPr lang="en-US" i="1"/>
              <a:t>C</a:t>
            </a:r>
            <a:r>
              <a:rPr lang="en-US"/>
              <a:t> + </a:t>
            </a:r>
            <a:r>
              <a:rPr lang="en-US" i="1"/>
              <a:t>D</a:t>
            </a:r>
            <a:r>
              <a:rPr lang="en-US"/>
              <a:t>.</a:t>
            </a:r>
          </a:p>
        </p:txBody>
      </p:sp>
      <p:sp>
        <p:nvSpPr>
          <p:cNvPr id="30723" name="Rectangle 16"/>
          <p:cNvSpPr>
            <a:spLocks noChangeArrowheads="1"/>
          </p:cNvSpPr>
          <p:nvPr/>
        </p:nvSpPr>
        <p:spPr bwMode="auto">
          <a:xfrm>
            <a:off x="914400" y="1143000"/>
            <a:ext cx="2909888" cy="466725"/>
          </a:xfrm>
          <a:prstGeom prst="rect">
            <a:avLst/>
          </a:prstGeom>
          <a:solidFill>
            <a:srgbClr val="996633"/>
          </a:solidFill>
          <a:ln w="9525">
            <a:solidFill>
              <a:srgbClr val="000000"/>
            </a:solidFill>
            <a:miter lim="800000"/>
            <a:headEnd/>
            <a:tailEnd/>
          </a:ln>
        </p:spPr>
        <p:txBody>
          <a:bodyPr wrap="none">
            <a:spAutoFit/>
          </a:bodyPr>
          <a:lstStyle/>
          <a:p>
            <a:pPr eaLnBrk="1" hangingPunct="1"/>
            <a:r>
              <a:rPr lang="en-US">
                <a:solidFill>
                  <a:srgbClr val="FFFF99"/>
                </a:solidFill>
              </a:rPr>
              <a:t>DeMorgan’s Theorem</a:t>
            </a:r>
          </a:p>
        </p:txBody>
      </p:sp>
      <p:sp>
        <p:nvSpPr>
          <p:cNvPr id="30724" name="WordArt 17"/>
          <p:cNvSpPr>
            <a:spLocks noChangeArrowheads="1" noChangeShapeType="1" noTextEdit="1"/>
          </p:cNvSpPr>
          <p:nvPr/>
        </p:nvSpPr>
        <p:spPr bwMode="auto">
          <a:xfrm>
            <a:off x="838200" y="2057400"/>
            <a:ext cx="1219200" cy="449263"/>
          </a:xfrm>
          <a:prstGeom prst="rect">
            <a:avLst/>
          </a:prstGeom>
        </p:spPr>
        <p:txBody>
          <a:bodyPr wrap="none" fromWordArt="1">
            <a:prstTxWarp prst="textPlain">
              <a:avLst>
                <a:gd name="adj" fmla="val 50000"/>
              </a:avLst>
            </a:prstTxWarp>
          </a:bodyPr>
          <a:lstStyle/>
          <a:p>
            <a:pPr algn="ctr"/>
            <a:r>
              <a:rPr lang="en-US" sz="28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Example</a:t>
            </a:r>
          </a:p>
        </p:txBody>
      </p:sp>
      <p:sp>
        <p:nvSpPr>
          <p:cNvPr id="30725" name="WordArt 18"/>
          <p:cNvSpPr>
            <a:spLocks noChangeArrowheads="1" noChangeShapeType="1" noTextEdit="1"/>
          </p:cNvSpPr>
          <p:nvPr/>
        </p:nvSpPr>
        <p:spPr bwMode="auto">
          <a:xfrm>
            <a:off x="838200" y="3657600"/>
            <a:ext cx="1219200" cy="449263"/>
          </a:xfrm>
          <a:prstGeom prst="rect">
            <a:avLst/>
          </a:prstGeom>
        </p:spPr>
        <p:txBody>
          <a:bodyPr wrap="none" fromWordArt="1">
            <a:prstTxWarp prst="textPlain">
              <a:avLst>
                <a:gd name="adj" fmla="val 50000"/>
              </a:avLst>
            </a:prstTxWarp>
          </a:bodyPr>
          <a:lstStyle/>
          <a:p>
            <a:pPr algn="ctr"/>
            <a:r>
              <a:rPr lang="en-US" sz="28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Solution</a:t>
            </a:r>
          </a:p>
        </p:txBody>
      </p:sp>
      <p:sp>
        <p:nvSpPr>
          <p:cNvPr id="30726" name="Line 19"/>
          <p:cNvSpPr>
            <a:spLocks noChangeShapeType="1"/>
          </p:cNvSpPr>
          <p:nvPr/>
        </p:nvSpPr>
        <p:spPr bwMode="auto">
          <a:xfrm>
            <a:off x="4160838" y="2867025"/>
            <a:ext cx="762000" cy="0"/>
          </a:xfrm>
          <a:prstGeom prst="line">
            <a:avLst/>
          </a:prstGeom>
          <a:noFill/>
          <a:ln w="9525">
            <a:solidFill>
              <a:schemeClr val="tx1"/>
            </a:solidFill>
            <a:round/>
            <a:headEnd/>
            <a:tailEnd/>
          </a:ln>
        </p:spPr>
        <p:txBody>
          <a:bodyPr/>
          <a:lstStyle/>
          <a:p>
            <a:endParaRPr lang="en-US"/>
          </a:p>
        </p:txBody>
      </p:sp>
      <p:sp>
        <p:nvSpPr>
          <p:cNvPr id="30727" name="Line 20"/>
          <p:cNvSpPr>
            <a:spLocks noChangeShapeType="1"/>
          </p:cNvSpPr>
          <p:nvPr/>
        </p:nvSpPr>
        <p:spPr bwMode="auto">
          <a:xfrm>
            <a:off x="4183063" y="2925763"/>
            <a:ext cx="228600" cy="0"/>
          </a:xfrm>
          <a:prstGeom prst="line">
            <a:avLst/>
          </a:prstGeom>
          <a:noFill/>
          <a:ln w="9525">
            <a:solidFill>
              <a:schemeClr val="tx1"/>
            </a:solidFill>
            <a:round/>
            <a:headEnd/>
            <a:tailEnd/>
          </a:ln>
        </p:spPr>
        <p:txBody>
          <a:bodyPr/>
          <a:lstStyle/>
          <a:p>
            <a:endParaRPr lang="en-US"/>
          </a:p>
        </p:txBody>
      </p:sp>
      <p:grpSp>
        <p:nvGrpSpPr>
          <p:cNvPr id="30728" name="Group 23"/>
          <p:cNvGrpSpPr>
            <a:grpSpLocks/>
          </p:cNvGrpSpPr>
          <p:nvPr/>
        </p:nvGrpSpPr>
        <p:grpSpPr bwMode="auto">
          <a:xfrm>
            <a:off x="2133600" y="3657600"/>
            <a:ext cx="6400800" cy="1608138"/>
            <a:chOff x="1344" y="2304"/>
            <a:chExt cx="4032" cy="1013"/>
          </a:xfrm>
        </p:grpSpPr>
        <p:sp>
          <p:nvSpPr>
            <p:cNvPr id="30729" name="Text Box 9"/>
            <p:cNvSpPr txBox="1">
              <a:spLocks noChangeArrowheads="1"/>
            </p:cNvSpPr>
            <p:nvPr/>
          </p:nvSpPr>
          <p:spPr bwMode="auto">
            <a:xfrm>
              <a:off x="1344" y="2304"/>
              <a:ext cx="4032" cy="1013"/>
            </a:xfrm>
            <a:prstGeom prst="rect">
              <a:avLst/>
            </a:prstGeom>
            <a:noFill/>
            <a:ln w="9525">
              <a:noFill/>
              <a:miter lim="800000"/>
              <a:headEnd/>
              <a:tailEnd/>
            </a:ln>
          </p:spPr>
          <p:txBody>
            <a:bodyPr>
              <a:spAutoFit/>
            </a:bodyPr>
            <a:lstStyle/>
            <a:p>
              <a:pPr eaLnBrk="1" hangingPunct="1">
                <a:spcBef>
                  <a:spcPct val="15000"/>
                </a:spcBef>
              </a:pPr>
              <a:r>
                <a:rPr lang="en-US"/>
                <a:t>To apply DeMorgan’s theorem to the expression, you can break the overbar covering both terms and change the sign between the terms. This results in</a:t>
              </a:r>
            </a:p>
            <a:p>
              <a:pPr eaLnBrk="1" hangingPunct="1">
                <a:spcBef>
                  <a:spcPct val="15000"/>
                </a:spcBef>
              </a:pPr>
              <a:r>
                <a:rPr lang="en-US" i="1"/>
                <a:t>X</a:t>
              </a:r>
              <a:r>
                <a:rPr lang="en-US"/>
                <a:t> = </a:t>
              </a:r>
              <a:r>
                <a:rPr lang="en-US" i="1"/>
                <a:t>C</a:t>
              </a:r>
              <a:r>
                <a:rPr lang="en-US"/>
                <a:t> </a:t>
              </a:r>
              <a:r>
                <a:rPr lang="en-US" baseline="30000"/>
                <a:t>.</a:t>
              </a:r>
              <a:r>
                <a:rPr lang="en-US"/>
                <a:t> </a:t>
              </a:r>
              <a:r>
                <a:rPr lang="en-US" i="1"/>
                <a:t>D</a:t>
              </a:r>
              <a:r>
                <a:rPr lang="en-US"/>
                <a:t>. Deleting the double bar gives</a:t>
              </a:r>
              <a:r>
                <a:rPr lang="en-US">
                  <a:solidFill>
                    <a:srgbClr val="FF3300"/>
                  </a:solidFill>
                </a:rPr>
                <a:t> </a:t>
              </a:r>
              <a:r>
                <a:rPr lang="en-US" i="1">
                  <a:solidFill>
                    <a:srgbClr val="FF3300"/>
                  </a:solidFill>
                </a:rPr>
                <a:t>X</a:t>
              </a:r>
              <a:r>
                <a:rPr lang="en-US">
                  <a:solidFill>
                    <a:srgbClr val="FF3300"/>
                  </a:solidFill>
                </a:rPr>
                <a:t> = </a:t>
              </a:r>
              <a:r>
                <a:rPr lang="en-US" i="1">
                  <a:solidFill>
                    <a:srgbClr val="FF3300"/>
                  </a:solidFill>
                </a:rPr>
                <a:t>C</a:t>
              </a:r>
              <a:r>
                <a:rPr lang="en-US">
                  <a:solidFill>
                    <a:srgbClr val="FF3300"/>
                  </a:solidFill>
                </a:rPr>
                <a:t> </a:t>
              </a:r>
              <a:r>
                <a:rPr lang="en-US" baseline="30000">
                  <a:solidFill>
                    <a:srgbClr val="FF3300"/>
                  </a:solidFill>
                </a:rPr>
                <a:t>.</a:t>
              </a:r>
              <a:r>
                <a:rPr lang="en-US">
                  <a:solidFill>
                    <a:srgbClr val="FF3300"/>
                  </a:solidFill>
                </a:rPr>
                <a:t> </a:t>
              </a:r>
              <a:r>
                <a:rPr lang="en-US" i="1">
                  <a:solidFill>
                    <a:srgbClr val="FF3300"/>
                  </a:solidFill>
                </a:rPr>
                <a:t>D</a:t>
              </a:r>
              <a:r>
                <a:rPr lang="en-US">
                  <a:solidFill>
                    <a:srgbClr val="FF3300"/>
                  </a:solidFill>
                </a:rPr>
                <a:t>.</a:t>
              </a:r>
              <a:r>
                <a:rPr lang="en-US"/>
                <a:t> </a:t>
              </a:r>
            </a:p>
          </p:txBody>
        </p:sp>
        <p:sp>
          <p:nvSpPr>
            <p:cNvPr id="30730" name="Line 13"/>
            <p:cNvSpPr>
              <a:spLocks noChangeShapeType="1"/>
            </p:cNvSpPr>
            <p:nvPr/>
          </p:nvSpPr>
          <p:spPr bwMode="auto">
            <a:xfrm>
              <a:off x="2016" y="3072"/>
              <a:ext cx="144" cy="0"/>
            </a:xfrm>
            <a:prstGeom prst="line">
              <a:avLst/>
            </a:prstGeom>
            <a:noFill/>
            <a:ln w="12700">
              <a:solidFill>
                <a:schemeClr val="tx1"/>
              </a:solidFill>
              <a:round/>
              <a:headEnd/>
              <a:tailEnd/>
            </a:ln>
          </p:spPr>
          <p:txBody>
            <a:bodyPr/>
            <a:lstStyle/>
            <a:p>
              <a:endParaRPr lang="en-US"/>
            </a:p>
          </p:txBody>
        </p:sp>
        <p:sp>
          <p:nvSpPr>
            <p:cNvPr id="30731" name="Text Box 21"/>
            <p:cNvSpPr txBox="1">
              <a:spLocks noChangeArrowheads="1"/>
            </p:cNvSpPr>
            <p:nvPr/>
          </p:nvSpPr>
          <p:spPr bwMode="auto">
            <a:xfrm>
              <a:off x="1721" y="2893"/>
              <a:ext cx="432" cy="327"/>
            </a:xfrm>
            <a:prstGeom prst="rect">
              <a:avLst/>
            </a:prstGeom>
            <a:noFill/>
            <a:ln w="9525">
              <a:noFill/>
              <a:miter lim="800000"/>
              <a:headEnd/>
              <a:tailEnd/>
            </a:ln>
          </p:spPr>
          <p:txBody>
            <a:bodyPr>
              <a:spAutoFit/>
            </a:bodyPr>
            <a:lstStyle/>
            <a:p>
              <a:pPr>
                <a:spcBef>
                  <a:spcPct val="50000"/>
                </a:spcBef>
              </a:pPr>
              <a:r>
                <a:rPr lang="en-US" sz="2800"/>
                <a:t>=</a:t>
              </a:r>
            </a:p>
          </p:txBody>
        </p:sp>
        <p:sp>
          <p:nvSpPr>
            <p:cNvPr id="30732" name="Line 22"/>
            <p:cNvSpPr>
              <a:spLocks noChangeShapeType="1"/>
            </p:cNvSpPr>
            <p:nvPr/>
          </p:nvSpPr>
          <p:spPr bwMode="auto">
            <a:xfrm>
              <a:off x="5088" y="3072"/>
              <a:ext cx="144" cy="0"/>
            </a:xfrm>
            <a:prstGeom prst="line">
              <a:avLst/>
            </a:prstGeom>
            <a:noFill/>
            <a:ln w="12700">
              <a:solidFill>
                <a:srgbClr val="FF0000"/>
              </a:solidFill>
              <a:round/>
              <a:headEnd/>
              <a:tailEnd/>
            </a:ln>
          </p:spPr>
          <p:txBody>
            <a:bodyPr/>
            <a:lstStyle/>
            <a:p>
              <a:endParaRPr lang="en-US"/>
            </a:p>
          </p:txBody>
        </p:sp>
      </p:gr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0" y="0"/>
            <a:ext cx="9144000" cy="6858000"/>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39939" name="Text Box 3"/>
          <p:cNvSpPr txBox="1">
            <a:spLocks noChangeArrowheads="1"/>
          </p:cNvSpPr>
          <p:nvPr/>
        </p:nvSpPr>
        <p:spPr bwMode="auto">
          <a:xfrm>
            <a:off x="914400" y="1905000"/>
            <a:ext cx="7467600" cy="3232150"/>
          </a:xfrm>
          <a:prstGeom prst="rect">
            <a:avLst/>
          </a:prstGeom>
          <a:noFill/>
          <a:ln w="9525">
            <a:noFill/>
            <a:miter lim="800000"/>
            <a:headEnd/>
            <a:tailEnd/>
          </a:ln>
        </p:spPr>
        <p:txBody>
          <a:bodyPr>
            <a:spAutoFit/>
          </a:bodyPr>
          <a:lstStyle/>
          <a:p>
            <a:pPr eaLnBrk="1" hangingPunct="1">
              <a:spcBef>
                <a:spcPct val="50000"/>
              </a:spcBef>
            </a:pPr>
            <a:r>
              <a:rPr lang="en-US">
                <a:solidFill>
                  <a:schemeClr val="tx2"/>
                </a:solidFill>
              </a:rPr>
              <a:t>3. The Boolean expression </a:t>
            </a:r>
            <a:r>
              <a:rPr lang="en-US" i="1">
                <a:solidFill>
                  <a:schemeClr val="tx2"/>
                </a:solidFill>
              </a:rPr>
              <a:t>A</a:t>
            </a:r>
            <a:r>
              <a:rPr lang="en-US">
                <a:solidFill>
                  <a:schemeClr val="tx2"/>
                </a:solidFill>
              </a:rPr>
              <a:t> </a:t>
            </a:r>
            <a:r>
              <a:rPr lang="en-US" baseline="30000">
                <a:solidFill>
                  <a:schemeClr val="tx2"/>
                </a:solidFill>
              </a:rPr>
              <a:t>.</a:t>
            </a:r>
            <a:r>
              <a:rPr lang="en-US">
                <a:solidFill>
                  <a:schemeClr val="tx2"/>
                </a:solidFill>
              </a:rPr>
              <a:t> 1 is equal to</a:t>
            </a:r>
            <a:endParaRPr lang="en-US" i="1">
              <a:solidFill>
                <a:schemeClr val="tx2"/>
              </a:solidFill>
            </a:endParaRPr>
          </a:p>
          <a:p>
            <a:pPr eaLnBrk="1" hangingPunct="1">
              <a:spcBef>
                <a:spcPct val="50000"/>
              </a:spcBef>
            </a:pPr>
            <a:r>
              <a:rPr lang="en-US">
                <a:solidFill>
                  <a:schemeClr val="tx2"/>
                </a:solidFill>
              </a:rPr>
              <a:t>	a.  </a:t>
            </a:r>
            <a:r>
              <a:rPr lang="en-US" i="1">
                <a:solidFill>
                  <a:schemeClr val="tx2"/>
                </a:solidFill>
              </a:rPr>
              <a:t>A</a:t>
            </a:r>
          </a:p>
          <a:p>
            <a:pPr eaLnBrk="1" hangingPunct="1">
              <a:spcBef>
                <a:spcPct val="50000"/>
              </a:spcBef>
            </a:pPr>
            <a:r>
              <a:rPr lang="en-US">
                <a:solidFill>
                  <a:schemeClr val="tx2"/>
                </a:solidFill>
              </a:rPr>
              <a:t>	b.  </a:t>
            </a:r>
            <a:r>
              <a:rPr lang="en-US" i="1">
                <a:solidFill>
                  <a:schemeClr val="tx2"/>
                </a:solidFill>
              </a:rPr>
              <a:t>B</a:t>
            </a:r>
          </a:p>
          <a:p>
            <a:pPr eaLnBrk="1" hangingPunct="1">
              <a:spcBef>
                <a:spcPct val="50000"/>
              </a:spcBef>
            </a:pPr>
            <a:r>
              <a:rPr lang="en-US">
                <a:solidFill>
                  <a:schemeClr val="tx2"/>
                </a:solidFill>
              </a:rPr>
              <a:t>	c.  0</a:t>
            </a:r>
          </a:p>
          <a:p>
            <a:pPr eaLnBrk="1" hangingPunct="1">
              <a:spcBef>
                <a:spcPct val="50000"/>
              </a:spcBef>
            </a:pPr>
            <a:r>
              <a:rPr lang="en-US">
                <a:solidFill>
                  <a:schemeClr val="tx2"/>
                </a:solidFill>
              </a:rPr>
              <a:t>	d.  1</a:t>
            </a:r>
          </a:p>
          <a:p>
            <a:pPr eaLnBrk="1" hangingPunct="1">
              <a:spcBef>
                <a:spcPct val="50000"/>
              </a:spcBef>
            </a:pPr>
            <a:r>
              <a:rPr lang="en-US">
                <a:solidFill>
                  <a:schemeClr val="tx2"/>
                </a:solidFill>
              </a:rPr>
              <a:t>Ans. a</a:t>
            </a:r>
          </a:p>
        </p:txBody>
      </p:sp>
      <p:sp>
        <p:nvSpPr>
          <p:cNvPr id="38916" name="Text Box 4"/>
          <p:cNvSpPr txBox="1">
            <a:spLocks noChangeArrowheads="1"/>
          </p:cNvSpPr>
          <p:nvPr/>
        </p:nvSpPr>
        <p:spPr bwMode="auto">
          <a:xfrm>
            <a:off x="7239000" y="6507163"/>
            <a:ext cx="2438400" cy="274637"/>
          </a:xfrm>
          <a:prstGeom prst="rect">
            <a:avLst/>
          </a:prstGeom>
          <a:noFill/>
          <a:ln w="9525">
            <a:noFill/>
            <a:miter lim="800000"/>
            <a:headEnd/>
            <a:tailEnd/>
          </a:ln>
        </p:spPr>
        <p:txBody>
          <a:bodyPr>
            <a:spAutoFit/>
          </a:bodyPr>
          <a:lstStyle/>
          <a:p>
            <a:pPr eaLnBrk="1" hangingPunct="1">
              <a:spcBef>
                <a:spcPct val="50000"/>
              </a:spcBef>
            </a:pPr>
            <a:r>
              <a:rPr lang="en-US" sz="1200">
                <a:solidFill>
                  <a:srgbClr val="996633"/>
                </a:solidFill>
              </a:rPr>
              <a:t>© 2008 Pearson Education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9939">
                                            <p:txEl>
                                              <p:pRg st="5" end="5"/>
                                            </p:txEl>
                                          </p:spTgt>
                                        </p:tgtEl>
                                        <p:attrNameLst>
                                          <p:attrName>style.visibility</p:attrName>
                                        </p:attrNameLst>
                                      </p:cBhvr>
                                      <p:to>
                                        <p:strVal val="visible"/>
                                      </p:to>
                                    </p:set>
                                    <p:animEffect transition="in" filter="checkerboard(across)">
                                      <p:cBhvr>
                                        <p:cTn id="7" dur="500"/>
                                        <p:tgtEl>
                                          <p:spTgt spid="399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0" y="0"/>
            <a:ext cx="9144000" cy="6858000"/>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40963" name="Text Box 3"/>
          <p:cNvSpPr txBox="1">
            <a:spLocks noChangeArrowheads="1"/>
          </p:cNvSpPr>
          <p:nvPr/>
        </p:nvSpPr>
        <p:spPr bwMode="auto">
          <a:xfrm>
            <a:off x="914400" y="1905000"/>
            <a:ext cx="7467600" cy="3232150"/>
          </a:xfrm>
          <a:prstGeom prst="rect">
            <a:avLst/>
          </a:prstGeom>
          <a:noFill/>
          <a:ln w="9525">
            <a:noFill/>
            <a:miter lim="800000"/>
            <a:headEnd/>
            <a:tailEnd/>
          </a:ln>
        </p:spPr>
        <p:txBody>
          <a:bodyPr>
            <a:spAutoFit/>
          </a:bodyPr>
          <a:lstStyle/>
          <a:p>
            <a:pPr eaLnBrk="1" hangingPunct="1">
              <a:spcBef>
                <a:spcPct val="50000"/>
              </a:spcBef>
            </a:pPr>
            <a:r>
              <a:rPr lang="en-US">
                <a:solidFill>
                  <a:schemeClr val="tx2"/>
                </a:solidFill>
              </a:rPr>
              <a:t>4. The Boolean expression </a:t>
            </a:r>
            <a:r>
              <a:rPr lang="en-US" i="1">
                <a:solidFill>
                  <a:schemeClr val="tx2"/>
                </a:solidFill>
              </a:rPr>
              <a:t>A</a:t>
            </a:r>
            <a:r>
              <a:rPr lang="en-US">
                <a:solidFill>
                  <a:schemeClr val="tx2"/>
                </a:solidFill>
              </a:rPr>
              <a:t> + 1 is equal to</a:t>
            </a:r>
            <a:endParaRPr lang="en-US" i="1">
              <a:solidFill>
                <a:schemeClr val="tx2"/>
              </a:solidFill>
            </a:endParaRPr>
          </a:p>
          <a:p>
            <a:pPr eaLnBrk="1" hangingPunct="1">
              <a:spcBef>
                <a:spcPct val="50000"/>
              </a:spcBef>
            </a:pPr>
            <a:r>
              <a:rPr lang="en-US">
                <a:solidFill>
                  <a:schemeClr val="tx2"/>
                </a:solidFill>
              </a:rPr>
              <a:t>	a.  </a:t>
            </a:r>
            <a:r>
              <a:rPr lang="en-US" i="1">
                <a:solidFill>
                  <a:schemeClr val="tx2"/>
                </a:solidFill>
              </a:rPr>
              <a:t>A</a:t>
            </a:r>
          </a:p>
          <a:p>
            <a:pPr eaLnBrk="1" hangingPunct="1">
              <a:spcBef>
                <a:spcPct val="50000"/>
              </a:spcBef>
            </a:pPr>
            <a:r>
              <a:rPr lang="en-US">
                <a:solidFill>
                  <a:schemeClr val="tx2"/>
                </a:solidFill>
              </a:rPr>
              <a:t>	b.  </a:t>
            </a:r>
            <a:r>
              <a:rPr lang="en-US" i="1">
                <a:solidFill>
                  <a:schemeClr val="tx2"/>
                </a:solidFill>
              </a:rPr>
              <a:t>B</a:t>
            </a:r>
          </a:p>
          <a:p>
            <a:pPr eaLnBrk="1" hangingPunct="1">
              <a:spcBef>
                <a:spcPct val="50000"/>
              </a:spcBef>
            </a:pPr>
            <a:r>
              <a:rPr lang="en-US">
                <a:solidFill>
                  <a:schemeClr val="tx2"/>
                </a:solidFill>
              </a:rPr>
              <a:t>	c.  0</a:t>
            </a:r>
          </a:p>
          <a:p>
            <a:pPr eaLnBrk="1" hangingPunct="1">
              <a:spcBef>
                <a:spcPct val="50000"/>
              </a:spcBef>
            </a:pPr>
            <a:r>
              <a:rPr lang="en-US">
                <a:solidFill>
                  <a:schemeClr val="tx2"/>
                </a:solidFill>
              </a:rPr>
              <a:t>	d.  1</a:t>
            </a:r>
          </a:p>
          <a:p>
            <a:pPr eaLnBrk="1" hangingPunct="1">
              <a:spcBef>
                <a:spcPct val="50000"/>
              </a:spcBef>
            </a:pPr>
            <a:r>
              <a:rPr lang="en-US">
                <a:solidFill>
                  <a:schemeClr val="tx2"/>
                </a:solidFill>
              </a:rPr>
              <a:t>Ans. d</a:t>
            </a:r>
          </a:p>
        </p:txBody>
      </p:sp>
      <p:sp>
        <p:nvSpPr>
          <p:cNvPr id="39940" name="Text Box 4"/>
          <p:cNvSpPr txBox="1">
            <a:spLocks noChangeArrowheads="1"/>
          </p:cNvSpPr>
          <p:nvPr/>
        </p:nvSpPr>
        <p:spPr bwMode="auto">
          <a:xfrm>
            <a:off x="7239000" y="6507163"/>
            <a:ext cx="2438400" cy="274637"/>
          </a:xfrm>
          <a:prstGeom prst="rect">
            <a:avLst/>
          </a:prstGeom>
          <a:noFill/>
          <a:ln w="9525">
            <a:noFill/>
            <a:miter lim="800000"/>
            <a:headEnd/>
            <a:tailEnd/>
          </a:ln>
        </p:spPr>
        <p:txBody>
          <a:bodyPr>
            <a:spAutoFit/>
          </a:bodyPr>
          <a:lstStyle/>
          <a:p>
            <a:pPr eaLnBrk="1" hangingPunct="1">
              <a:spcBef>
                <a:spcPct val="50000"/>
              </a:spcBef>
            </a:pPr>
            <a:r>
              <a:rPr lang="en-US" sz="1200">
                <a:solidFill>
                  <a:srgbClr val="996633"/>
                </a:solidFill>
              </a:rPr>
              <a:t>© 2008 Pearson Education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0963">
                                            <p:txEl>
                                              <p:pRg st="5" end="5"/>
                                            </p:txEl>
                                          </p:spTgt>
                                        </p:tgtEl>
                                        <p:attrNameLst>
                                          <p:attrName>style.visibility</p:attrName>
                                        </p:attrNameLst>
                                      </p:cBhvr>
                                      <p:to>
                                        <p:strVal val="visible"/>
                                      </p:to>
                                    </p:set>
                                    <p:animEffect transition="in" filter="checkerboard(across)">
                                      <p:cBhvr>
                                        <p:cTn id="7" dur="500"/>
                                        <p:tgtEl>
                                          <p:spTgt spid="409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0" y="0"/>
            <a:ext cx="9144000" cy="6858000"/>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41987" name="Text Box 3"/>
          <p:cNvSpPr txBox="1">
            <a:spLocks noChangeArrowheads="1"/>
          </p:cNvSpPr>
          <p:nvPr/>
        </p:nvSpPr>
        <p:spPr bwMode="auto">
          <a:xfrm>
            <a:off x="914400" y="1905000"/>
            <a:ext cx="7467600" cy="3786188"/>
          </a:xfrm>
          <a:prstGeom prst="rect">
            <a:avLst/>
          </a:prstGeom>
          <a:noFill/>
          <a:ln w="9525">
            <a:noFill/>
            <a:miter lim="800000"/>
            <a:headEnd/>
            <a:tailEnd/>
          </a:ln>
        </p:spPr>
        <p:txBody>
          <a:bodyPr>
            <a:spAutoFit/>
          </a:bodyPr>
          <a:lstStyle/>
          <a:p>
            <a:pPr eaLnBrk="1" hangingPunct="1">
              <a:spcBef>
                <a:spcPct val="50000"/>
              </a:spcBef>
            </a:pPr>
            <a:r>
              <a:rPr lang="en-US">
                <a:solidFill>
                  <a:schemeClr val="tx2"/>
                </a:solidFill>
              </a:rPr>
              <a:t>5. The Boolean equation </a:t>
            </a:r>
            <a:r>
              <a:rPr lang="en-US" i="1">
                <a:solidFill>
                  <a:schemeClr val="tx2"/>
                </a:solidFill>
              </a:rPr>
              <a:t>AB + AC = A</a:t>
            </a:r>
            <a:r>
              <a:rPr lang="en-US">
                <a:solidFill>
                  <a:schemeClr val="tx2"/>
                </a:solidFill>
              </a:rPr>
              <a:t>(</a:t>
            </a:r>
            <a:r>
              <a:rPr lang="en-US" i="1">
                <a:solidFill>
                  <a:schemeClr val="tx2"/>
                </a:solidFill>
              </a:rPr>
              <a:t>B+ C</a:t>
            </a:r>
            <a:r>
              <a:rPr lang="en-US">
                <a:solidFill>
                  <a:schemeClr val="tx2"/>
                </a:solidFill>
              </a:rPr>
              <a:t>) illustrates</a:t>
            </a:r>
            <a:endParaRPr lang="en-US" i="1">
              <a:solidFill>
                <a:schemeClr val="tx2"/>
              </a:solidFill>
            </a:endParaRPr>
          </a:p>
          <a:p>
            <a:pPr eaLnBrk="1" hangingPunct="1">
              <a:spcBef>
                <a:spcPct val="50000"/>
              </a:spcBef>
            </a:pPr>
            <a:r>
              <a:rPr lang="en-US">
                <a:solidFill>
                  <a:schemeClr val="tx2"/>
                </a:solidFill>
              </a:rPr>
              <a:t>	a. the distribution law</a:t>
            </a:r>
          </a:p>
          <a:p>
            <a:pPr eaLnBrk="1" hangingPunct="1">
              <a:spcBef>
                <a:spcPct val="50000"/>
              </a:spcBef>
            </a:pPr>
            <a:r>
              <a:rPr lang="en-US">
                <a:solidFill>
                  <a:schemeClr val="tx2"/>
                </a:solidFill>
              </a:rPr>
              <a:t>	b. the commutative law</a:t>
            </a:r>
          </a:p>
          <a:p>
            <a:pPr eaLnBrk="1" hangingPunct="1">
              <a:spcBef>
                <a:spcPct val="50000"/>
              </a:spcBef>
            </a:pPr>
            <a:r>
              <a:rPr lang="en-US">
                <a:solidFill>
                  <a:schemeClr val="tx2"/>
                </a:solidFill>
              </a:rPr>
              <a:t>	c. the associative law</a:t>
            </a:r>
          </a:p>
          <a:p>
            <a:pPr eaLnBrk="1" hangingPunct="1">
              <a:spcBef>
                <a:spcPct val="50000"/>
              </a:spcBef>
            </a:pPr>
            <a:r>
              <a:rPr lang="en-US">
                <a:solidFill>
                  <a:schemeClr val="tx2"/>
                </a:solidFill>
              </a:rPr>
              <a:t>	d. DeMorgan’s theorem</a:t>
            </a:r>
          </a:p>
          <a:p>
            <a:pPr eaLnBrk="1" hangingPunct="1">
              <a:spcBef>
                <a:spcPct val="50000"/>
              </a:spcBef>
            </a:pPr>
            <a:endParaRPr lang="en-US">
              <a:solidFill>
                <a:schemeClr val="tx2"/>
              </a:solidFill>
            </a:endParaRPr>
          </a:p>
          <a:p>
            <a:pPr eaLnBrk="1" hangingPunct="1">
              <a:spcBef>
                <a:spcPct val="50000"/>
              </a:spcBef>
            </a:pPr>
            <a:r>
              <a:rPr lang="en-US">
                <a:solidFill>
                  <a:schemeClr val="tx2"/>
                </a:solidFill>
              </a:rPr>
              <a:t>Ans. a</a:t>
            </a:r>
          </a:p>
        </p:txBody>
      </p:sp>
      <p:sp>
        <p:nvSpPr>
          <p:cNvPr id="40964" name="Text Box 4"/>
          <p:cNvSpPr txBox="1">
            <a:spLocks noChangeArrowheads="1"/>
          </p:cNvSpPr>
          <p:nvPr/>
        </p:nvSpPr>
        <p:spPr bwMode="auto">
          <a:xfrm>
            <a:off x="7239000" y="6507163"/>
            <a:ext cx="2438400" cy="274637"/>
          </a:xfrm>
          <a:prstGeom prst="rect">
            <a:avLst/>
          </a:prstGeom>
          <a:noFill/>
          <a:ln w="9525">
            <a:noFill/>
            <a:miter lim="800000"/>
            <a:headEnd/>
            <a:tailEnd/>
          </a:ln>
        </p:spPr>
        <p:txBody>
          <a:bodyPr>
            <a:spAutoFit/>
          </a:bodyPr>
          <a:lstStyle/>
          <a:p>
            <a:pPr eaLnBrk="1" hangingPunct="1">
              <a:spcBef>
                <a:spcPct val="50000"/>
              </a:spcBef>
            </a:pPr>
            <a:r>
              <a:rPr lang="en-US" sz="1200">
                <a:solidFill>
                  <a:srgbClr val="996633"/>
                </a:solidFill>
              </a:rPr>
              <a:t>© 2008 Pearson Education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1987">
                                            <p:txEl>
                                              <p:pRg st="6" end="6"/>
                                            </p:txEl>
                                          </p:spTgt>
                                        </p:tgtEl>
                                        <p:attrNameLst>
                                          <p:attrName>style.visibility</p:attrName>
                                        </p:attrNameLst>
                                      </p:cBhvr>
                                      <p:to>
                                        <p:strVal val="visible"/>
                                      </p:to>
                                    </p:set>
                                    <p:animEffect transition="in" filter="checkerboard(across)">
                                      <p:cBhvr>
                                        <p:cTn id="7" dur="500"/>
                                        <p:tgtEl>
                                          <p:spTgt spid="419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0" y="0"/>
            <a:ext cx="9144000" cy="6858000"/>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43011" name="Text Box 3"/>
          <p:cNvSpPr txBox="1">
            <a:spLocks noChangeArrowheads="1"/>
          </p:cNvSpPr>
          <p:nvPr/>
        </p:nvSpPr>
        <p:spPr bwMode="auto">
          <a:xfrm>
            <a:off x="914400" y="1905000"/>
            <a:ext cx="7467600" cy="3232150"/>
          </a:xfrm>
          <a:prstGeom prst="rect">
            <a:avLst/>
          </a:prstGeom>
          <a:noFill/>
          <a:ln w="9525">
            <a:noFill/>
            <a:miter lim="800000"/>
            <a:headEnd/>
            <a:tailEnd/>
          </a:ln>
        </p:spPr>
        <p:txBody>
          <a:bodyPr>
            <a:spAutoFit/>
          </a:bodyPr>
          <a:lstStyle/>
          <a:p>
            <a:pPr eaLnBrk="1" hangingPunct="1">
              <a:spcBef>
                <a:spcPct val="50000"/>
              </a:spcBef>
            </a:pPr>
            <a:r>
              <a:rPr lang="en-US">
                <a:solidFill>
                  <a:schemeClr val="tx2"/>
                </a:solidFill>
              </a:rPr>
              <a:t>6. A Boolean expression that is in standard SOP form is</a:t>
            </a:r>
            <a:endParaRPr lang="en-US" i="1">
              <a:solidFill>
                <a:schemeClr val="tx2"/>
              </a:solidFill>
            </a:endParaRPr>
          </a:p>
          <a:p>
            <a:pPr eaLnBrk="1" hangingPunct="1">
              <a:spcBef>
                <a:spcPct val="50000"/>
              </a:spcBef>
            </a:pPr>
            <a:r>
              <a:rPr lang="en-US">
                <a:solidFill>
                  <a:schemeClr val="tx2"/>
                </a:solidFill>
              </a:rPr>
              <a:t>	a. the minimum logic expression</a:t>
            </a:r>
          </a:p>
          <a:p>
            <a:pPr eaLnBrk="1" hangingPunct="1">
              <a:spcBef>
                <a:spcPct val="50000"/>
              </a:spcBef>
            </a:pPr>
            <a:r>
              <a:rPr lang="en-US">
                <a:solidFill>
                  <a:schemeClr val="tx2"/>
                </a:solidFill>
              </a:rPr>
              <a:t>	b. contains only one product term</a:t>
            </a:r>
          </a:p>
          <a:p>
            <a:pPr eaLnBrk="1" hangingPunct="1">
              <a:spcBef>
                <a:spcPct val="50000"/>
              </a:spcBef>
            </a:pPr>
            <a:r>
              <a:rPr lang="en-US">
                <a:solidFill>
                  <a:schemeClr val="tx2"/>
                </a:solidFill>
              </a:rPr>
              <a:t>	c. has every variable in the domain in every term</a:t>
            </a:r>
          </a:p>
          <a:p>
            <a:pPr eaLnBrk="1" hangingPunct="1">
              <a:spcBef>
                <a:spcPct val="50000"/>
              </a:spcBef>
            </a:pPr>
            <a:r>
              <a:rPr lang="en-US">
                <a:solidFill>
                  <a:schemeClr val="tx2"/>
                </a:solidFill>
              </a:rPr>
              <a:t>	d. none of the above</a:t>
            </a:r>
          </a:p>
          <a:p>
            <a:pPr eaLnBrk="1" hangingPunct="1">
              <a:spcBef>
                <a:spcPct val="50000"/>
              </a:spcBef>
            </a:pPr>
            <a:r>
              <a:rPr lang="en-US">
                <a:solidFill>
                  <a:schemeClr val="tx2"/>
                </a:solidFill>
              </a:rPr>
              <a:t>Ans. c</a:t>
            </a:r>
          </a:p>
        </p:txBody>
      </p:sp>
      <p:sp>
        <p:nvSpPr>
          <p:cNvPr id="41988" name="Text Box 4"/>
          <p:cNvSpPr txBox="1">
            <a:spLocks noChangeArrowheads="1"/>
          </p:cNvSpPr>
          <p:nvPr/>
        </p:nvSpPr>
        <p:spPr bwMode="auto">
          <a:xfrm>
            <a:off x="7239000" y="6507163"/>
            <a:ext cx="2438400" cy="274637"/>
          </a:xfrm>
          <a:prstGeom prst="rect">
            <a:avLst/>
          </a:prstGeom>
          <a:noFill/>
          <a:ln w="9525">
            <a:noFill/>
            <a:miter lim="800000"/>
            <a:headEnd/>
            <a:tailEnd/>
          </a:ln>
        </p:spPr>
        <p:txBody>
          <a:bodyPr>
            <a:spAutoFit/>
          </a:bodyPr>
          <a:lstStyle/>
          <a:p>
            <a:pPr eaLnBrk="1" hangingPunct="1">
              <a:spcBef>
                <a:spcPct val="50000"/>
              </a:spcBef>
            </a:pPr>
            <a:r>
              <a:rPr lang="en-US" sz="1200">
                <a:solidFill>
                  <a:srgbClr val="996633"/>
                </a:solidFill>
              </a:rPr>
              <a:t>© 2008 Pearson Education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3011">
                                            <p:txEl>
                                              <p:pRg st="5" end="5"/>
                                            </p:txEl>
                                          </p:spTgt>
                                        </p:tgtEl>
                                        <p:attrNameLst>
                                          <p:attrName>style.visibility</p:attrName>
                                        </p:attrNameLst>
                                      </p:cBhvr>
                                      <p:to>
                                        <p:strVal val="visible"/>
                                      </p:to>
                                    </p:set>
                                    <p:animEffect transition="in" filter="checkerboard(across)">
                                      <p:cBhvr>
                                        <p:cTn id="7" dur="500"/>
                                        <p:tgtEl>
                                          <p:spTgt spid="430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0" y="0"/>
            <a:ext cx="9144000" cy="6858000"/>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43011" name="Text Box 4"/>
          <p:cNvSpPr txBox="1">
            <a:spLocks noChangeArrowheads="1"/>
          </p:cNvSpPr>
          <p:nvPr/>
        </p:nvSpPr>
        <p:spPr bwMode="auto">
          <a:xfrm>
            <a:off x="7239000" y="6507163"/>
            <a:ext cx="2438400" cy="274637"/>
          </a:xfrm>
          <a:prstGeom prst="rect">
            <a:avLst/>
          </a:prstGeom>
          <a:noFill/>
          <a:ln w="9525">
            <a:noFill/>
            <a:miter lim="800000"/>
            <a:headEnd/>
            <a:tailEnd/>
          </a:ln>
        </p:spPr>
        <p:txBody>
          <a:bodyPr>
            <a:spAutoFit/>
          </a:bodyPr>
          <a:lstStyle/>
          <a:p>
            <a:pPr eaLnBrk="1" hangingPunct="1">
              <a:spcBef>
                <a:spcPct val="50000"/>
              </a:spcBef>
            </a:pPr>
            <a:r>
              <a:rPr lang="en-US" sz="1200">
                <a:solidFill>
                  <a:srgbClr val="996633"/>
                </a:solidFill>
              </a:rPr>
              <a:t>© 2008 Pearson Education</a:t>
            </a:r>
          </a:p>
        </p:txBody>
      </p:sp>
      <p:sp>
        <p:nvSpPr>
          <p:cNvPr id="44037" name="Text Box 7"/>
          <p:cNvSpPr txBox="1">
            <a:spLocks noChangeArrowheads="1"/>
          </p:cNvSpPr>
          <p:nvPr/>
        </p:nvSpPr>
        <p:spPr bwMode="auto">
          <a:xfrm>
            <a:off x="990600" y="1905000"/>
            <a:ext cx="6553200" cy="4154488"/>
          </a:xfrm>
          <a:prstGeom prst="rect">
            <a:avLst/>
          </a:prstGeom>
          <a:noFill/>
          <a:ln w="9525">
            <a:noFill/>
            <a:miter lim="800000"/>
            <a:headEnd/>
            <a:tailEnd/>
          </a:ln>
        </p:spPr>
        <p:txBody>
          <a:bodyPr>
            <a:spAutoFit/>
          </a:bodyPr>
          <a:lstStyle/>
          <a:p>
            <a:pPr marL="342900" indent="-342900" eaLnBrk="1" hangingPunct="1">
              <a:spcBef>
                <a:spcPct val="50000"/>
              </a:spcBef>
            </a:pPr>
            <a:r>
              <a:rPr lang="en-US">
                <a:solidFill>
                  <a:schemeClr val="tx2"/>
                </a:solidFill>
              </a:rPr>
              <a:t>7. Adjacent cells on a Karnaugh map differ from each other by    </a:t>
            </a:r>
          </a:p>
          <a:p>
            <a:pPr marL="342900" indent="-342900" eaLnBrk="1" hangingPunct="1">
              <a:spcBef>
                <a:spcPct val="50000"/>
              </a:spcBef>
            </a:pPr>
            <a:r>
              <a:rPr lang="en-US">
                <a:solidFill>
                  <a:schemeClr val="tx2"/>
                </a:solidFill>
              </a:rPr>
              <a:t>		a. one variable 		</a:t>
            </a:r>
          </a:p>
          <a:p>
            <a:pPr marL="342900" indent="-342900" eaLnBrk="1" hangingPunct="1">
              <a:spcBef>
                <a:spcPct val="50000"/>
              </a:spcBef>
            </a:pPr>
            <a:r>
              <a:rPr lang="en-US">
                <a:solidFill>
                  <a:schemeClr val="tx2"/>
                </a:solidFill>
              </a:rPr>
              <a:t>		b. two variables</a:t>
            </a:r>
          </a:p>
          <a:p>
            <a:pPr marL="342900" indent="-342900" eaLnBrk="1" hangingPunct="1">
              <a:spcBef>
                <a:spcPct val="50000"/>
              </a:spcBef>
            </a:pPr>
            <a:r>
              <a:rPr lang="en-US">
                <a:solidFill>
                  <a:schemeClr val="tx2"/>
                </a:solidFill>
              </a:rPr>
              <a:t>		c. three variables</a:t>
            </a:r>
          </a:p>
          <a:p>
            <a:pPr marL="342900" indent="-342900" eaLnBrk="1" hangingPunct="1">
              <a:spcBef>
                <a:spcPct val="50000"/>
              </a:spcBef>
            </a:pPr>
            <a:r>
              <a:rPr lang="en-US">
                <a:solidFill>
                  <a:schemeClr val="tx2"/>
                </a:solidFill>
              </a:rPr>
              <a:t>		d. answer depends on the size of the map</a:t>
            </a:r>
          </a:p>
          <a:p>
            <a:pPr marL="342900" indent="-342900" eaLnBrk="1" hangingPunct="1">
              <a:spcBef>
                <a:spcPct val="50000"/>
              </a:spcBef>
            </a:pPr>
            <a:endParaRPr lang="en-US">
              <a:solidFill>
                <a:schemeClr val="tx2"/>
              </a:solidFill>
            </a:endParaRPr>
          </a:p>
          <a:p>
            <a:pPr marL="342900" indent="-342900" eaLnBrk="1" hangingPunct="1">
              <a:spcBef>
                <a:spcPct val="50000"/>
              </a:spcBef>
            </a:pPr>
            <a:r>
              <a:rPr lang="en-US">
                <a:solidFill>
                  <a:schemeClr val="tx2"/>
                </a:solidFill>
              </a:rPr>
              <a:t>Ans. 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4037">
                                            <p:txEl>
                                              <p:pRg st="6" end="6"/>
                                            </p:txEl>
                                          </p:spTgt>
                                        </p:tgtEl>
                                        <p:attrNameLst>
                                          <p:attrName>style.visibility</p:attrName>
                                        </p:attrNameLst>
                                      </p:cBhvr>
                                      <p:to>
                                        <p:strVal val="visible"/>
                                      </p:to>
                                    </p:set>
                                    <p:animEffect transition="in" filter="checkerboard(across)">
                                      <p:cBhvr>
                                        <p:cTn id="7" dur="500"/>
                                        <p:tgtEl>
                                          <p:spTgt spid="4403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9" name="Rectangle 2"/>
          <p:cNvSpPr>
            <a:spLocks noChangeArrowheads="1"/>
          </p:cNvSpPr>
          <p:nvPr/>
        </p:nvSpPr>
        <p:spPr bwMode="auto">
          <a:xfrm>
            <a:off x="0" y="0"/>
            <a:ext cx="9144000" cy="6858000"/>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19460" name="Text Box 4"/>
          <p:cNvSpPr txBox="1">
            <a:spLocks noChangeArrowheads="1"/>
          </p:cNvSpPr>
          <p:nvPr/>
        </p:nvSpPr>
        <p:spPr bwMode="auto">
          <a:xfrm>
            <a:off x="7239000" y="6507163"/>
            <a:ext cx="2438400" cy="274637"/>
          </a:xfrm>
          <a:prstGeom prst="rect">
            <a:avLst/>
          </a:prstGeom>
          <a:noFill/>
          <a:ln w="9525">
            <a:noFill/>
            <a:miter lim="800000"/>
            <a:headEnd/>
            <a:tailEnd/>
          </a:ln>
        </p:spPr>
        <p:txBody>
          <a:bodyPr>
            <a:spAutoFit/>
          </a:bodyPr>
          <a:lstStyle/>
          <a:p>
            <a:pPr eaLnBrk="1" hangingPunct="1">
              <a:spcBef>
                <a:spcPct val="50000"/>
              </a:spcBef>
            </a:pPr>
            <a:r>
              <a:rPr lang="en-US" sz="1200">
                <a:solidFill>
                  <a:srgbClr val="996633"/>
                </a:solidFill>
              </a:rPr>
              <a:t>© 2008 Pearson Education</a:t>
            </a:r>
          </a:p>
        </p:txBody>
      </p:sp>
      <p:graphicFrame>
        <p:nvGraphicFramePr>
          <p:cNvPr id="19458" name="Object 6"/>
          <p:cNvGraphicFramePr>
            <a:graphicFrameLocks noChangeAspect="1"/>
          </p:cNvGraphicFramePr>
          <p:nvPr/>
        </p:nvGraphicFramePr>
        <p:xfrm>
          <a:off x="5486400" y="2470150"/>
          <a:ext cx="2009775" cy="2787650"/>
        </p:xfrm>
        <a:graphic>
          <a:graphicData uri="http://schemas.openxmlformats.org/presentationml/2006/ole">
            <p:oleObj spid="_x0000_s19458" name="CorelDRAW" r:id="rId4" imgW="1163117" imgH="1614373" progId="CorelDRAW.Graphic.12">
              <p:embed/>
            </p:oleObj>
          </a:graphicData>
        </a:graphic>
      </p:graphicFrame>
      <p:sp>
        <p:nvSpPr>
          <p:cNvPr id="14342" name="Text Box 8"/>
          <p:cNvSpPr txBox="1">
            <a:spLocks noChangeArrowheads="1"/>
          </p:cNvSpPr>
          <p:nvPr/>
        </p:nvSpPr>
        <p:spPr bwMode="auto">
          <a:xfrm>
            <a:off x="1066800" y="1752600"/>
            <a:ext cx="6553200" cy="4154488"/>
          </a:xfrm>
          <a:prstGeom prst="rect">
            <a:avLst/>
          </a:prstGeom>
          <a:noFill/>
          <a:ln w="9525">
            <a:noFill/>
            <a:miter lim="800000"/>
            <a:headEnd/>
            <a:tailEnd/>
          </a:ln>
        </p:spPr>
        <p:txBody>
          <a:bodyPr>
            <a:spAutoFit/>
          </a:bodyPr>
          <a:lstStyle/>
          <a:p>
            <a:pPr marL="342900" indent="-342900" eaLnBrk="1" hangingPunct="1">
              <a:spcBef>
                <a:spcPct val="50000"/>
              </a:spcBef>
            </a:pPr>
            <a:r>
              <a:rPr lang="en-US">
                <a:solidFill>
                  <a:schemeClr val="tx2"/>
                </a:solidFill>
              </a:rPr>
              <a:t>8. The minimum expression that can be read from the Karnaugh map shown is   </a:t>
            </a:r>
          </a:p>
          <a:p>
            <a:pPr marL="342900" indent="-342900" eaLnBrk="1" hangingPunct="1">
              <a:spcBef>
                <a:spcPct val="50000"/>
              </a:spcBef>
            </a:pPr>
            <a:r>
              <a:rPr lang="en-US">
                <a:solidFill>
                  <a:schemeClr val="tx2"/>
                </a:solidFill>
              </a:rPr>
              <a:t>		a.  </a:t>
            </a:r>
            <a:r>
              <a:rPr lang="en-US" i="1">
                <a:solidFill>
                  <a:schemeClr val="tx2"/>
                </a:solidFill>
              </a:rPr>
              <a:t>X = A</a:t>
            </a:r>
            <a:r>
              <a:rPr lang="en-US">
                <a:solidFill>
                  <a:schemeClr val="tx2"/>
                </a:solidFill>
              </a:rPr>
              <a:t>		</a:t>
            </a:r>
          </a:p>
          <a:p>
            <a:pPr marL="342900" indent="-342900" eaLnBrk="1" hangingPunct="1">
              <a:spcBef>
                <a:spcPct val="50000"/>
              </a:spcBef>
            </a:pPr>
            <a:r>
              <a:rPr lang="en-US">
                <a:solidFill>
                  <a:schemeClr val="tx2"/>
                </a:solidFill>
              </a:rPr>
              <a:t>		b.  </a:t>
            </a:r>
            <a:r>
              <a:rPr lang="en-US" i="1">
                <a:solidFill>
                  <a:schemeClr val="tx2"/>
                </a:solidFill>
              </a:rPr>
              <a:t>X = A</a:t>
            </a:r>
            <a:endParaRPr lang="en-US">
              <a:solidFill>
                <a:schemeClr val="tx2"/>
              </a:solidFill>
            </a:endParaRPr>
          </a:p>
          <a:p>
            <a:pPr marL="342900" indent="-342900" eaLnBrk="1" hangingPunct="1">
              <a:spcBef>
                <a:spcPct val="50000"/>
              </a:spcBef>
            </a:pPr>
            <a:r>
              <a:rPr lang="en-US">
                <a:solidFill>
                  <a:schemeClr val="tx2"/>
                </a:solidFill>
              </a:rPr>
              <a:t>		c.  </a:t>
            </a:r>
            <a:r>
              <a:rPr lang="en-US" i="1">
                <a:solidFill>
                  <a:schemeClr val="tx2"/>
                </a:solidFill>
              </a:rPr>
              <a:t>X = B</a:t>
            </a:r>
            <a:endParaRPr lang="en-US">
              <a:solidFill>
                <a:schemeClr val="tx2"/>
              </a:solidFill>
            </a:endParaRPr>
          </a:p>
          <a:p>
            <a:pPr marL="342900" indent="-342900" eaLnBrk="1" hangingPunct="1">
              <a:spcBef>
                <a:spcPct val="50000"/>
              </a:spcBef>
            </a:pPr>
            <a:r>
              <a:rPr lang="en-US">
                <a:solidFill>
                  <a:schemeClr val="tx2"/>
                </a:solidFill>
              </a:rPr>
              <a:t>		d.  </a:t>
            </a:r>
            <a:r>
              <a:rPr lang="en-US" i="1">
                <a:solidFill>
                  <a:schemeClr val="tx2"/>
                </a:solidFill>
              </a:rPr>
              <a:t>X = B</a:t>
            </a:r>
          </a:p>
          <a:p>
            <a:pPr marL="342900" indent="-342900" eaLnBrk="1" hangingPunct="1">
              <a:spcBef>
                <a:spcPct val="50000"/>
              </a:spcBef>
            </a:pPr>
            <a:endParaRPr lang="en-US" i="1">
              <a:solidFill>
                <a:schemeClr val="tx2"/>
              </a:solidFill>
            </a:endParaRPr>
          </a:p>
          <a:p>
            <a:pPr marL="342900" indent="-342900" eaLnBrk="1" hangingPunct="1">
              <a:spcBef>
                <a:spcPct val="50000"/>
              </a:spcBef>
            </a:pPr>
            <a:r>
              <a:rPr lang="en-US" i="1">
                <a:solidFill>
                  <a:schemeClr val="tx2"/>
                </a:solidFill>
              </a:rPr>
              <a:t>Ans. a</a:t>
            </a:r>
          </a:p>
        </p:txBody>
      </p:sp>
      <p:sp>
        <p:nvSpPr>
          <p:cNvPr id="19462" name="Line 9"/>
          <p:cNvSpPr>
            <a:spLocks noChangeShapeType="1"/>
          </p:cNvSpPr>
          <p:nvPr/>
        </p:nvSpPr>
        <p:spPr bwMode="auto">
          <a:xfrm>
            <a:off x="3048000" y="3276600"/>
            <a:ext cx="152400" cy="0"/>
          </a:xfrm>
          <a:prstGeom prst="line">
            <a:avLst/>
          </a:prstGeom>
          <a:noFill/>
          <a:ln w="9525">
            <a:solidFill>
              <a:schemeClr val="tx2"/>
            </a:solidFill>
            <a:round/>
            <a:headEnd/>
            <a:tailEnd/>
          </a:ln>
        </p:spPr>
        <p:txBody>
          <a:bodyPr/>
          <a:lstStyle/>
          <a:p>
            <a:endParaRPr lang="en-US"/>
          </a:p>
        </p:txBody>
      </p:sp>
      <p:sp>
        <p:nvSpPr>
          <p:cNvPr id="19463" name="Line 10"/>
          <p:cNvSpPr>
            <a:spLocks noChangeShapeType="1"/>
          </p:cNvSpPr>
          <p:nvPr/>
        </p:nvSpPr>
        <p:spPr bwMode="auto">
          <a:xfrm>
            <a:off x="3028950" y="4381500"/>
            <a:ext cx="152400" cy="0"/>
          </a:xfrm>
          <a:prstGeom prst="line">
            <a:avLst/>
          </a:prstGeom>
          <a:noFill/>
          <a:ln w="9525">
            <a:solidFill>
              <a:schemeClr val="tx2"/>
            </a:solidFill>
            <a:round/>
            <a:headEnd/>
            <a:tailEn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4342">
                                            <p:txEl>
                                              <p:pRg st="6" end="6"/>
                                            </p:txEl>
                                          </p:spTgt>
                                        </p:tgtEl>
                                        <p:attrNameLst>
                                          <p:attrName>style.visibility</p:attrName>
                                        </p:attrNameLst>
                                      </p:cBhvr>
                                      <p:to>
                                        <p:strVal val="visible"/>
                                      </p:to>
                                    </p:set>
                                    <p:animEffect transition="in" filter="checkerboard(across)">
                                      <p:cBhvr>
                                        <p:cTn id="7" dur="500"/>
                                        <p:tgtEl>
                                          <p:spTgt spid="1434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3" name="Rectangle 2"/>
          <p:cNvSpPr>
            <a:spLocks noChangeArrowheads="1"/>
          </p:cNvSpPr>
          <p:nvPr/>
        </p:nvSpPr>
        <p:spPr bwMode="auto">
          <a:xfrm>
            <a:off x="0" y="0"/>
            <a:ext cx="9144000" cy="6858000"/>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20484" name="Text Box 3"/>
          <p:cNvSpPr txBox="1">
            <a:spLocks noChangeArrowheads="1"/>
          </p:cNvSpPr>
          <p:nvPr/>
        </p:nvSpPr>
        <p:spPr bwMode="auto">
          <a:xfrm>
            <a:off x="7239000" y="6507163"/>
            <a:ext cx="2438400" cy="274637"/>
          </a:xfrm>
          <a:prstGeom prst="rect">
            <a:avLst/>
          </a:prstGeom>
          <a:noFill/>
          <a:ln w="9525">
            <a:noFill/>
            <a:miter lim="800000"/>
            <a:headEnd/>
            <a:tailEnd/>
          </a:ln>
        </p:spPr>
        <p:txBody>
          <a:bodyPr>
            <a:spAutoFit/>
          </a:bodyPr>
          <a:lstStyle/>
          <a:p>
            <a:pPr eaLnBrk="1" hangingPunct="1">
              <a:spcBef>
                <a:spcPct val="50000"/>
              </a:spcBef>
            </a:pPr>
            <a:r>
              <a:rPr lang="en-US" sz="1200">
                <a:solidFill>
                  <a:srgbClr val="996633"/>
                </a:solidFill>
              </a:rPr>
              <a:t>© 2008 Pearson Education</a:t>
            </a:r>
          </a:p>
        </p:txBody>
      </p:sp>
      <p:sp>
        <p:nvSpPr>
          <p:cNvPr id="15366" name="Text Box 6"/>
          <p:cNvSpPr txBox="1">
            <a:spLocks noChangeArrowheads="1"/>
          </p:cNvSpPr>
          <p:nvPr/>
        </p:nvSpPr>
        <p:spPr bwMode="auto">
          <a:xfrm>
            <a:off x="1066800" y="1752600"/>
            <a:ext cx="6553200" cy="4154488"/>
          </a:xfrm>
          <a:prstGeom prst="rect">
            <a:avLst/>
          </a:prstGeom>
          <a:noFill/>
          <a:ln w="9525">
            <a:noFill/>
            <a:miter lim="800000"/>
            <a:headEnd/>
            <a:tailEnd/>
          </a:ln>
        </p:spPr>
        <p:txBody>
          <a:bodyPr>
            <a:spAutoFit/>
          </a:bodyPr>
          <a:lstStyle/>
          <a:p>
            <a:pPr marL="342900" indent="-342900" eaLnBrk="1" hangingPunct="1">
              <a:spcBef>
                <a:spcPct val="50000"/>
              </a:spcBef>
            </a:pPr>
            <a:r>
              <a:rPr lang="en-US">
                <a:solidFill>
                  <a:schemeClr val="tx2"/>
                </a:solidFill>
              </a:rPr>
              <a:t>9. The minimum expression that can be read from the Karnaugh map shown is   </a:t>
            </a:r>
          </a:p>
          <a:p>
            <a:pPr marL="342900" indent="-342900" eaLnBrk="1" hangingPunct="1">
              <a:spcBef>
                <a:spcPct val="50000"/>
              </a:spcBef>
            </a:pPr>
            <a:r>
              <a:rPr lang="en-US">
                <a:solidFill>
                  <a:schemeClr val="tx2"/>
                </a:solidFill>
              </a:rPr>
              <a:t>		a.  </a:t>
            </a:r>
            <a:r>
              <a:rPr lang="en-US" i="1">
                <a:solidFill>
                  <a:schemeClr val="tx2"/>
                </a:solidFill>
              </a:rPr>
              <a:t>X = A</a:t>
            </a:r>
            <a:r>
              <a:rPr lang="en-US">
                <a:solidFill>
                  <a:schemeClr val="tx2"/>
                </a:solidFill>
              </a:rPr>
              <a:t>		</a:t>
            </a:r>
          </a:p>
          <a:p>
            <a:pPr marL="342900" indent="-342900" eaLnBrk="1" hangingPunct="1">
              <a:spcBef>
                <a:spcPct val="50000"/>
              </a:spcBef>
            </a:pPr>
            <a:r>
              <a:rPr lang="en-US">
                <a:solidFill>
                  <a:schemeClr val="tx2"/>
                </a:solidFill>
              </a:rPr>
              <a:t>		b.  </a:t>
            </a:r>
            <a:r>
              <a:rPr lang="en-US" i="1">
                <a:solidFill>
                  <a:schemeClr val="tx2"/>
                </a:solidFill>
              </a:rPr>
              <a:t>X = A</a:t>
            </a:r>
            <a:endParaRPr lang="en-US">
              <a:solidFill>
                <a:schemeClr val="tx2"/>
              </a:solidFill>
            </a:endParaRPr>
          </a:p>
          <a:p>
            <a:pPr marL="342900" indent="-342900" eaLnBrk="1" hangingPunct="1">
              <a:spcBef>
                <a:spcPct val="50000"/>
              </a:spcBef>
            </a:pPr>
            <a:r>
              <a:rPr lang="en-US">
                <a:solidFill>
                  <a:schemeClr val="tx2"/>
                </a:solidFill>
              </a:rPr>
              <a:t>		c.  </a:t>
            </a:r>
            <a:r>
              <a:rPr lang="en-US" i="1">
                <a:solidFill>
                  <a:schemeClr val="tx2"/>
                </a:solidFill>
              </a:rPr>
              <a:t>X = B</a:t>
            </a:r>
            <a:endParaRPr lang="en-US">
              <a:solidFill>
                <a:schemeClr val="tx2"/>
              </a:solidFill>
            </a:endParaRPr>
          </a:p>
          <a:p>
            <a:pPr marL="342900" indent="-342900" eaLnBrk="1" hangingPunct="1">
              <a:spcBef>
                <a:spcPct val="50000"/>
              </a:spcBef>
            </a:pPr>
            <a:r>
              <a:rPr lang="en-US">
                <a:solidFill>
                  <a:schemeClr val="tx2"/>
                </a:solidFill>
              </a:rPr>
              <a:t>		d.  </a:t>
            </a:r>
            <a:r>
              <a:rPr lang="en-US" i="1">
                <a:solidFill>
                  <a:schemeClr val="tx2"/>
                </a:solidFill>
              </a:rPr>
              <a:t>X = B</a:t>
            </a:r>
          </a:p>
          <a:p>
            <a:pPr marL="342900" indent="-342900" eaLnBrk="1" hangingPunct="1">
              <a:spcBef>
                <a:spcPct val="50000"/>
              </a:spcBef>
            </a:pPr>
            <a:endParaRPr lang="en-US" i="1">
              <a:solidFill>
                <a:schemeClr val="tx2"/>
              </a:solidFill>
            </a:endParaRPr>
          </a:p>
          <a:p>
            <a:pPr marL="342900" indent="-342900" eaLnBrk="1" hangingPunct="1">
              <a:spcBef>
                <a:spcPct val="50000"/>
              </a:spcBef>
            </a:pPr>
            <a:r>
              <a:rPr lang="en-US" i="1">
                <a:solidFill>
                  <a:schemeClr val="tx2"/>
                </a:solidFill>
              </a:rPr>
              <a:t>Ans. d</a:t>
            </a:r>
          </a:p>
        </p:txBody>
      </p:sp>
      <p:sp>
        <p:nvSpPr>
          <p:cNvPr id="20486" name="Line 7"/>
          <p:cNvSpPr>
            <a:spLocks noChangeShapeType="1"/>
          </p:cNvSpPr>
          <p:nvPr/>
        </p:nvSpPr>
        <p:spPr bwMode="auto">
          <a:xfrm>
            <a:off x="3048000" y="3276600"/>
            <a:ext cx="152400" cy="0"/>
          </a:xfrm>
          <a:prstGeom prst="line">
            <a:avLst/>
          </a:prstGeom>
          <a:noFill/>
          <a:ln w="9525">
            <a:solidFill>
              <a:schemeClr val="tx2"/>
            </a:solidFill>
            <a:round/>
            <a:headEnd/>
            <a:tailEnd/>
          </a:ln>
        </p:spPr>
        <p:txBody>
          <a:bodyPr/>
          <a:lstStyle/>
          <a:p>
            <a:endParaRPr lang="en-US"/>
          </a:p>
        </p:txBody>
      </p:sp>
      <p:sp>
        <p:nvSpPr>
          <p:cNvPr id="20487" name="Line 8"/>
          <p:cNvSpPr>
            <a:spLocks noChangeShapeType="1"/>
          </p:cNvSpPr>
          <p:nvPr/>
        </p:nvSpPr>
        <p:spPr bwMode="auto">
          <a:xfrm>
            <a:off x="3028950" y="4381500"/>
            <a:ext cx="152400" cy="0"/>
          </a:xfrm>
          <a:prstGeom prst="line">
            <a:avLst/>
          </a:prstGeom>
          <a:noFill/>
          <a:ln w="9525">
            <a:solidFill>
              <a:schemeClr val="tx2"/>
            </a:solidFill>
            <a:round/>
            <a:headEnd/>
            <a:tailEnd/>
          </a:ln>
        </p:spPr>
        <p:txBody>
          <a:bodyPr/>
          <a:lstStyle/>
          <a:p>
            <a:endParaRPr lang="en-US"/>
          </a:p>
        </p:txBody>
      </p:sp>
      <p:graphicFrame>
        <p:nvGraphicFramePr>
          <p:cNvPr id="20482" name="Object 13"/>
          <p:cNvGraphicFramePr>
            <a:graphicFrameLocks noChangeAspect="1"/>
          </p:cNvGraphicFramePr>
          <p:nvPr/>
        </p:nvGraphicFramePr>
        <p:xfrm>
          <a:off x="5562600" y="2438400"/>
          <a:ext cx="2032000" cy="2819400"/>
        </p:xfrm>
        <a:graphic>
          <a:graphicData uri="http://schemas.openxmlformats.org/presentationml/2006/ole">
            <p:oleObj spid="_x0000_s20482" name="CorelDRAW" r:id="rId4" imgW="1163117" imgH="1614373" progId="CorelDRAW.Graphic.12">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5366">
                                            <p:txEl>
                                              <p:pRg st="6" end="6"/>
                                            </p:txEl>
                                          </p:spTgt>
                                        </p:tgtEl>
                                        <p:attrNameLst>
                                          <p:attrName>style.visibility</p:attrName>
                                        </p:attrNameLst>
                                      </p:cBhvr>
                                      <p:to>
                                        <p:strVal val="visible"/>
                                      </p:to>
                                    </p:set>
                                    <p:animEffect transition="in" filter="checkerboard(across)">
                                      <p:cBhvr>
                                        <p:cTn id="7" dur="500"/>
                                        <p:tgtEl>
                                          <p:spTgt spid="1536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20" name="Text Box 6"/>
          <p:cNvSpPr txBox="1">
            <a:spLocks noChangeArrowheads="1"/>
          </p:cNvSpPr>
          <p:nvPr/>
        </p:nvSpPr>
        <p:spPr bwMode="auto">
          <a:xfrm>
            <a:off x="2209800" y="2057400"/>
            <a:ext cx="6324600" cy="1735138"/>
          </a:xfrm>
          <a:prstGeom prst="rect">
            <a:avLst/>
          </a:prstGeom>
          <a:noFill/>
          <a:ln w="9525">
            <a:noFill/>
            <a:miter lim="800000"/>
            <a:headEnd/>
            <a:tailEnd/>
          </a:ln>
        </p:spPr>
        <p:txBody>
          <a:bodyPr>
            <a:spAutoFit/>
          </a:bodyPr>
          <a:lstStyle/>
          <a:p>
            <a:pPr eaLnBrk="1" hangingPunct="1">
              <a:spcBef>
                <a:spcPct val="15000"/>
              </a:spcBef>
            </a:pPr>
            <a:r>
              <a:rPr lang="en-US"/>
              <a:t>Find the complement of the following function</a:t>
            </a:r>
          </a:p>
          <a:p>
            <a:pPr eaLnBrk="1" hangingPunct="1">
              <a:spcBef>
                <a:spcPct val="15000"/>
              </a:spcBef>
            </a:pPr>
            <a:endParaRPr lang="en-US"/>
          </a:p>
          <a:p>
            <a:pPr eaLnBrk="1" hangingPunct="1">
              <a:spcBef>
                <a:spcPct val="15000"/>
              </a:spcBef>
            </a:pPr>
            <a:endParaRPr lang="en-US"/>
          </a:p>
          <a:p>
            <a:pPr eaLnBrk="1" hangingPunct="1">
              <a:spcBef>
                <a:spcPct val="15000"/>
              </a:spcBef>
            </a:pPr>
            <a:r>
              <a:rPr lang="en-US"/>
              <a:t> </a:t>
            </a:r>
          </a:p>
        </p:txBody>
      </p:sp>
      <p:sp>
        <p:nvSpPr>
          <p:cNvPr id="9221" name="Rectangle 16"/>
          <p:cNvSpPr>
            <a:spLocks noChangeArrowheads="1"/>
          </p:cNvSpPr>
          <p:nvPr/>
        </p:nvSpPr>
        <p:spPr bwMode="auto">
          <a:xfrm>
            <a:off x="914400" y="1143000"/>
            <a:ext cx="2909888" cy="466725"/>
          </a:xfrm>
          <a:prstGeom prst="rect">
            <a:avLst/>
          </a:prstGeom>
          <a:solidFill>
            <a:srgbClr val="996633"/>
          </a:solidFill>
          <a:ln w="9525">
            <a:solidFill>
              <a:srgbClr val="000000"/>
            </a:solidFill>
            <a:miter lim="800000"/>
            <a:headEnd/>
            <a:tailEnd/>
          </a:ln>
        </p:spPr>
        <p:txBody>
          <a:bodyPr wrap="none">
            <a:spAutoFit/>
          </a:bodyPr>
          <a:lstStyle/>
          <a:p>
            <a:pPr eaLnBrk="1" hangingPunct="1"/>
            <a:r>
              <a:rPr lang="en-US">
                <a:solidFill>
                  <a:srgbClr val="FFFF99"/>
                </a:solidFill>
              </a:rPr>
              <a:t>DeMorgan’s Theorem</a:t>
            </a:r>
          </a:p>
        </p:txBody>
      </p:sp>
      <p:sp>
        <p:nvSpPr>
          <p:cNvPr id="9222" name="WordArt 17"/>
          <p:cNvSpPr>
            <a:spLocks noChangeArrowheads="1" noChangeShapeType="1" noTextEdit="1"/>
          </p:cNvSpPr>
          <p:nvPr/>
        </p:nvSpPr>
        <p:spPr bwMode="auto">
          <a:xfrm>
            <a:off x="838200" y="2057400"/>
            <a:ext cx="1219200" cy="449263"/>
          </a:xfrm>
          <a:prstGeom prst="rect">
            <a:avLst/>
          </a:prstGeom>
        </p:spPr>
        <p:txBody>
          <a:bodyPr wrap="none" fromWordArt="1">
            <a:prstTxWarp prst="textPlain">
              <a:avLst>
                <a:gd name="adj" fmla="val 50000"/>
              </a:avLst>
            </a:prstTxWarp>
          </a:bodyPr>
          <a:lstStyle/>
          <a:p>
            <a:pPr algn="ctr"/>
            <a:r>
              <a:rPr lang="en-US" sz="28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Example</a:t>
            </a:r>
          </a:p>
        </p:txBody>
      </p:sp>
      <p:sp>
        <p:nvSpPr>
          <p:cNvPr id="9223" name="WordArt 18"/>
          <p:cNvSpPr>
            <a:spLocks noChangeArrowheads="1" noChangeShapeType="1" noTextEdit="1"/>
          </p:cNvSpPr>
          <p:nvPr/>
        </p:nvSpPr>
        <p:spPr bwMode="auto">
          <a:xfrm>
            <a:off x="838200" y="3505200"/>
            <a:ext cx="1219200" cy="449263"/>
          </a:xfrm>
          <a:prstGeom prst="rect">
            <a:avLst/>
          </a:prstGeom>
        </p:spPr>
        <p:txBody>
          <a:bodyPr wrap="none" fromWordArt="1">
            <a:prstTxWarp prst="textPlain">
              <a:avLst>
                <a:gd name="adj" fmla="val 50000"/>
              </a:avLst>
            </a:prstTxWarp>
          </a:bodyPr>
          <a:lstStyle/>
          <a:p>
            <a:pPr algn="ctr"/>
            <a:r>
              <a:rPr lang="en-US" sz="28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Solution</a:t>
            </a:r>
          </a:p>
        </p:txBody>
      </p:sp>
      <p:graphicFrame>
        <p:nvGraphicFramePr>
          <p:cNvPr id="9218" name="Object 2"/>
          <p:cNvGraphicFramePr>
            <a:graphicFrameLocks noChangeAspect="1"/>
          </p:cNvGraphicFramePr>
          <p:nvPr/>
        </p:nvGraphicFramePr>
        <p:xfrm>
          <a:off x="2286000" y="2743200"/>
          <a:ext cx="3733800" cy="685800"/>
        </p:xfrm>
        <a:graphic>
          <a:graphicData uri="http://schemas.openxmlformats.org/presentationml/2006/ole">
            <p:oleObj spid="_x0000_s9218" name="Equation" r:id="rId4" imgW="914400" imgH="241200" progId="Equation.DSMT4">
              <p:embed/>
            </p:oleObj>
          </a:graphicData>
        </a:graphic>
      </p:graphicFrame>
      <p:graphicFrame>
        <p:nvGraphicFramePr>
          <p:cNvPr id="9219" name="Object 3"/>
          <p:cNvGraphicFramePr>
            <a:graphicFrameLocks noChangeAspect="1"/>
          </p:cNvGraphicFramePr>
          <p:nvPr/>
        </p:nvGraphicFramePr>
        <p:xfrm>
          <a:off x="2362200" y="3657600"/>
          <a:ext cx="5868988" cy="1219200"/>
        </p:xfrm>
        <a:graphic>
          <a:graphicData uri="http://schemas.openxmlformats.org/presentationml/2006/ole">
            <p:oleObj spid="_x0000_s9219" name="Equation" r:id="rId5" imgW="1968480" imgH="533160" progId="Equation.DSMT4">
              <p:embed/>
            </p:oleObj>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aphicFrame>
        <p:nvGraphicFramePr>
          <p:cNvPr id="124967" name="Object 39"/>
          <p:cNvGraphicFramePr>
            <a:graphicFrameLocks noChangeAspect="1"/>
          </p:cNvGraphicFramePr>
          <p:nvPr/>
        </p:nvGraphicFramePr>
        <p:xfrm>
          <a:off x="2286000" y="4191000"/>
          <a:ext cx="5334000" cy="1087438"/>
        </p:xfrm>
        <a:graphic>
          <a:graphicData uri="http://schemas.openxmlformats.org/presentationml/2006/ole">
            <p:oleObj spid="_x0000_s10242" name="CorelDRAW" r:id="rId4" imgW="2731329" imgH="557256" progId="CorelDRAW.Graphic.13">
              <p:embed/>
            </p:oleObj>
          </a:graphicData>
        </a:graphic>
      </p:graphicFrame>
      <p:sp>
        <p:nvSpPr>
          <p:cNvPr id="10243" name="Rectangle 5"/>
          <p:cNvSpPr>
            <a:spLocks noChangeArrowheads="1"/>
          </p:cNvSpPr>
          <p:nvPr/>
        </p:nvSpPr>
        <p:spPr bwMode="auto">
          <a:xfrm>
            <a:off x="914400" y="1143000"/>
            <a:ext cx="4506913" cy="466725"/>
          </a:xfrm>
          <a:prstGeom prst="rect">
            <a:avLst/>
          </a:prstGeom>
          <a:solidFill>
            <a:srgbClr val="996633"/>
          </a:solidFill>
          <a:ln w="9525">
            <a:solidFill>
              <a:srgbClr val="000000"/>
            </a:solidFill>
            <a:miter lim="800000"/>
            <a:headEnd/>
            <a:tailEnd/>
          </a:ln>
        </p:spPr>
        <p:txBody>
          <a:bodyPr wrap="none">
            <a:spAutoFit/>
          </a:bodyPr>
          <a:lstStyle/>
          <a:p>
            <a:pPr eaLnBrk="1" hangingPunct="1"/>
            <a:r>
              <a:rPr lang="en-US">
                <a:solidFill>
                  <a:srgbClr val="FFFF99"/>
                </a:solidFill>
              </a:rPr>
              <a:t>Boolean Analysis of Logic Circuits</a:t>
            </a:r>
          </a:p>
        </p:txBody>
      </p:sp>
      <p:sp>
        <p:nvSpPr>
          <p:cNvPr id="10244" name="Text Box 15"/>
          <p:cNvSpPr txBox="1">
            <a:spLocks noChangeArrowheads="1"/>
          </p:cNvSpPr>
          <p:nvPr/>
        </p:nvSpPr>
        <p:spPr bwMode="auto">
          <a:xfrm>
            <a:off x="1219200" y="1828800"/>
            <a:ext cx="7315200" cy="1187450"/>
          </a:xfrm>
          <a:prstGeom prst="rect">
            <a:avLst/>
          </a:prstGeom>
          <a:noFill/>
          <a:ln w="9525">
            <a:noFill/>
            <a:miter lim="800000"/>
            <a:headEnd/>
            <a:tailEnd/>
          </a:ln>
        </p:spPr>
        <p:txBody>
          <a:bodyPr>
            <a:spAutoFit/>
          </a:bodyPr>
          <a:lstStyle/>
          <a:p>
            <a:pPr>
              <a:spcBef>
                <a:spcPct val="50000"/>
              </a:spcBef>
            </a:pPr>
            <a:r>
              <a:rPr lang="en-US"/>
              <a:t>Combinational logic circuits can be analyzed by writing the expression for each gate and combining the expressions according to the rules for Boolean algebra.</a:t>
            </a:r>
          </a:p>
        </p:txBody>
      </p:sp>
      <p:sp>
        <p:nvSpPr>
          <p:cNvPr id="10245" name="Text Box 16"/>
          <p:cNvSpPr txBox="1">
            <a:spLocks noChangeArrowheads="1"/>
          </p:cNvSpPr>
          <p:nvPr/>
        </p:nvSpPr>
        <p:spPr bwMode="auto">
          <a:xfrm>
            <a:off x="1981200" y="3048000"/>
            <a:ext cx="6553200" cy="396875"/>
          </a:xfrm>
          <a:prstGeom prst="rect">
            <a:avLst/>
          </a:prstGeom>
          <a:noFill/>
          <a:ln w="9525">
            <a:noFill/>
            <a:miter lim="800000"/>
            <a:headEnd/>
            <a:tailEnd/>
          </a:ln>
        </p:spPr>
        <p:txBody>
          <a:bodyPr>
            <a:spAutoFit/>
          </a:bodyPr>
          <a:lstStyle/>
          <a:p>
            <a:pPr eaLnBrk="1" hangingPunct="1">
              <a:spcBef>
                <a:spcPct val="15000"/>
              </a:spcBef>
            </a:pPr>
            <a:r>
              <a:rPr lang="en-US" sz="2000"/>
              <a:t>Apply Boolean algebra to derive the expression for </a:t>
            </a:r>
            <a:r>
              <a:rPr lang="en-US" sz="2000" i="1"/>
              <a:t>X</a:t>
            </a:r>
            <a:r>
              <a:rPr lang="en-US" sz="2000"/>
              <a:t>.</a:t>
            </a:r>
          </a:p>
        </p:txBody>
      </p:sp>
      <p:sp>
        <p:nvSpPr>
          <p:cNvPr id="10246" name="WordArt 17"/>
          <p:cNvSpPr>
            <a:spLocks noChangeArrowheads="1" noChangeShapeType="1" noTextEdit="1"/>
          </p:cNvSpPr>
          <p:nvPr/>
        </p:nvSpPr>
        <p:spPr bwMode="auto">
          <a:xfrm>
            <a:off x="685800" y="3100388"/>
            <a:ext cx="1219200" cy="449262"/>
          </a:xfrm>
          <a:prstGeom prst="rect">
            <a:avLst/>
          </a:prstGeom>
        </p:spPr>
        <p:txBody>
          <a:bodyPr wrap="none" fromWordArt="1">
            <a:prstTxWarp prst="textPlain">
              <a:avLst>
                <a:gd name="adj" fmla="val 50000"/>
              </a:avLst>
            </a:prstTxWarp>
          </a:bodyPr>
          <a:lstStyle/>
          <a:p>
            <a:pPr algn="ctr"/>
            <a:r>
              <a:rPr lang="en-US" sz="28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Example</a:t>
            </a:r>
          </a:p>
        </p:txBody>
      </p:sp>
      <p:sp>
        <p:nvSpPr>
          <p:cNvPr id="10247" name="WordArt 21"/>
          <p:cNvSpPr>
            <a:spLocks noChangeArrowheads="1" noChangeShapeType="1" noTextEdit="1"/>
          </p:cNvSpPr>
          <p:nvPr/>
        </p:nvSpPr>
        <p:spPr bwMode="auto">
          <a:xfrm>
            <a:off x="685800" y="3581400"/>
            <a:ext cx="1219200" cy="449263"/>
          </a:xfrm>
          <a:prstGeom prst="rect">
            <a:avLst/>
          </a:prstGeom>
        </p:spPr>
        <p:txBody>
          <a:bodyPr wrap="none" fromWordArt="1">
            <a:prstTxWarp prst="textPlain">
              <a:avLst>
                <a:gd name="adj" fmla="val 50000"/>
              </a:avLst>
            </a:prstTxWarp>
          </a:bodyPr>
          <a:lstStyle/>
          <a:p>
            <a:pPr algn="ctr"/>
            <a:r>
              <a:rPr lang="en-US" sz="28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Solution</a:t>
            </a:r>
          </a:p>
        </p:txBody>
      </p:sp>
      <p:sp>
        <p:nvSpPr>
          <p:cNvPr id="10248" name="Text Box 27"/>
          <p:cNvSpPr txBox="1">
            <a:spLocks noChangeArrowheads="1"/>
          </p:cNvSpPr>
          <p:nvPr/>
        </p:nvSpPr>
        <p:spPr bwMode="auto">
          <a:xfrm>
            <a:off x="1981200" y="3581400"/>
            <a:ext cx="6324600" cy="396875"/>
          </a:xfrm>
          <a:prstGeom prst="rect">
            <a:avLst/>
          </a:prstGeom>
          <a:noFill/>
          <a:ln w="9525">
            <a:noFill/>
            <a:miter lim="800000"/>
            <a:headEnd/>
            <a:tailEnd/>
          </a:ln>
        </p:spPr>
        <p:txBody>
          <a:bodyPr>
            <a:spAutoFit/>
          </a:bodyPr>
          <a:lstStyle/>
          <a:p>
            <a:pPr eaLnBrk="1" hangingPunct="1">
              <a:spcBef>
                <a:spcPct val="15000"/>
              </a:spcBef>
            </a:pPr>
            <a:r>
              <a:rPr lang="en-US" sz="2000"/>
              <a:t>Write the expression for each gate:</a:t>
            </a:r>
          </a:p>
        </p:txBody>
      </p:sp>
      <p:sp>
        <p:nvSpPr>
          <p:cNvPr id="10249" name="Text Box 48"/>
          <p:cNvSpPr txBox="1">
            <a:spLocks noChangeArrowheads="1"/>
          </p:cNvSpPr>
          <p:nvPr/>
        </p:nvSpPr>
        <p:spPr bwMode="auto">
          <a:xfrm>
            <a:off x="1066800" y="5334000"/>
            <a:ext cx="6858000" cy="396875"/>
          </a:xfrm>
          <a:prstGeom prst="rect">
            <a:avLst/>
          </a:prstGeom>
          <a:noFill/>
          <a:ln w="9525">
            <a:noFill/>
            <a:miter lim="800000"/>
            <a:headEnd/>
            <a:tailEnd/>
          </a:ln>
        </p:spPr>
        <p:txBody>
          <a:bodyPr>
            <a:spAutoFit/>
          </a:bodyPr>
          <a:lstStyle/>
          <a:p>
            <a:pPr>
              <a:spcBef>
                <a:spcPct val="50000"/>
              </a:spcBef>
            </a:pPr>
            <a:r>
              <a:rPr lang="en-US" sz="2000"/>
              <a:t>Applying DeMorgan’s theorem and the distribution law:</a:t>
            </a:r>
          </a:p>
        </p:txBody>
      </p:sp>
      <p:grpSp>
        <p:nvGrpSpPr>
          <p:cNvPr id="10250" name="Group 60"/>
          <p:cNvGrpSpPr>
            <a:grpSpLocks/>
          </p:cNvGrpSpPr>
          <p:nvPr/>
        </p:nvGrpSpPr>
        <p:grpSpPr bwMode="auto">
          <a:xfrm>
            <a:off x="4724400" y="4191000"/>
            <a:ext cx="1295400" cy="396875"/>
            <a:chOff x="2976" y="2640"/>
            <a:chExt cx="816" cy="250"/>
          </a:xfrm>
        </p:grpSpPr>
        <p:sp>
          <p:nvSpPr>
            <p:cNvPr id="10264" name="Line 45"/>
            <p:cNvSpPr>
              <a:spLocks noChangeShapeType="1"/>
            </p:cNvSpPr>
            <p:nvPr/>
          </p:nvSpPr>
          <p:spPr bwMode="auto">
            <a:xfrm>
              <a:off x="3216" y="2688"/>
              <a:ext cx="336" cy="0"/>
            </a:xfrm>
            <a:prstGeom prst="line">
              <a:avLst/>
            </a:prstGeom>
            <a:noFill/>
            <a:ln w="12700">
              <a:solidFill>
                <a:srgbClr val="FF3399"/>
              </a:solidFill>
              <a:round/>
              <a:headEnd/>
              <a:tailEnd/>
            </a:ln>
          </p:spPr>
          <p:txBody>
            <a:bodyPr/>
            <a:lstStyle/>
            <a:p>
              <a:endParaRPr lang="en-US"/>
            </a:p>
          </p:txBody>
        </p:sp>
        <p:sp>
          <p:nvSpPr>
            <p:cNvPr id="10265" name="Text Box 50"/>
            <p:cNvSpPr txBox="1">
              <a:spLocks noChangeArrowheads="1"/>
            </p:cNvSpPr>
            <p:nvPr/>
          </p:nvSpPr>
          <p:spPr bwMode="auto">
            <a:xfrm>
              <a:off x="2976" y="2640"/>
              <a:ext cx="816" cy="250"/>
            </a:xfrm>
            <a:prstGeom prst="rect">
              <a:avLst/>
            </a:prstGeom>
            <a:noFill/>
            <a:ln w="9525">
              <a:noFill/>
              <a:miter lim="800000"/>
              <a:headEnd/>
              <a:tailEnd/>
            </a:ln>
          </p:spPr>
          <p:txBody>
            <a:bodyPr>
              <a:spAutoFit/>
            </a:bodyPr>
            <a:lstStyle/>
            <a:p>
              <a:pPr>
                <a:spcBef>
                  <a:spcPct val="50000"/>
                </a:spcBef>
              </a:pPr>
              <a:r>
                <a:rPr lang="en-US" sz="1600" i="1">
                  <a:solidFill>
                    <a:srgbClr val="FF3399"/>
                  </a:solidFill>
                  <a:latin typeface="Arial" charset="0"/>
                </a:rPr>
                <a:t>C </a:t>
              </a:r>
              <a:r>
                <a:rPr lang="en-US" sz="2000">
                  <a:solidFill>
                    <a:srgbClr val="FF3399"/>
                  </a:solidFill>
                  <a:latin typeface="Arial" charset="0"/>
                </a:rPr>
                <a:t>(</a:t>
              </a:r>
              <a:r>
                <a:rPr lang="en-US" sz="1600" i="1">
                  <a:solidFill>
                    <a:srgbClr val="FF3399"/>
                  </a:solidFill>
                  <a:latin typeface="Arial" charset="0"/>
                </a:rPr>
                <a:t>A + B </a:t>
              </a:r>
              <a:r>
                <a:rPr lang="en-US" sz="2000">
                  <a:solidFill>
                    <a:srgbClr val="FF3399"/>
                  </a:solidFill>
                  <a:latin typeface="Arial" charset="0"/>
                </a:rPr>
                <a:t>)</a:t>
              </a:r>
              <a:endParaRPr lang="en-US" sz="1600" i="1">
                <a:solidFill>
                  <a:srgbClr val="FF3399"/>
                </a:solidFill>
                <a:latin typeface="Arial" charset="0"/>
              </a:endParaRPr>
            </a:p>
          </p:txBody>
        </p:sp>
      </p:grpSp>
      <p:grpSp>
        <p:nvGrpSpPr>
          <p:cNvPr id="10251" name="Group 59"/>
          <p:cNvGrpSpPr>
            <a:grpSpLocks/>
          </p:cNvGrpSpPr>
          <p:nvPr/>
        </p:nvGrpSpPr>
        <p:grpSpPr bwMode="auto">
          <a:xfrm>
            <a:off x="6019800" y="4648200"/>
            <a:ext cx="2209800" cy="396875"/>
            <a:chOff x="3792" y="2928"/>
            <a:chExt cx="1392" cy="250"/>
          </a:xfrm>
        </p:grpSpPr>
        <p:sp>
          <p:nvSpPr>
            <p:cNvPr id="10262" name="Text Box 47"/>
            <p:cNvSpPr txBox="1">
              <a:spLocks noChangeArrowheads="1"/>
            </p:cNvSpPr>
            <p:nvPr/>
          </p:nvSpPr>
          <p:spPr bwMode="auto">
            <a:xfrm>
              <a:off x="3792" y="2928"/>
              <a:ext cx="1392" cy="250"/>
            </a:xfrm>
            <a:prstGeom prst="rect">
              <a:avLst/>
            </a:prstGeom>
            <a:noFill/>
            <a:ln w="9525">
              <a:noFill/>
              <a:miter lim="800000"/>
              <a:headEnd/>
              <a:tailEnd/>
            </a:ln>
          </p:spPr>
          <p:txBody>
            <a:bodyPr>
              <a:spAutoFit/>
            </a:bodyPr>
            <a:lstStyle/>
            <a:p>
              <a:pPr>
                <a:spcBef>
                  <a:spcPct val="50000"/>
                </a:spcBef>
              </a:pPr>
              <a:r>
                <a:rPr lang="en-US" sz="1600" i="1">
                  <a:solidFill>
                    <a:srgbClr val="FF3399"/>
                  </a:solidFill>
                  <a:latin typeface="Arial" charset="0"/>
                </a:rPr>
                <a:t>   = C </a:t>
              </a:r>
              <a:r>
                <a:rPr lang="en-US" sz="2000">
                  <a:solidFill>
                    <a:srgbClr val="FF3399"/>
                  </a:solidFill>
                  <a:latin typeface="Arial" charset="0"/>
                </a:rPr>
                <a:t>(</a:t>
              </a:r>
              <a:r>
                <a:rPr lang="en-US" sz="1600" i="1">
                  <a:solidFill>
                    <a:srgbClr val="FF3399"/>
                  </a:solidFill>
                  <a:latin typeface="Arial" charset="0"/>
                </a:rPr>
                <a:t>A + B </a:t>
              </a:r>
              <a:r>
                <a:rPr lang="en-US" sz="2000">
                  <a:solidFill>
                    <a:srgbClr val="FF3399"/>
                  </a:solidFill>
                  <a:latin typeface="Arial" charset="0"/>
                </a:rPr>
                <a:t>)</a:t>
              </a:r>
              <a:r>
                <a:rPr lang="en-US" sz="1600" i="1">
                  <a:solidFill>
                    <a:srgbClr val="FF3399"/>
                  </a:solidFill>
                  <a:latin typeface="Arial" charset="0"/>
                </a:rPr>
                <a:t>+ D</a:t>
              </a:r>
            </a:p>
          </p:txBody>
        </p:sp>
        <p:sp>
          <p:nvSpPr>
            <p:cNvPr id="10263" name="Line 51"/>
            <p:cNvSpPr>
              <a:spLocks noChangeShapeType="1"/>
            </p:cNvSpPr>
            <p:nvPr/>
          </p:nvSpPr>
          <p:spPr bwMode="auto">
            <a:xfrm>
              <a:off x="4251" y="2963"/>
              <a:ext cx="336" cy="0"/>
            </a:xfrm>
            <a:prstGeom prst="line">
              <a:avLst/>
            </a:prstGeom>
            <a:noFill/>
            <a:ln w="12700">
              <a:solidFill>
                <a:srgbClr val="FF3399"/>
              </a:solidFill>
              <a:round/>
              <a:headEnd/>
              <a:tailEnd/>
            </a:ln>
          </p:spPr>
          <p:txBody>
            <a:bodyPr/>
            <a:lstStyle/>
            <a:p>
              <a:endParaRPr lang="en-US"/>
            </a:p>
          </p:txBody>
        </p:sp>
      </p:grpSp>
      <p:grpSp>
        <p:nvGrpSpPr>
          <p:cNvPr id="10252" name="Group 61"/>
          <p:cNvGrpSpPr>
            <a:grpSpLocks/>
          </p:cNvGrpSpPr>
          <p:nvPr/>
        </p:nvGrpSpPr>
        <p:grpSpPr bwMode="auto">
          <a:xfrm>
            <a:off x="3319463" y="3973513"/>
            <a:ext cx="1295400" cy="396875"/>
            <a:chOff x="2091" y="2503"/>
            <a:chExt cx="816" cy="250"/>
          </a:xfrm>
        </p:grpSpPr>
        <p:sp>
          <p:nvSpPr>
            <p:cNvPr id="10260" name="Line 52"/>
            <p:cNvSpPr>
              <a:spLocks noChangeShapeType="1"/>
            </p:cNvSpPr>
            <p:nvPr/>
          </p:nvSpPr>
          <p:spPr bwMode="auto">
            <a:xfrm>
              <a:off x="2208" y="2544"/>
              <a:ext cx="336" cy="0"/>
            </a:xfrm>
            <a:prstGeom prst="line">
              <a:avLst/>
            </a:prstGeom>
            <a:noFill/>
            <a:ln w="12700">
              <a:solidFill>
                <a:srgbClr val="FF3399"/>
              </a:solidFill>
              <a:round/>
              <a:headEnd/>
              <a:tailEnd/>
            </a:ln>
          </p:spPr>
          <p:txBody>
            <a:bodyPr/>
            <a:lstStyle/>
            <a:p>
              <a:endParaRPr lang="en-US"/>
            </a:p>
          </p:txBody>
        </p:sp>
        <p:sp>
          <p:nvSpPr>
            <p:cNvPr id="10261" name="Text Box 53"/>
            <p:cNvSpPr txBox="1">
              <a:spLocks noChangeArrowheads="1"/>
            </p:cNvSpPr>
            <p:nvPr/>
          </p:nvSpPr>
          <p:spPr bwMode="auto">
            <a:xfrm>
              <a:off x="2091" y="2503"/>
              <a:ext cx="816" cy="250"/>
            </a:xfrm>
            <a:prstGeom prst="rect">
              <a:avLst/>
            </a:prstGeom>
            <a:noFill/>
            <a:ln w="9525">
              <a:noFill/>
              <a:miter lim="800000"/>
              <a:headEnd/>
              <a:tailEnd/>
            </a:ln>
          </p:spPr>
          <p:txBody>
            <a:bodyPr>
              <a:spAutoFit/>
            </a:bodyPr>
            <a:lstStyle/>
            <a:p>
              <a:pPr>
                <a:spcBef>
                  <a:spcPct val="50000"/>
                </a:spcBef>
              </a:pPr>
              <a:r>
                <a:rPr lang="en-US" sz="2000">
                  <a:solidFill>
                    <a:srgbClr val="FF3399"/>
                  </a:solidFill>
                  <a:latin typeface="Arial" charset="0"/>
                </a:rPr>
                <a:t>(</a:t>
              </a:r>
              <a:r>
                <a:rPr lang="en-US" sz="1600" i="1">
                  <a:solidFill>
                    <a:srgbClr val="FF3399"/>
                  </a:solidFill>
                  <a:latin typeface="Arial" charset="0"/>
                </a:rPr>
                <a:t>A + B </a:t>
              </a:r>
              <a:r>
                <a:rPr lang="en-US" sz="2000">
                  <a:solidFill>
                    <a:srgbClr val="FF3399"/>
                  </a:solidFill>
                  <a:latin typeface="Arial" charset="0"/>
                </a:rPr>
                <a:t>)</a:t>
              </a:r>
              <a:endParaRPr lang="en-US" sz="1600" i="1">
                <a:solidFill>
                  <a:srgbClr val="FF3399"/>
                </a:solidFill>
                <a:latin typeface="Arial" charset="0"/>
              </a:endParaRPr>
            </a:p>
          </p:txBody>
        </p:sp>
      </p:grpSp>
      <p:grpSp>
        <p:nvGrpSpPr>
          <p:cNvPr id="10253" name="Group 58"/>
          <p:cNvGrpSpPr>
            <a:grpSpLocks/>
          </p:cNvGrpSpPr>
          <p:nvPr/>
        </p:nvGrpSpPr>
        <p:grpSpPr bwMode="auto">
          <a:xfrm>
            <a:off x="2209800" y="5791200"/>
            <a:ext cx="3657600" cy="396875"/>
            <a:chOff x="1392" y="3648"/>
            <a:chExt cx="2304" cy="250"/>
          </a:xfrm>
        </p:grpSpPr>
        <p:sp>
          <p:nvSpPr>
            <p:cNvPr id="10255" name="Text Box 49"/>
            <p:cNvSpPr txBox="1">
              <a:spLocks noChangeArrowheads="1"/>
            </p:cNvSpPr>
            <p:nvPr/>
          </p:nvSpPr>
          <p:spPr bwMode="auto">
            <a:xfrm>
              <a:off x="1392" y="3648"/>
              <a:ext cx="2304" cy="250"/>
            </a:xfrm>
            <a:prstGeom prst="rect">
              <a:avLst/>
            </a:prstGeom>
            <a:noFill/>
            <a:ln w="9525">
              <a:noFill/>
              <a:miter lim="800000"/>
              <a:headEnd/>
              <a:tailEnd/>
            </a:ln>
          </p:spPr>
          <p:txBody>
            <a:bodyPr>
              <a:spAutoFit/>
            </a:bodyPr>
            <a:lstStyle/>
            <a:p>
              <a:pPr>
                <a:spcBef>
                  <a:spcPct val="50000"/>
                </a:spcBef>
              </a:pPr>
              <a:r>
                <a:rPr lang="en-US" sz="2000" i="1">
                  <a:solidFill>
                    <a:srgbClr val="FF3399"/>
                  </a:solidFill>
                  <a:latin typeface="Arial" charset="0"/>
                </a:rPr>
                <a:t>X = C (A  B) + D = A B C + D</a:t>
              </a:r>
            </a:p>
          </p:txBody>
        </p:sp>
        <p:sp>
          <p:nvSpPr>
            <p:cNvPr id="10256" name="Line 54"/>
            <p:cNvSpPr>
              <a:spLocks noChangeShapeType="1"/>
            </p:cNvSpPr>
            <p:nvPr/>
          </p:nvSpPr>
          <p:spPr bwMode="auto">
            <a:xfrm flipV="1">
              <a:off x="1937" y="3669"/>
              <a:ext cx="125" cy="2"/>
            </a:xfrm>
            <a:prstGeom prst="line">
              <a:avLst/>
            </a:prstGeom>
            <a:noFill/>
            <a:ln w="12700">
              <a:solidFill>
                <a:srgbClr val="FF3399"/>
              </a:solidFill>
              <a:round/>
              <a:headEnd/>
              <a:tailEnd/>
            </a:ln>
          </p:spPr>
          <p:txBody>
            <a:bodyPr/>
            <a:lstStyle/>
            <a:p>
              <a:endParaRPr lang="en-US"/>
            </a:p>
          </p:txBody>
        </p:sp>
        <p:sp>
          <p:nvSpPr>
            <p:cNvPr id="10257" name="Line 55"/>
            <p:cNvSpPr>
              <a:spLocks noChangeShapeType="1"/>
            </p:cNvSpPr>
            <p:nvPr/>
          </p:nvSpPr>
          <p:spPr bwMode="auto">
            <a:xfrm flipV="1">
              <a:off x="2131" y="3669"/>
              <a:ext cx="125" cy="2"/>
            </a:xfrm>
            <a:prstGeom prst="line">
              <a:avLst/>
            </a:prstGeom>
            <a:noFill/>
            <a:ln w="12700">
              <a:solidFill>
                <a:srgbClr val="FF3399"/>
              </a:solidFill>
              <a:round/>
              <a:headEnd/>
              <a:tailEnd/>
            </a:ln>
          </p:spPr>
          <p:txBody>
            <a:bodyPr/>
            <a:lstStyle/>
            <a:p>
              <a:endParaRPr lang="en-US"/>
            </a:p>
          </p:txBody>
        </p:sp>
        <p:sp>
          <p:nvSpPr>
            <p:cNvPr id="10258" name="Line 56"/>
            <p:cNvSpPr>
              <a:spLocks noChangeShapeType="1"/>
            </p:cNvSpPr>
            <p:nvPr/>
          </p:nvSpPr>
          <p:spPr bwMode="auto">
            <a:xfrm flipV="1">
              <a:off x="2746" y="3669"/>
              <a:ext cx="125" cy="2"/>
            </a:xfrm>
            <a:prstGeom prst="line">
              <a:avLst/>
            </a:prstGeom>
            <a:noFill/>
            <a:ln w="12700">
              <a:solidFill>
                <a:srgbClr val="FF3399"/>
              </a:solidFill>
              <a:round/>
              <a:headEnd/>
              <a:tailEnd/>
            </a:ln>
          </p:spPr>
          <p:txBody>
            <a:bodyPr/>
            <a:lstStyle/>
            <a:p>
              <a:endParaRPr lang="en-US"/>
            </a:p>
          </p:txBody>
        </p:sp>
        <p:sp>
          <p:nvSpPr>
            <p:cNvPr id="10259" name="Line 57"/>
            <p:cNvSpPr>
              <a:spLocks noChangeShapeType="1"/>
            </p:cNvSpPr>
            <p:nvPr/>
          </p:nvSpPr>
          <p:spPr bwMode="auto">
            <a:xfrm flipV="1">
              <a:off x="2940" y="3669"/>
              <a:ext cx="125" cy="2"/>
            </a:xfrm>
            <a:prstGeom prst="line">
              <a:avLst/>
            </a:prstGeom>
            <a:noFill/>
            <a:ln w="12700">
              <a:solidFill>
                <a:srgbClr val="FF3399"/>
              </a:solidFill>
              <a:round/>
              <a:headEnd/>
              <a:tailEnd/>
            </a:ln>
          </p:spPr>
          <p:txBody>
            <a:bodyPr/>
            <a:lstStyle/>
            <a:p>
              <a:endParaRPr lang="en-US"/>
            </a:p>
          </p:txBody>
        </p:sp>
      </p:grpSp>
      <p:sp>
        <p:nvSpPr>
          <p:cNvPr id="10254" name="Text Box 62"/>
          <p:cNvSpPr txBox="1">
            <a:spLocks noChangeArrowheads="1"/>
          </p:cNvSpPr>
          <p:nvPr/>
        </p:nvSpPr>
        <p:spPr bwMode="auto">
          <a:xfrm>
            <a:off x="5972175" y="4706938"/>
            <a:ext cx="914400" cy="336550"/>
          </a:xfrm>
          <a:prstGeom prst="rect">
            <a:avLst/>
          </a:prstGeom>
          <a:noFill/>
          <a:ln w="9525">
            <a:noFill/>
            <a:miter lim="800000"/>
            <a:headEnd/>
            <a:tailEnd/>
          </a:ln>
        </p:spPr>
        <p:txBody>
          <a:bodyPr>
            <a:spAutoFit/>
          </a:bodyPr>
          <a:lstStyle/>
          <a:p>
            <a:pPr>
              <a:spcBef>
                <a:spcPct val="50000"/>
              </a:spcBef>
            </a:pPr>
            <a:r>
              <a:rPr lang="en-US" sz="1600" i="1">
                <a:solidFill>
                  <a:srgbClr val="FF3399"/>
                </a:solidFill>
                <a:latin typeface="Arial" charset="0"/>
              </a:rPr>
              <a:t>X</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4"/>
          <p:cNvSpPr>
            <a:spLocks noChangeArrowheads="1"/>
          </p:cNvSpPr>
          <p:nvPr/>
        </p:nvSpPr>
        <p:spPr bwMode="auto">
          <a:xfrm>
            <a:off x="914400" y="1143000"/>
            <a:ext cx="2693988" cy="466725"/>
          </a:xfrm>
          <a:prstGeom prst="rect">
            <a:avLst/>
          </a:prstGeom>
          <a:solidFill>
            <a:srgbClr val="996633"/>
          </a:solidFill>
          <a:ln w="9525">
            <a:solidFill>
              <a:srgbClr val="000000"/>
            </a:solidFill>
            <a:miter lim="800000"/>
            <a:headEnd/>
            <a:tailEnd/>
          </a:ln>
        </p:spPr>
        <p:txBody>
          <a:bodyPr wrap="none">
            <a:spAutoFit/>
          </a:bodyPr>
          <a:lstStyle/>
          <a:p>
            <a:pPr eaLnBrk="1" hangingPunct="1"/>
            <a:r>
              <a:rPr lang="en-US">
                <a:solidFill>
                  <a:srgbClr val="FFFF99"/>
                </a:solidFill>
              </a:rPr>
              <a:t>SOP and POS forms</a:t>
            </a:r>
          </a:p>
        </p:txBody>
      </p:sp>
      <p:sp>
        <p:nvSpPr>
          <p:cNvPr id="31747" name="Text Box 6"/>
          <p:cNvSpPr txBox="1">
            <a:spLocks noChangeArrowheads="1"/>
          </p:cNvSpPr>
          <p:nvPr/>
        </p:nvSpPr>
        <p:spPr bwMode="auto">
          <a:xfrm>
            <a:off x="914400" y="1752600"/>
            <a:ext cx="7543800" cy="2465388"/>
          </a:xfrm>
          <a:prstGeom prst="rect">
            <a:avLst/>
          </a:prstGeom>
          <a:noFill/>
          <a:ln w="9525">
            <a:noFill/>
            <a:miter lim="800000"/>
            <a:headEnd/>
            <a:tailEnd/>
          </a:ln>
        </p:spPr>
        <p:txBody>
          <a:bodyPr>
            <a:spAutoFit/>
          </a:bodyPr>
          <a:lstStyle/>
          <a:p>
            <a:pPr>
              <a:spcBef>
                <a:spcPct val="50000"/>
              </a:spcBef>
            </a:pPr>
            <a:r>
              <a:rPr lang="en-US"/>
              <a:t>Boolean expressions can be written in the </a:t>
            </a:r>
            <a:r>
              <a:rPr lang="en-US" b="1"/>
              <a:t>sum-of-products</a:t>
            </a:r>
            <a:r>
              <a:rPr lang="en-US"/>
              <a:t> form (</a:t>
            </a:r>
            <a:r>
              <a:rPr lang="en-US" b="1"/>
              <a:t>SOP</a:t>
            </a:r>
            <a:r>
              <a:rPr lang="en-US"/>
              <a:t>) or in the </a:t>
            </a:r>
            <a:r>
              <a:rPr lang="en-US" b="1"/>
              <a:t>product-of-sums</a:t>
            </a:r>
            <a:r>
              <a:rPr lang="en-US"/>
              <a:t> form (</a:t>
            </a:r>
            <a:r>
              <a:rPr lang="en-US" b="1"/>
              <a:t>POS</a:t>
            </a:r>
            <a:r>
              <a:rPr lang="en-US"/>
              <a:t>). These forms can simplify the implementation of combinational logic, particularly with PLDs. In both forms, an overbar cannot extend over more than one variable.</a:t>
            </a:r>
          </a:p>
          <a:p>
            <a:pPr>
              <a:spcBef>
                <a:spcPct val="50000"/>
              </a:spcBef>
            </a:pPr>
            <a:endParaRPr lang="en-US"/>
          </a:p>
        </p:txBody>
      </p:sp>
      <p:sp>
        <p:nvSpPr>
          <p:cNvPr id="31748" name="Text Box 11"/>
          <p:cNvSpPr txBox="1">
            <a:spLocks noChangeArrowheads="1"/>
          </p:cNvSpPr>
          <p:nvPr/>
        </p:nvSpPr>
        <p:spPr bwMode="auto">
          <a:xfrm>
            <a:off x="914400" y="3657600"/>
            <a:ext cx="7543800" cy="701675"/>
          </a:xfrm>
          <a:prstGeom prst="rect">
            <a:avLst/>
          </a:prstGeom>
          <a:noFill/>
          <a:ln w="9525">
            <a:noFill/>
            <a:miter lim="800000"/>
            <a:headEnd/>
            <a:tailEnd/>
          </a:ln>
        </p:spPr>
        <p:txBody>
          <a:bodyPr>
            <a:spAutoFit/>
          </a:bodyPr>
          <a:lstStyle/>
          <a:p>
            <a:pPr>
              <a:spcBef>
                <a:spcPct val="50000"/>
              </a:spcBef>
            </a:pPr>
            <a:r>
              <a:rPr lang="en-US" sz="2000"/>
              <a:t>An expression is in SOP form when two or more product terms are summed as in the following examples:</a:t>
            </a:r>
          </a:p>
        </p:txBody>
      </p:sp>
      <p:sp>
        <p:nvSpPr>
          <p:cNvPr id="31749" name="Text Box 15"/>
          <p:cNvSpPr txBox="1">
            <a:spLocks noChangeArrowheads="1"/>
          </p:cNvSpPr>
          <p:nvPr/>
        </p:nvSpPr>
        <p:spPr bwMode="auto">
          <a:xfrm>
            <a:off x="914400" y="4784725"/>
            <a:ext cx="7543800" cy="701675"/>
          </a:xfrm>
          <a:prstGeom prst="rect">
            <a:avLst/>
          </a:prstGeom>
          <a:noFill/>
          <a:ln w="9525">
            <a:noFill/>
            <a:miter lim="800000"/>
            <a:headEnd/>
            <a:tailEnd/>
          </a:ln>
        </p:spPr>
        <p:txBody>
          <a:bodyPr>
            <a:spAutoFit/>
          </a:bodyPr>
          <a:lstStyle/>
          <a:p>
            <a:pPr>
              <a:spcBef>
                <a:spcPct val="50000"/>
              </a:spcBef>
            </a:pPr>
            <a:r>
              <a:rPr lang="en-US" sz="2000"/>
              <a:t>An expression is in POS form when two or more sum terms are multiplied as in the following examples:</a:t>
            </a:r>
          </a:p>
        </p:txBody>
      </p:sp>
      <p:grpSp>
        <p:nvGrpSpPr>
          <p:cNvPr id="31750" name="Group 28"/>
          <p:cNvGrpSpPr>
            <a:grpSpLocks/>
          </p:cNvGrpSpPr>
          <p:nvPr/>
        </p:nvGrpSpPr>
        <p:grpSpPr bwMode="auto">
          <a:xfrm>
            <a:off x="1066800" y="4343400"/>
            <a:ext cx="7696200" cy="396875"/>
            <a:chOff x="672" y="2736"/>
            <a:chExt cx="4848" cy="250"/>
          </a:xfrm>
        </p:grpSpPr>
        <p:sp>
          <p:nvSpPr>
            <p:cNvPr id="31756" name="Text Box 13"/>
            <p:cNvSpPr txBox="1">
              <a:spLocks noChangeArrowheads="1"/>
            </p:cNvSpPr>
            <p:nvPr/>
          </p:nvSpPr>
          <p:spPr bwMode="auto">
            <a:xfrm>
              <a:off x="672" y="2736"/>
              <a:ext cx="4848" cy="250"/>
            </a:xfrm>
            <a:prstGeom prst="rect">
              <a:avLst/>
            </a:prstGeom>
            <a:noFill/>
            <a:ln w="9525">
              <a:noFill/>
              <a:miter lim="800000"/>
              <a:headEnd/>
              <a:tailEnd/>
            </a:ln>
          </p:spPr>
          <p:txBody>
            <a:bodyPr>
              <a:spAutoFit/>
            </a:bodyPr>
            <a:lstStyle/>
            <a:p>
              <a:pPr>
                <a:spcBef>
                  <a:spcPct val="50000"/>
                </a:spcBef>
              </a:pPr>
              <a:r>
                <a:rPr lang="en-US" sz="2000" i="1"/>
                <a:t>A B C + A B           	A B C + C D		C D + E</a:t>
              </a:r>
            </a:p>
          </p:txBody>
        </p:sp>
        <p:sp>
          <p:nvSpPr>
            <p:cNvPr id="31757" name="Line 18"/>
            <p:cNvSpPr>
              <a:spLocks noChangeShapeType="1"/>
            </p:cNvSpPr>
            <p:nvPr/>
          </p:nvSpPr>
          <p:spPr bwMode="auto">
            <a:xfrm>
              <a:off x="743" y="2768"/>
              <a:ext cx="96" cy="0"/>
            </a:xfrm>
            <a:prstGeom prst="line">
              <a:avLst/>
            </a:prstGeom>
            <a:noFill/>
            <a:ln w="9525">
              <a:solidFill>
                <a:schemeClr val="tx1"/>
              </a:solidFill>
              <a:round/>
              <a:headEnd/>
              <a:tailEnd/>
            </a:ln>
          </p:spPr>
          <p:txBody>
            <a:bodyPr/>
            <a:lstStyle/>
            <a:p>
              <a:endParaRPr lang="en-US"/>
            </a:p>
          </p:txBody>
        </p:sp>
        <p:sp>
          <p:nvSpPr>
            <p:cNvPr id="31758" name="Line 19"/>
            <p:cNvSpPr>
              <a:spLocks noChangeShapeType="1"/>
            </p:cNvSpPr>
            <p:nvPr/>
          </p:nvSpPr>
          <p:spPr bwMode="auto">
            <a:xfrm>
              <a:off x="880" y="2768"/>
              <a:ext cx="96" cy="0"/>
            </a:xfrm>
            <a:prstGeom prst="line">
              <a:avLst/>
            </a:prstGeom>
            <a:noFill/>
            <a:ln w="9525">
              <a:solidFill>
                <a:schemeClr val="tx1"/>
              </a:solidFill>
              <a:round/>
              <a:headEnd/>
              <a:tailEnd/>
            </a:ln>
          </p:spPr>
          <p:txBody>
            <a:bodyPr/>
            <a:lstStyle/>
            <a:p>
              <a:endParaRPr lang="en-US"/>
            </a:p>
          </p:txBody>
        </p:sp>
        <p:sp>
          <p:nvSpPr>
            <p:cNvPr id="31759" name="Line 20"/>
            <p:cNvSpPr>
              <a:spLocks noChangeShapeType="1"/>
            </p:cNvSpPr>
            <p:nvPr/>
          </p:nvSpPr>
          <p:spPr bwMode="auto">
            <a:xfrm>
              <a:off x="1017" y="2768"/>
              <a:ext cx="96" cy="0"/>
            </a:xfrm>
            <a:prstGeom prst="line">
              <a:avLst/>
            </a:prstGeom>
            <a:noFill/>
            <a:ln w="9525">
              <a:solidFill>
                <a:schemeClr val="tx1"/>
              </a:solidFill>
              <a:round/>
              <a:headEnd/>
              <a:tailEnd/>
            </a:ln>
          </p:spPr>
          <p:txBody>
            <a:bodyPr/>
            <a:lstStyle/>
            <a:p>
              <a:endParaRPr lang="en-US"/>
            </a:p>
          </p:txBody>
        </p:sp>
        <p:sp>
          <p:nvSpPr>
            <p:cNvPr id="31760" name="Line 21"/>
            <p:cNvSpPr>
              <a:spLocks noChangeShapeType="1"/>
            </p:cNvSpPr>
            <p:nvPr/>
          </p:nvSpPr>
          <p:spPr bwMode="auto">
            <a:xfrm>
              <a:off x="3079" y="2768"/>
              <a:ext cx="96" cy="0"/>
            </a:xfrm>
            <a:prstGeom prst="line">
              <a:avLst/>
            </a:prstGeom>
            <a:noFill/>
            <a:ln w="9525">
              <a:solidFill>
                <a:schemeClr val="tx1"/>
              </a:solidFill>
              <a:round/>
              <a:headEnd/>
              <a:tailEnd/>
            </a:ln>
          </p:spPr>
          <p:txBody>
            <a:bodyPr/>
            <a:lstStyle/>
            <a:p>
              <a:endParaRPr lang="en-US"/>
            </a:p>
          </p:txBody>
        </p:sp>
        <p:sp>
          <p:nvSpPr>
            <p:cNvPr id="31761" name="Line 22"/>
            <p:cNvSpPr>
              <a:spLocks noChangeShapeType="1"/>
            </p:cNvSpPr>
            <p:nvPr/>
          </p:nvSpPr>
          <p:spPr bwMode="auto">
            <a:xfrm>
              <a:off x="3216" y="2768"/>
              <a:ext cx="96" cy="0"/>
            </a:xfrm>
            <a:prstGeom prst="line">
              <a:avLst/>
            </a:prstGeom>
            <a:noFill/>
            <a:ln w="9525">
              <a:solidFill>
                <a:schemeClr val="tx1"/>
              </a:solidFill>
              <a:round/>
              <a:headEnd/>
              <a:tailEnd/>
            </a:ln>
          </p:spPr>
          <p:txBody>
            <a:bodyPr/>
            <a:lstStyle/>
            <a:p>
              <a:endParaRPr lang="en-US"/>
            </a:p>
          </p:txBody>
        </p:sp>
        <p:sp>
          <p:nvSpPr>
            <p:cNvPr id="31762" name="Line 23"/>
            <p:cNvSpPr>
              <a:spLocks noChangeShapeType="1"/>
            </p:cNvSpPr>
            <p:nvPr/>
          </p:nvSpPr>
          <p:spPr bwMode="auto">
            <a:xfrm>
              <a:off x="2771" y="2768"/>
              <a:ext cx="96" cy="0"/>
            </a:xfrm>
            <a:prstGeom prst="line">
              <a:avLst/>
            </a:prstGeom>
            <a:noFill/>
            <a:ln w="9525">
              <a:solidFill>
                <a:schemeClr val="tx1"/>
              </a:solidFill>
              <a:round/>
              <a:headEnd/>
              <a:tailEnd/>
            </a:ln>
          </p:spPr>
          <p:txBody>
            <a:bodyPr/>
            <a:lstStyle/>
            <a:p>
              <a:endParaRPr lang="en-US"/>
            </a:p>
          </p:txBody>
        </p:sp>
        <p:sp>
          <p:nvSpPr>
            <p:cNvPr id="31763" name="Line 24"/>
            <p:cNvSpPr>
              <a:spLocks noChangeShapeType="1"/>
            </p:cNvSpPr>
            <p:nvPr/>
          </p:nvSpPr>
          <p:spPr bwMode="auto">
            <a:xfrm>
              <a:off x="4656" y="2768"/>
              <a:ext cx="96" cy="0"/>
            </a:xfrm>
            <a:prstGeom prst="line">
              <a:avLst/>
            </a:prstGeom>
            <a:noFill/>
            <a:ln w="9525">
              <a:solidFill>
                <a:schemeClr val="tx1"/>
              </a:solidFill>
              <a:round/>
              <a:headEnd/>
              <a:tailEnd/>
            </a:ln>
          </p:spPr>
          <p:txBody>
            <a:bodyPr/>
            <a:lstStyle/>
            <a:p>
              <a:endParaRPr lang="en-US"/>
            </a:p>
          </p:txBody>
        </p:sp>
      </p:grpSp>
      <p:grpSp>
        <p:nvGrpSpPr>
          <p:cNvPr id="31751" name="Group 29"/>
          <p:cNvGrpSpPr>
            <a:grpSpLocks/>
          </p:cNvGrpSpPr>
          <p:nvPr/>
        </p:nvGrpSpPr>
        <p:grpSpPr bwMode="auto">
          <a:xfrm>
            <a:off x="990600" y="5486400"/>
            <a:ext cx="7696200" cy="396875"/>
            <a:chOff x="624" y="3456"/>
            <a:chExt cx="4848" cy="250"/>
          </a:xfrm>
        </p:grpSpPr>
        <p:sp>
          <p:nvSpPr>
            <p:cNvPr id="31752" name="Text Box 16"/>
            <p:cNvSpPr txBox="1">
              <a:spLocks noChangeArrowheads="1"/>
            </p:cNvSpPr>
            <p:nvPr/>
          </p:nvSpPr>
          <p:spPr bwMode="auto">
            <a:xfrm>
              <a:off x="624" y="3456"/>
              <a:ext cx="4848" cy="250"/>
            </a:xfrm>
            <a:prstGeom prst="rect">
              <a:avLst/>
            </a:prstGeom>
            <a:noFill/>
            <a:ln w="9525">
              <a:noFill/>
              <a:miter lim="800000"/>
              <a:headEnd/>
              <a:tailEnd/>
            </a:ln>
          </p:spPr>
          <p:txBody>
            <a:bodyPr>
              <a:spAutoFit/>
            </a:bodyPr>
            <a:lstStyle/>
            <a:p>
              <a:pPr>
                <a:spcBef>
                  <a:spcPct val="50000"/>
                </a:spcBef>
              </a:pPr>
              <a:r>
                <a:rPr lang="en-US" sz="2000"/>
                <a:t>(</a:t>
              </a:r>
              <a:r>
                <a:rPr lang="en-US" sz="2000" i="1"/>
                <a:t>A + B</a:t>
              </a:r>
              <a:r>
                <a:rPr lang="en-US" sz="2000"/>
                <a:t>)(</a:t>
              </a:r>
              <a:r>
                <a:rPr lang="en-US" sz="2000" i="1"/>
                <a:t>A + C</a:t>
              </a:r>
              <a:r>
                <a:rPr lang="en-US" sz="2000"/>
                <a:t>)</a:t>
              </a:r>
              <a:r>
                <a:rPr lang="en-US" sz="2000" i="1"/>
                <a:t>          	 </a:t>
              </a:r>
              <a:r>
                <a:rPr lang="en-US" sz="2000"/>
                <a:t>(</a:t>
              </a:r>
              <a:r>
                <a:rPr lang="en-US" sz="2000" i="1"/>
                <a:t>A + B + C</a:t>
              </a:r>
              <a:r>
                <a:rPr lang="en-US" sz="2000"/>
                <a:t>)(</a:t>
              </a:r>
              <a:r>
                <a:rPr lang="en-US" sz="2000" i="1"/>
                <a:t>B </a:t>
              </a:r>
              <a:r>
                <a:rPr lang="en-US" sz="2000"/>
                <a:t>+ </a:t>
              </a:r>
              <a:r>
                <a:rPr lang="en-US" sz="2000" i="1"/>
                <a:t>D</a:t>
              </a:r>
              <a:r>
                <a:rPr lang="en-US" sz="2000"/>
                <a:t>) </a:t>
              </a:r>
              <a:r>
                <a:rPr lang="en-US" sz="2000" i="1"/>
                <a:t>	 </a:t>
              </a:r>
              <a:r>
                <a:rPr lang="en-US" sz="2000"/>
                <a:t>(</a:t>
              </a:r>
              <a:r>
                <a:rPr lang="en-US" sz="2000" i="1"/>
                <a:t>A + B</a:t>
              </a:r>
              <a:r>
                <a:rPr lang="en-US" sz="2000"/>
                <a:t>)</a:t>
              </a:r>
              <a:r>
                <a:rPr lang="en-US" sz="2000" i="1"/>
                <a:t>C</a:t>
              </a:r>
              <a:endParaRPr lang="en-US" sz="2000"/>
            </a:p>
          </p:txBody>
        </p:sp>
        <p:sp>
          <p:nvSpPr>
            <p:cNvPr id="31753" name="Line 25"/>
            <p:cNvSpPr>
              <a:spLocks noChangeShapeType="1"/>
            </p:cNvSpPr>
            <p:nvPr/>
          </p:nvSpPr>
          <p:spPr bwMode="auto">
            <a:xfrm>
              <a:off x="3072" y="3484"/>
              <a:ext cx="96" cy="0"/>
            </a:xfrm>
            <a:prstGeom prst="line">
              <a:avLst/>
            </a:prstGeom>
            <a:noFill/>
            <a:ln w="9525">
              <a:solidFill>
                <a:schemeClr val="tx1"/>
              </a:solidFill>
              <a:round/>
              <a:headEnd/>
              <a:tailEnd/>
            </a:ln>
          </p:spPr>
          <p:txBody>
            <a:bodyPr/>
            <a:lstStyle/>
            <a:p>
              <a:endParaRPr lang="en-US"/>
            </a:p>
          </p:txBody>
        </p:sp>
        <p:sp>
          <p:nvSpPr>
            <p:cNvPr id="31754" name="Line 26"/>
            <p:cNvSpPr>
              <a:spLocks noChangeShapeType="1"/>
            </p:cNvSpPr>
            <p:nvPr/>
          </p:nvSpPr>
          <p:spPr bwMode="auto">
            <a:xfrm>
              <a:off x="4258" y="3484"/>
              <a:ext cx="96" cy="0"/>
            </a:xfrm>
            <a:prstGeom prst="line">
              <a:avLst/>
            </a:prstGeom>
            <a:noFill/>
            <a:ln w="9525">
              <a:solidFill>
                <a:schemeClr val="tx1"/>
              </a:solidFill>
              <a:round/>
              <a:headEnd/>
              <a:tailEnd/>
            </a:ln>
          </p:spPr>
          <p:txBody>
            <a:bodyPr/>
            <a:lstStyle/>
            <a:p>
              <a:endParaRPr lang="en-US"/>
            </a:p>
          </p:txBody>
        </p:sp>
        <p:sp>
          <p:nvSpPr>
            <p:cNvPr id="31755" name="Line 27"/>
            <p:cNvSpPr>
              <a:spLocks noChangeShapeType="1"/>
            </p:cNvSpPr>
            <p:nvPr/>
          </p:nvSpPr>
          <p:spPr bwMode="auto">
            <a:xfrm>
              <a:off x="1248" y="3484"/>
              <a:ext cx="96" cy="0"/>
            </a:xfrm>
            <a:prstGeom prst="line">
              <a:avLst/>
            </a:prstGeom>
            <a:noFill/>
            <a:ln w="9525">
              <a:solidFill>
                <a:schemeClr val="tx1"/>
              </a:solidFill>
              <a:round/>
              <a:headEnd/>
              <a:tailEnd/>
            </a:ln>
          </p:spPr>
          <p:txBody>
            <a:bodyPr/>
            <a:lstStyle/>
            <a:p>
              <a:endParaRPr lang="en-US"/>
            </a:p>
          </p:txBody>
        </p:sp>
      </p:gr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2770" name="Rectangle 4"/>
          <p:cNvSpPr>
            <a:spLocks noChangeArrowheads="1"/>
          </p:cNvSpPr>
          <p:nvPr/>
        </p:nvSpPr>
        <p:spPr bwMode="auto">
          <a:xfrm>
            <a:off x="914400" y="1143000"/>
            <a:ext cx="2581275" cy="466725"/>
          </a:xfrm>
          <a:prstGeom prst="rect">
            <a:avLst/>
          </a:prstGeom>
          <a:solidFill>
            <a:srgbClr val="996633"/>
          </a:solidFill>
          <a:ln w="9525">
            <a:solidFill>
              <a:srgbClr val="000000"/>
            </a:solidFill>
            <a:miter lim="800000"/>
            <a:headEnd/>
            <a:tailEnd/>
          </a:ln>
        </p:spPr>
        <p:txBody>
          <a:bodyPr wrap="none">
            <a:spAutoFit/>
          </a:bodyPr>
          <a:lstStyle/>
          <a:p>
            <a:pPr eaLnBrk="1" hangingPunct="1"/>
            <a:r>
              <a:rPr lang="en-US">
                <a:solidFill>
                  <a:srgbClr val="FFFF99"/>
                </a:solidFill>
              </a:rPr>
              <a:t>SOP Standard form</a:t>
            </a:r>
          </a:p>
        </p:txBody>
      </p:sp>
      <p:sp>
        <p:nvSpPr>
          <p:cNvPr id="32771" name="Text Box 5"/>
          <p:cNvSpPr txBox="1">
            <a:spLocks noChangeArrowheads="1"/>
          </p:cNvSpPr>
          <p:nvPr/>
        </p:nvSpPr>
        <p:spPr bwMode="auto">
          <a:xfrm>
            <a:off x="914400" y="1752600"/>
            <a:ext cx="7543800" cy="1187450"/>
          </a:xfrm>
          <a:prstGeom prst="rect">
            <a:avLst/>
          </a:prstGeom>
          <a:noFill/>
          <a:ln w="9525">
            <a:noFill/>
            <a:miter lim="800000"/>
            <a:headEnd/>
            <a:tailEnd/>
          </a:ln>
        </p:spPr>
        <p:txBody>
          <a:bodyPr>
            <a:spAutoFit/>
          </a:bodyPr>
          <a:lstStyle/>
          <a:p>
            <a:pPr>
              <a:spcBef>
                <a:spcPct val="50000"/>
              </a:spcBef>
            </a:pPr>
            <a:r>
              <a:rPr lang="en-US"/>
              <a:t>In </a:t>
            </a:r>
            <a:r>
              <a:rPr lang="en-US" b="1"/>
              <a:t>SOP</a:t>
            </a:r>
            <a:r>
              <a:rPr lang="en-US"/>
              <a:t> </a:t>
            </a:r>
            <a:r>
              <a:rPr lang="en-US" b="1"/>
              <a:t>standard form</a:t>
            </a:r>
            <a:r>
              <a:rPr lang="en-US"/>
              <a:t>, every variable in the domain must appear in each term. This form is useful for constructing truth tables or for implementing logic in PLDs.</a:t>
            </a:r>
          </a:p>
        </p:txBody>
      </p:sp>
      <p:sp>
        <p:nvSpPr>
          <p:cNvPr id="32772" name="Text Box 22"/>
          <p:cNvSpPr txBox="1">
            <a:spLocks noChangeArrowheads="1"/>
          </p:cNvSpPr>
          <p:nvPr/>
        </p:nvSpPr>
        <p:spPr bwMode="auto">
          <a:xfrm>
            <a:off x="914400" y="2895600"/>
            <a:ext cx="7543800" cy="1006475"/>
          </a:xfrm>
          <a:prstGeom prst="rect">
            <a:avLst/>
          </a:prstGeom>
          <a:noFill/>
          <a:ln w="9525">
            <a:noFill/>
            <a:miter lim="800000"/>
            <a:headEnd/>
            <a:tailEnd/>
          </a:ln>
        </p:spPr>
        <p:txBody>
          <a:bodyPr>
            <a:spAutoFit/>
          </a:bodyPr>
          <a:lstStyle/>
          <a:p>
            <a:pPr>
              <a:spcBef>
                <a:spcPct val="50000"/>
              </a:spcBef>
            </a:pPr>
            <a:r>
              <a:rPr lang="en-US" sz="2000"/>
              <a:t>You can expand a nonstandard term to standard form by multiplying the term by a term consisting of the sum of the missing variable and its complement.</a:t>
            </a:r>
          </a:p>
        </p:txBody>
      </p:sp>
      <p:sp>
        <p:nvSpPr>
          <p:cNvPr id="32773" name="WordArt 24"/>
          <p:cNvSpPr>
            <a:spLocks noChangeArrowheads="1" noChangeShapeType="1" noTextEdit="1"/>
          </p:cNvSpPr>
          <p:nvPr/>
        </p:nvSpPr>
        <p:spPr bwMode="auto">
          <a:xfrm>
            <a:off x="685800" y="4090988"/>
            <a:ext cx="1219200" cy="449262"/>
          </a:xfrm>
          <a:prstGeom prst="rect">
            <a:avLst/>
          </a:prstGeom>
        </p:spPr>
        <p:txBody>
          <a:bodyPr wrap="none" fromWordArt="1">
            <a:prstTxWarp prst="textPlain">
              <a:avLst>
                <a:gd name="adj" fmla="val 50000"/>
              </a:avLst>
            </a:prstTxWarp>
          </a:bodyPr>
          <a:lstStyle/>
          <a:p>
            <a:pPr algn="ctr"/>
            <a:r>
              <a:rPr lang="en-US" sz="28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Example</a:t>
            </a:r>
          </a:p>
        </p:txBody>
      </p:sp>
      <p:sp>
        <p:nvSpPr>
          <p:cNvPr id="32774" name="WordArt 25"/>
          <p:cNvSpPr>
            <a:spLocks noChangeArrowheads="1" noChangeShapeType="1" noTextEdit="1"/>
          </p:cNvSpPr>
          <p:nvPr/>
        </p:nvSpPr>
        <p:spPr bwMode="auto">
          <a:xfrm>
            <a:off x="685800" y="4572000"/>
            <a:ext cx="1219200" cy="449263"/>
          </a:xfrm>
          <a:prstGeom prst="rect">
            <a:avLst/>
          </a:prstGeom>
        </p:spPr>
        <p:txBody>
          <a:bodyPr wrap="none" fromWordArt="1">
            <a:prstTxWarp prst="textPlain">
              <a:avLst>
                <a:gd name="adj" fmla="val 50000"/>
              </a:avLst>
            </a:prstTxWarp>
          </a:bodyPr>
          <a:lstStyle/>
          <a:p>
            <a:pPr algn="ctr"/>
            <a:r>
              <a:rPr lang="en-US" sz="28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Solution</a:t>
            </a:r>
          </a:p>
        </p:txBody>
      </p:sp>
      <p:grpSp>
        <p:nvGrpSpPr>
          <p:cNvPr id="32775" name="Group 42"/>
          <p:cNvGrpSpPr>
            <a:grpSpLocks/>
          </p:cNvGrpSpPr>
          <p:nvPr/>
        </p:nvGrpSpPr>
        <p:grpSpPr bwMode="auto">
          <a:xfrm>
            <a:off x="1981200" y="4114800"/>
            <a:ext cx="6553200" cy="396875"/>
            <a:chOff x="1248" y="2592"/>
            <a:chExt cx="4128" cy="250"/>
          </a:xfrm>
        </p:grpSpPr>
        <p:sp>
          <p:nvSpPr>
            <p:cNvPr id="32789" name="Text Box 23"/>
            <p:cNvSpPr txBox="1">
              <a:spLocks noChangeArrowheads="1"/>
            </p:cNvSpPr>
            <p:nvPr/>
          </p:nvSpPr>
          <p:spPr bwMode="auto">
            <a:xfrm>
              <a:off x="1248" y="2592"/>
              <a:ext cx="4128" cy="250"/>
            </a:xfrm>
            <a:prstGeom prst="rect">
              <a:avLst/>
            </a:prstGeom>
            <a:noFill/>
            <a:ln w="9525">
              <a:noFill/>
              <a:miter lim="800000"/>
              <a:headEnd/>
              <a:tailEnd/>
            </a:ln>
          </p:spPr>
          <p:txBody>
            <a:bodyPr>
              <a:spAutoFit/>
            </a:bodyPr>
            <a:lstStyle/>
            <a:p>
              <a:pPr eaLnBrk="1" hangingPunct="1">
                <a:spcBef>
                  <a:spcPct val="15000"/>
                </a:spcBef>
              </a:pPr>
              <a:r>
                <a:rPr lang="en-US" sz="2000"/>
                <a:t>Convert </a:t>
              </a:r>
              <a:r>
                <a:rPr lang="en-US" sz="2000" i="1"/>
                <a:t>X = A B + A B C</a:t>
              </a:r>
              <a:r>
                <a:rPr lang="en-US" sz="2000"/>
                <a:t> to standard form. </a:t>
              </a:r>
            </a:p>
          </p:txBody>
        </p:sp>
        <p:sp>
          <p:nvSpPr>
            <p:cNvPr id="32790" name="Line 30"/>
            <p:cNvSpPr>
              <a:spLocks noChangeShapeType="1"/>
            </p:cNvSpPr>
            <p:nvPr/>
          </p:nvSpPr>
          <p:spPr bwMode="auto">
            <a:xfrm>
              <a:off x="2304" y="2640"/>
              <a:ext cx="96" cy="0"/>
            </a:xfrm>
            <a:prstGeom prst="line">
              <a:avLst/>
            </a:prstGeom>
            <a:noFill/>
            <a:ln w="9525">
              <a:solidFill>
                <a:schemeClr val="tx1"/>
              </a:solidFill>
              <a:round/>
              <a:headEnd/>
              <a:tailEnd/>
            </a:ln>
          </p:spPr>
          <p:txBody>
            <a:bodyPr/>
            <a:lstStyle/>
            <a:p>
              <a:endParaRPr lang="en-US"/>
            </a:p>
          </p:txBody>
        </p:sp>
        <p:sp>
          <p:nvSpPr>
            <p:cNvPr id="32791" name="Line 31"/>
            <p:cNvSpPr>
              <a:spLocks noChangeShapeType="1"/>
            </p:cNvSpPr>
            <p:nvPr/>
          </p:nvSpPr>
          <p:spPr bwMode="auto">
            <a:xfrm>
              <a:off x="2160" y="2640"/>
              <a:ext cx="96" cy="0"/>
            </a:xfrm>
            <a:prstGeom prst="line">
              <a:avLst/>
            </a:prstGeom>
            <a:noFill/>
            <a:ln w="9525">
              <a:solidFill>
                <a:schemeClr val="tx1"/>
              </a:solidFill>
              <a:round/>
              <a:headEnd/>
              <a:tailEnd/>
            </a:ln>
          </p:spPr>
          <p:txBody>
            <a:bodyPr/>
            <a:lstStyle/>
            <a:p>
              <a:endParaRPr lang="en-US"/>
            </a:p>
          </p:txBody>
        </p:sp>
      </p:grpSp>
      <p:grpSp>
        <p:nvGrpSpPr>
          <p:cNvPr id="32776" name="Group 43"/>
          <p:cNvGrpSpPr>
            <a:grpSpLocks/>
          </p:cNvGrpSpPr>
          <p:nvPr/>
        </p:nvGrpSpPr>
        <p:grpSpPr bwMode="auto">
          <a:xfrm>
            <a:off x="1981200" y="4572000"/>
            <a:ext cx="6324600" cy="701675"/>
            <a:chOff x="1248" y="2880"/>
            <a:chExt cx="3984" cy="442"/>
          </a:xfrm>
        </p:grpSpPr>
        <p:sp>
          <p:nvSpPr>
            <p:cNvPr id="32787" name="Text Box 26"/>
            <p:cNvSpPr txBox="1">
              <a:spLocks noChangeArrowheads="1"/>
            </p:cNvSpPr>
            <p:nvPr/>
          </p:nvSpPr>
          <p:spPr bwMode="auto">
            <a:xfrm>
              <a:off x="1248" y="2880"/>
              <a:ext cx="3984" cy="442"/>
            </a:xfrm>
            <a:prstGeom prst="rect">
              <a:avLst/>
            </a:prstGeom>
            <a:noFill/>
            <a:ln w="9525">
              <a:noFill/>
              <a:miter lim="800000"/>
              <a:headEnd/>
              <a:tailEnd/>
            </a:ln>
          </p:spPr>
          <p:txBody>
            <a:bodyPr>
              <a:spAutoFit/>
            </a:bodyPr>
            <a:lstStyle/>
            <a:p>
              <a:pPr eaLnBrk="1" hangingPunct="1">
                <a:spcBef>
                  <a:spcPct val="15000"/>
                </a:spcBef>
              </a:pPr>
              <a:r>
                <a:rPr lang="en-US" sz="2000"/>
                <a:t>The first term does not include the variable </a:t>
              </a:r>
              <a:r>
                <a:rPr lang="en-US" sz="2000" i="1"/>
                <a:t>C</a:t>
              </a:r>
              <a:r>
                <a:rPr lang="en-US" sz="2000"/>
                <a:t>. Therefore, multiply it by the (</a:t>
              </a:r>
              <a:r>
                <a:rPr lang="en-US" sz="2000" i="1"/>
                <a:t>C + C</a:t>
              </a:r>
              <a:r>
                <a:rPr lang="en-US" sz="2000"/>
                <a:t>), which = 1:</a:t>
              </a:r>
            </a:p>
          </p:txBody>
        </p:sp>
        <p:sp>
          <p:nvSpPr>
            <p:cNvPr id="32788" name="Line 34"/>
            <p:cNvSpPr>
              <a:spLocks noChangeShapeType="1"/>
            </p:cNvSpPr>
            <p:nvPr/>
          </p:nvSpPr>
          <p:spPr bwMode="auto">
            <a:xfrm>
              <a:off x="2832" y="3120"/>
              <a:ext cx="96" cy="0"/>
            </a:xfrm>
            <a:prstGeom prst="line">
              <a:avLst/>
            </a:prstGeom>
            <a:noFill/>
            <a:ln w="9525">
              <a:solidFill>
                <a:schemeClr val="tx1"/>
              </a:solidFill>
              <a:round/>
              <a:headEnd/>
              <a:tailEnd/>
            </a:ln>
          </p:spPr>
          <p:txBody>
            <a:bodyPr/>
            <a:lstStyle/>
            <a:p>
              <a:endParaRPr lang="en-US"/>
            </a:p>
          </p:txBody>
        </p:sp>
      </p:grpSp>
      <p:grpSp>
        <p:nvGrpSpPr>
          <p:cNvPr id="32777" name="Group 44"/>
          <p:cNvGrpSpPr>
            <a:grpSpLocks/>
          </p:cNvGrpSpPr>
          <p:nvPr/>
        </p:nvGrpSpPr>
        <p:grpSpPr bwMode="auto">
          <a:xfrm>
            <a:off x="1981200" y="5272088"/>
            <a:ext cx="6553200" cy="747712"/>
            <a:chOff x="1248" y="3321"/>
            <a:chExt cx="4128" cy="471"/>
          </a:xfrm>
        </p:grpSpPr>
        <p:sp>
          <p:nvSpPr>
            <p:cNvPr id="32778" name="Text Box 32"/>
            <p:cNvSpPr txBox="1">
              <a:spLocks noChangeArrowheads="1"/>
            </p:cNvSpPr>
            <p:nvPr/>
          </p:nvSpPr>
          <p:spPr bwMode="auto">
            <a:xfrm>
              <a:off x="1248" y="3321"/>
              <a:ext cx="4128" cy="471"/>
            </a:xfrm>
            <a:prstGeom prst="rect">
              <a:avLst/>
            </a:prstGeom>
            <a:noFill/>
            <a:ln w="9525">
              <a:noFill/>
              <a:miter lim="800000"/>
              <a:headEnd/>
              <a:tailEnd/>
            </a:ln>
          </p:spPr>
          <p:txBody>
            <a:bodyPr>
              <a:spAutoFit/>
            </a:bodyPr>
            <a:lstStyle/>
            <a:p>
              <a:pPr eaLnBrk="1" hangingPunct="1">
                <a:spcBef>
                  <a:spcPct val="15000"/>
                </a:spcBef>
              </a:pPr>
              <a:r>
                <a:rPr lang="en-US" sz="2000" i="1"/>
                <a:t>X = A B </a:t>
              </a:r>
              <a:r>
                <a:rPr lang="en-US" sz="2000"/>
                <a:t>(</a:t>
              </a:r>
              <a:r>
                <a:rPr lang="en-US" sz="2000" i="1"/>
                <a:t>C + C</a:t>
              </a:r>
              <a:r>
                <a:rPr lang="en-US" sz="2000"/>
                <a:t>)</a:t>
              </a:r>
              <a:r>
                <a:rPr lang="en-US" sz="2000" i="1"/>
                <a:t> + A B C</a:t>
              </a:r>
              <a:r>
                <a:rPr lang="en-US" sz="2000"/>
                <a:t> </a:t>
              </a:r>
            </a:p>
            <a:p>
              <a:pPr eaLnBrk="1" hangingPunct="1">
                <a:spcBef>
                  <a:spcPct val="15000"/>
                </a:spcBef>
              </a:pPr>
              <a:r>
                <a:rPr lang="en-US" sz="2000"/>
                <a:t>    </a:t>
              </a:r>
              <a:r>
                <a:rPr lang="en-US" sz="2000" i="1"/>
                <a:t>= </a:t>
              </a:r>
              <a:r>
                <a:rPr lang="en-US" sz="2000" i="1">
                  <a:solidFill>
                    <a:srgbClr val="FF0000"/>
                  </a:solidFill>
                </a:rPr>
                <a:t>A B C + A B C + A B C</a:t>
              </a:r>
            </a:p>
          </p:txBody>
        </p:sp>
        <p:sp>
          <p:nvSpPr>
            <p:cNvPr id="32779" name="Line 33"/>
            <p:cNvSpPr>
              <a:spLocks noChangeShapeType="1"/>
            </p:cNvSpPr>
            <p:nvPr/>
          </p:nvSpPr>
          <p:spPr bwMode="auto">
            <a:xfrm>
              <a:off x="2256" y="3365"/>
              <a:ext cx="96" cy="0"/>
            </a:xfrm>
            <a:prstGeom prst="line">
              <a:avLst/>
            </a:prstGeom>
            <a:noFill/>
            <a:ln w="9525">
              <a:solidFill>
                <a:schemeClr val="tx1"/>
              </a:solidFill>
              <a:round/>
              <a:headEnd/>
              <a:tailEnd/>
            </a:ln>
          </p:spPr>
          <p:txBody>
            <a:bodyPr/>
            <a:lstStyle/>
            <a:p>
              <a:endParaRPr lang="en-US"/>
            </a:p>
          </p:txBody>
        </p:sp>
        <p:sp>
          <p:nvSpPr>
            <p:cNvPr id="32780" name="Line 35"/>
            <p:cNvSpPr>
              <a:spLocks noChangeShapeType="1"/>
            </p:cNvSpPr>
            <p:nvPr/>
          </p:nvSpPr>
          <p:spPr bwMode="auto">
            <a:xfrm>
              <a:off x="1762" y="3365"/>
              <a:ext cx="96" cy="0"/>
            </a:xfrm>
            <a:prstGeom prst="line">
              <a:avLst/>
            </a:prstGeom>
            <a:noFill/>
            <a:ln w="9525">
              <a:solidFill>
                <a:schemeClr val="tx1"/>
              </a:solidFill>
              <a:round/>
              <a:headEnd/>
              <a:tailEnd/>
            </a:ln>
          </p:spPr>
          <p:txBody>
            <a:bodyPr/>
            <a:lstStyle/>
            <a:p>
              <a:endParaRPr lang="en-US"/>
            </a:p>
          </p:txBody>
        </p:sp>
        <p:sp>
          <p:nvSpPr>
            <p:cNvPr id="32781" name="Line 36"/>
            <p:cNvSpPr>
              <a:spLocks noChangeShapeType="1"/>
            </p:cNvSpPr>
            <p:nvPr/>
          </p:nvSpPr>
          <p:spPr bwMode="auto">
            <a:xfrm>
              <a:off x="1618" y="3365"/>
              <a:ext cx="96" cy="0"/>
            </a:xfrm>
            <a:prstGeom prst="line">
              <a:avLst/>
            </a:prstGeom>
            <a:noFill/>
            <a:ln w="9525">
              <a:solidFill>
                <a:schemeClr val="tx1"/>
              </a:solidFill>
              <a:round/>
              <a:headEnd/>
              <a:tailEnd/>
            </a:ln>
          </p:spPr>
          <p:txBody>
            <a:bodyPr/>
            <a:lstStyle/>
            <a:p>
              <a:endParaRPr lang="en-US"/>
            </a:p>
          </p:txBody>
        </p:sp>
        <p:sp>
          <p:nvSpPr>
            <p:cNvPr id="32782" name="Line 37"/>
            <p:cNvSpPr>
              <a:spLocks noChangeShapeType="1"/>
            </p:cNvSpPr>
            <p:nvPr/>
          </p:nvSpPr>
          <p:spPr bwMode="auto">
            <a:xfrm>
              <a:off x="1768" y="3585"/>
              <a:ext cx="96" cy="0"/>
            </a:xfrm>
            <a:prstGeom prst="line">
              <a:avLst/>
            </a:prstGeom>
            <a:noFill/>
            <a:ln w="9525">
              <a:solidFill>
                <a:srgbClr val="FF0000"/>
              </a:solidFill>
              <a:round/>
              <a:headEnd/>
              <a:tailEnd/>
            </a:ln>
          </p:spPr>
          <p:txBody>
            <a:bodyPr/>
            <a:lstStyle/>
            <a:p>
              <a:endParaRPr lang="en-US"/>
            </a:p>
          </p:txBody>
        </p:sp>
        <p:sp>
          <p:nvSpPr>
            <p:cNvPr id="32783" name="Line 38"/>
            <p:cNvSpPr>
              <a:spLocks noChangeShapeType="1"/>
            </p:cNvSpPr>
            <p:nvPr/>
          </p:nvSpPr>
          <p:spPr bwMode="auto">
            <a:xfrm>
              <a:off x="1624" y="3585"/>
              <a:ext cx="96" cy="0"/>
            </a:xfrm>
            <a:prstGeom prst="line">
              <a:avLst/>
            </a:prstGeom>
            <a:noFill/>
            <a:ln w="9525">
              <a:solidFill>
                <a:srgbClr val="FF0000"/>
              </a:solidFill>
              <a:round/>
              <a:headEnd/>
              <a:tailEnd/>
            </a:ln>
          </p:spPr>
          <p:txBody>
            <a:bodyPr/>
            <a:lstStyle/>
            <a:p>
              <a:endParaRPr lang="en-US"/>
            </a:p>
          </p:txBody>
        </p:sp>
        <p:sp>
          <p:nvSpPr>
            <p:cNvPr id="32784" name="Line 39"/>
            <p:cNvSpPr>
              <a:spLocks noChangeShapeType="1"/>
            </p:cNvSpPr>
            <p:nvPr/>
          </p:nvSpPr>
          <p:spPr bwMode="auto">
            <a:xfrm>
              <a:off x="2343" y="3585"/>
              <a:ext cx="96" cy="0"/>
            </a:xfrm>
            <a:prstGeom prst="line">
              <a:avLst/>
            </a:prstGeom>
            <a:noFill/>
            <a:ln w="9525">
              <a:solidFill>
                <a:srgbClr val="FF0000"/>
              </a:solidFill>
              <a:round/>
              <a:headEnd/>
              <a:tailEnd/>
            </a:ln>
          </p:spPr>
          <p:txBody>
            <a:bodyPr/>
            <a:lstStyle/>
            <a:p>
              <a:endParaRPr lang="en-US"/>
            </a:p>
          </p:txBody>
        </p:sp>
        <p:sp>
          <p:nvSpPr>
            <p:cNvPr id="32785" name="Line 40"/>
            <p:cNvSpPr>
              <a:spLocks noChangeShapeType="1"/>
            </p:cNvSpPr>
            <p:nvPr/>
          </p:nvSpPr>
          <p:spPr bwMode="auto">
            <a:xfrm>
              <a:off x="2199" y="3585"/>
              <a:ext cx="96" cy="0"/>
            </a:xfrm>
            <a:prstGeom prst="line">
              <a:avLst/>
            </a:prstGeom>
            <a:noFill/>
            <a:ln w="9525">
              <a:solidFill>
                <a:srgbClr val="FF0000"/>
              </a:solidFill>
              <a:round/>
              <a:headEnd/>
              <a:tailEnd/>
            </a:ln>
          </p:spPr>
          <p:txBody>
            <a:bodyPr/>
            <a:lstStyle/>
            <a:p>
              <a:endParaRPr lang="en-US"/>
            </a:p>
          </p:txBody>
        </p:sp>
        <p:sp>
          <p:nvSpPr>
            <p:cNvPr id="32786" name="Line 41"/>
            <p:cNvSpPr>
              <a:spLocks noChangeShapeType="1"/>
            </p:cNvSpPr>
            <p:nvPr/>
          </p:nvSpPr>
          <p:spPr bwMode="auto">
            <a:xfrm>
              <a:off x="2487" y="3585"/>
              <a:ext cx="96" cy="0"/>
            </a:xfrm>
            <a:prstGeom prst="line">
              <a:avLst/>
            </a:prstGeom>
            <a:noFill/>
            <a:ln w="9525">
              <a:solidFill>
                <a:srgbClr val="FF0000"/>
              </a:solidFill>
              <a:round/>
              <a:headEnd/>
              <a:tailEnd/>
            </a:ln>
          </p:spPr>
          <p:txBody>
            <a:bodyPr/>
            <a:lstStyle/>
            <a:p>
              <a:endParaRPr lang="en-US"/>
            </a:p>
          </p:txBody>
        </p:sp>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3794" name="Rectangle 4"/>
          <p:cNvSpPr>
            <a:spLocks noChangeArrowheads="1"/>
          </p:cNvSpPr>
          <p:nvPr/>
        </p:nvSpPr>
        <p:spPr bwMode="auto">
          <a:xfrm>
            <a:off x="914400" y="1143000"/>
            <a:ext cx="2581275" cy="466725"/>
          </a:xfrm>
          <a:prstGeom prst="rect">
            <a:avLst/>
          </a:prstGeom>
          <a:solidFill>
            <a:srgbClr val="996633"/>
          </a:solidFill>
          <a:ln w="9525">
            <a:solidFill>
              <a:srgbClr val="000000"/>
            </a:solidFill>
            <a:miter lim="800000"/>
            <a:headEnd/>
            <a:tailEnd/>
          </a:ln>
        </p:spPr>
        <p:txBody>
          <a:bodyPr wrap="none">
            <a:spAutoFit/>
          </a:bodyPr>
          <a:lstStyle/>
          <a:p>
            <a:pPr eaLnBrk="1" hangingPunct="1"/>
            <a:r>
              <a:rPr lang="en-US">
                <a:solidFill>
                  <a:srgbClr val="FFFF99"/>
                </a:solidFill>
              </a:rPr>
              <a:t>POS Standard form</a:t>
            </a:r>
          </a:p>
        </p:txBody>
      </p:sp>
      <p:sp>
        <p:nvSpPr>
          <p:cNvPr id="33795" name="Text Box 11"/>
          <p:cNvSpPr txBox="1">
            <a:spLocks noChangeArrowheads="1"/>
          </p:cNvSpPr>
          <p:nvPr/>
        </p:nvSpPr>
        <p:spPr bwMode="auto">
          <a:xfrm>
            <a:off x="914400" y="1752600"/>
            <a:ext cx="7543800" cy="822325"/>
          </a:xfrm>
          <a:prstGeom prst="rect">
            <a:avLst/>
          </a:prstGeom>
          <a:noFill/>
          <a:ln w="9525">
            <a:noFill/>
            <a:miter lim="800000"/>
            <a:headEnd/>
            <a:tailEnd/>
          </a:ln>
        </p:spPr>
        <p:txBody>
          <a:bodyPr>
            <a:spAutoFit/>
          </a:bodyPr>
          <a:lstStyle/>
          <a:p>
            <a:pPr>
              <a:spcBef>
                <a:spcPct val="50000"/>
              </a:spcBef>
            </a:pPr>
            <a:r>
              <a:rPr lang="en-US"/>
              <a:t>In </a:t>
            </a:r>
            <a:r>
              <a:rPr lang="en-US" b="1"/>
              <a:t>POS</a:t>
            </a:r>
            <a:r>
              <a:rPr lang="en-US"/>
              <a:t> </a:t>
            </a:r>
            <a:r>
              <a:rPr lang="en-US" b="1"/>
              <a:t>standard form</a:t>
            </a:r>
            <a:r>
              <a:rPr lang="en-US"/>
              <a:t>, every variable in the domain must appear in each sum term of the expression. </a:t>
            </a:r>
          </a:p>
        </p:txBody>
      </p:sp>
      <p:sp>
        <p:nvSpPr>
          <p:cNvPr id="33796" name="Text Box 12"/>
          <p:cNvSpPr txBox="1">
            <a:spLocks noChangeArrowheads="1"/>
          </p:cNvSpPr>
          <p:nvPr/>
        </p:nvSpPr>
        <p:spPr bwMode="auto">
          <a:xfrm>
            <a:off x="914400" y="2514600"/>
            <a:ext cx="7543800" cy="1006475"/>
          </a:xfrm>
          <a:prstGeom prst="rect">
            <a:avLst/>
          </a:prstGeom>
          <a:noFill/>
          <a:ln w="9525">
            <a:noFill/>
            <a:miter lim="800000"/>
            <a:headEnd/>
            <a:tailEnd/>
          </a:ln>
        </p:spPr>
        <p:txBody>
          <a:bodyPr>
            <a:spAutoFit/>
          </a:bodyPr>
          <a:lstStyle/>
          <a:p>
            <a:pPr>
              <a:spcBef>
                <a:spcPct val="50000"/>
              </a:spcBef>
            </a:pPr>
            <a:r>
              <a:rPr lang="en-US" sz="2000"/>
              <a:t>You can expand a nonstandard POS expression to standard form by adding the product of the missing variable and its complement and applying rule 12, which states that (</a:t>
            </a:r>
            <a:r>
              <a:rPr lang="en-US" sz="2000" i="1"/>
              <a:t>A + B</a:t>
            </a:r>
            <a:r>
              <a:rPr lang="en-US" sz="2000"/>
              <a:t>)(</a:t>
            </a:r>
            <a:r>
              <a:rPr lang="en-US" sz="2000" i="1"/>
              <a:t>A + C</a:t>
            </a:r>
            <a:r>
              <a:rPr lang="en-US" sz="2000"/>
              <a:t>)</a:t>
            </a:r>
            <a:r>
              <a:rPr lang="en-US" sz="2000" i="1"/>
              <a:t> = A + BC.</a:t>
            </a:r>
          </a:p>
        </p:txBody>
      </p:sp>
      <p:sp>
        <p:nvSpPr>
          <p:cNvPr id="33797" name="WordArt 13"/>
          <p:cNvSpPr>
            <a:spLocks noChangeArrowheads="1" noChangeShapeType="1" noTextEdit="1"/>
          </p:cNvSpPr>
          <p:nvPr/>
        </p:nvSpPr>
        <p:spPr bwMode="auto">
          <a:xfrm>
            <a:off x="685800" y="3733800"/>
            <a:ext cx="1219200" cy="449263"/>
          </a:xfrm>
          <a:prstGeom prst="rect">
            <a:avLst/>
          </a:prstGeom>
        </p:spPr>
        <p:txBody>
          <a:bodyPr wrap="none" fromWordArt="1">
            <a:prstTxWarp prst="textPlain">
              <a:avLst>
                <a:gd name="adj" fmla="val 50000"/>
              </a:avLst>
            </a:prstTxWarp>
          </a:bodyPr>
          <a:lstStyle/>
          <a:p>
            <a:pPr algn="ctr"/>
            <a:r>
              <a:rPr lang="en-US" sz="28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Example</a:t>
            </a:r>
          </a:p>
        </p:txBody>
      </p:sp>
      <p:sp>
        <p:nvSpPr>
          <p:cNvPr id="33798" name="WordArt 14"/>
          <p:cNvSpPr>
            <a:spLocks noChangeArrowheads="1" noChangeShapeType="1" noTextEdit="1"/>
          </p:cNvSpPr>
          <p:nvPr/>
        </p:nvSpPr>
        <p:spPr bwMode="auto">
          <a:xfrm>
            <a:off x="685800" y="4495800"/>
            <a:ext cx="1219200" cy="449263"/>
          </a:xfrm>
          <a:prstGeom prst="rect">
            <a:avLst/>
          </a:prstGeom>
        </p:spPr>
        <p:txBody>
          <a:bodyPr wrap="none" fromWordArt="1">
            <a:prstTxWarp prst="textPlain">
              <a:avLst>
                <a:gd name="adj" fmla="val 50000"/>
              </a:avLst>
            </a:prstTxWarp>
          </a:bodyPr>
          <a:lstStyle/>
          <a:p>
            <a:pPr algn="ctr"/>
            <a:r>
              <a:rPr lang="en-US" sz="28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Solution</a:t>
            </a:r>
          </a:p>
        </p:txBody>
      </p:sp>
      <p:grpSp>
        <p:nvGrpSpPr>
          <p:cNvPr id="33799" name="Group 41"/>
          <p:cNvGrpSpPr>
            <a:grpSpLocks/>
          </p:cNvGrpSpPr>
          <p:nvPr/>
        </p:nvGrpSpPr>
        <p:grpSpPr bwMode="auto">
          <a:xfrm>
            <a:off x="1981200" y="3794125"/>
            <a:ext cx="6553200" cy="396875"/>
            <a:chOff x="1248" y="2256"/>
            <a:chExt cx="4128" cy="250"/>
          </a:xfrm>
        </p:grpSpPr>
        <p:sp>
          <p:nvSpPr>
            <p:cNvPr id="33814" name="Text Box 16"/>
            <p:cNvSpPr txBox="1">
              <a:spLocks noChangeArrowheads="1"/>
            </p:cNvSpPr>
            <p:nvPr/>
          </p:nvSpPr>
          <p:spPr bwMode="auto">
            <a:xfrm>
              <a:off x="1248" y="2256"/>
              <a:ext cx="4128" cy="250"/>
            </a:xfrm>
            <a:prstGeom prst="rect">
              <a:avLst/>
            </a:prstGeom>
            <a:noFill/>
            <a:ln w="9525">
              <a:noFill/>
              <a:miter lim="800000"/>
              <a:headEnd/>
              <a:tailEnd/>
            </a:ln>
          </p:spPr>
          <p:txBody>
            <a:bodyPr>
              <a:spAutoFit/>
            </a:bodyPr>
            <a:lstStyle/>
            <a:p>
              <a:pPr eaLnBrk="1" hangingPunct="1">
                <a:spcBef>
                  <a:spcPct val="15000"/>
                </a:spcBef>
              </a:pPr>
              <a:r>
                <a:rPr lang="en-US" sz="2000"/>
                <a:t>Convert </a:t>
              </a:r>
              <a:r>
                <a:rPr lang="en-US" sz="2000" i="1"/>
                <a:t>X = </a:t>
              </a:r>
              <a:r>
                <a:rPr lang="en-US" sz="2000"/>
                <a:t>(</a:t>
              </a:r>
              <a:r>
                <a:rPr lang="en-US" sz="2000" i="1"/>
                <a:t>A + B</a:t>
              </a:r>
              <a:r>
                <a:rPr lang="en-US" sz="2000"/>
                <a:t>)(</a:t>
              </a:r>
              <a:r>
                <a:rPr lang="en-US" sz="2000" i="1"/>
                <a:t>A + B + C</a:t>
              </a:r>
              <a:r>
                <a:rPr lang="en-US" sz="2000"/>
                <a:t>) to standard form. </a:t>
              </a:r>
            </a:p>
          </p:txBody>
        </p:sp>
        <p:sp>
          <p:nvSpPr>
            <p:cNvPr id="33815" name="Line 17"/>
            <p:cNvSpPr>
              <a:spLocks noChangeShapeType="1"/>
            </p:cNvSpPr>
            <p:nvPr/>
          </p:nvSpPr>
          <p:spPr bwMode="auto">
            <a:xfrm>
              <a:off x="2496" y="2304"/>
              <a:ext cx="96" cy="0"/>
            </a:xfrm>
            <a:prstGeom prst="line">
              <a:avLst/>
            </a:prstGeom>
            <a:noFill/>
            <a:ln w="9525">
              <a:solidFill>
                <a:schemeClr val="tx1"/>
              </a:solidFill>
              <a:round/>
              <a:headEnd/>
              <a:tailEnd/>
            </a:ln>
          </p:spPr>
          <p:txBody>
            <a:bodyPr/>
            <a:lstStyle/>
            <a:p>
              <a:endParaRPr lang="en-US"/>
            </a:p>
          </p:txBody>
        </p:sp>
        <p:sp>
          <p:nvSpPr>
            <p:cNvPr id="33816" name="Line 18"/>
            <p:cNvSpPr>
              <a:spLocks noChangeShapeType="1"/>
            </p:cNvSpPr>
            <p:nvPr/>
          </p:nvSpPr>
          <p:spPr bwMode="auto">
            <a:xfrm>
              <a:off x="2208" y="2304"/>
              <a:ext cx="96" cy="0"/>
            </a:xfrm>
            <a:prstGeom prst="line">
              <a:avLst/>
            </a:prstGeom>
            <a:noFill/>
            <a:ln w="9525">
              <a:solidFill>
                <a:schemeClr val="tx1"/>
              </a:solidFill>
              <a:round/>
              <a:headEnd/>
              <a:tailEnd/>
            </a:ln>
          </p:spPr>
          <p:txBody>
            <a:bodyPr/>
            <a:lstStyle/>
            <a:p>
              <a:endParaRPr lang="en-US"/>
            </a:p>
          </p:txBody>
        </p:sp>
      </p:grpSp>
      <p:grpSp>
        <p:nvGrpSpPr>
          <p:cNvPr id="33800" name="Group 43"/>
          <p:cNvGrpSpPr>
            <a:grpSpLocks/>
          </p:cNvGrpSpPr>
          <p:nvPr/>
        </p:nvGrpSpPr>
        <p:grpSpPr bwMode="auto">
          <a:xfrm>
            <a:off x="1981200" y="4495800"/>
            <a:ext cx="6324600" cy="701675"/>
            <a:chOff x="1248" y="2880"/>
            <a:chExt cx="3984" cy="442"/>
          </a:xfrm>
        </p:grpSpPr>
        <p:sp>
          <p:nvSpPr>
            <p:cNvPr id="33812" name="Text Box 20"/>
            <p:cNvSpPr txBox="1">
              <a:spLocks noChangeArrowheads="1"/>
            </p:cNvSpPr>
            <p:nvPr/>
          </p:nvSpPr>
          <p:spPr bwMode="auto">
            <a:xfrm>
              <a:off x="1248" y="2880"/>
              <a:ext cx="3984" cy="442"/>
            </a:xfrm>
            <a:prstGeom prst="rect">
              <a:avLst/>
            </a:prstGeom>
            <a:noFill/>
            <a:ln w="9525">
              <a:noFill/>
              <a:miter lim="800000"/>
              <a:headEnd/>
              <a:tailEnd/>
            </a:ln>
          </p:spPr>
          <p:txBody>
            <a:bodyPr>
              <a:spAutoFit/>
            </a:bodyPr>
            <a:lstStyle/>
            <a:p>
              <a:pPr eaLnBrk="1" hangingPunct="1">
                <a:spcBef>
                  <a:spcPct val="15000"/>
                </a:spcBef>
              </a:pPr>
              <a:r>
                <a:rPr lang="en-US" sz="2000"/>
                <a:t>The first sum term does not include the variable </a:t>
              </a:r>
              <a:r>
                <a:rPr lang="en-US" sz="2000" i="1"/>
                <a:t>C</a:t>
              </a:r>
              <a:r>
                <a:rPr lang="en-US" sz="2000"/>
                <a:t>. Therefore, add </a:t>
              </a:r>
              <a:r>
                <a:rPr lang="en-US" sz="2000" i="1"/>
                <a:t>C C</a:t>
              </a:r>
              <a:r>
                <a:rPr lang="en-US" sz="2000"/>
                <a:t> and expand the result by rule 12.</a:t>
              </a:r>
            </a:p>
          </p:txBody>
        </p:sp>
        <p:sp>
          <p:nvSpPr>
            <p:cNvPr id="33813" name="Line 21"/>
            <p:cNvSpPr>
              <a:spLocks noChangeShapeType="1"/>
            </p:cNvSpPr>
            <p:nvPr/>
          </p:nvSpPr>
          <p:spPr bwMode="auto">
            <a:xfrm>
              <a:off x="2448" y="3120"/>
              <a:ext cx="96" cy="0"/>
            </a:xfrm>
            <a:prstGeom prst="line">
              <a:avLst/>
            </a:prstGeom>
            <a:noFill/>
            <a:ln w="9525">
              <a:solidFill>
                <a:schemeClr val="tx1"/>
              </a:solidFill>
              <a:round/>
              <a:headEnd/>
              <a:tailEnd/>
            </a:ln>
          </p:spPr>
          <p:txBody>
            <a:bodyPr/>
            <a:lstStyle/>
            <a:p>
              <a:endParaRPr lang="en-US"/>
            </a:p>
          </p:txBody>
        </p:sp>
      </p:grpSp>
      <p:grpSp>
        <p:nvGrpSpPr>
          <p:cNvPr id="33801" name="Group 44"/>
          <p:cNvGrpSpPr>
            <a:grpSpLocks/>
          </p:cNvGrpSpPr>
          <p:nvPr/>
        </p:nvGrpSpPr>
        <p:grpSpPr bwMode="auto">
          <a:xfrm>
            <a:off x="1981200" y="5181600"/>
            <a:ext cx="6553200" cy="747713"/>
            <a:chOff x="1248" y="3312"/>
            <a:chExt cx="4128" cy="471"/>
          </a:xfrm>
        </p:grpSpPr>
        <p:sp>
          <p:nvSpPr>
            <p:cNvPr id="33802" name="Text Box 32"/>
            <p:cNvSpPr txBox="1">
              <a:spLocks noChangeArrowheads="1"/>
            </p:cNvSpPr>
            <p:nvPr/>
          </p:nvSpPr>
          <p:spPr bwMode="auto">
            <a:xfrm>
              <a:off x="1248" y="3312"/>
              <a:ext cx="4128" cy="471"/>
            </a:xfrm>
            <a:prstGeom prst="rect">
              <a:avLst/>
            </a:prstGeom>
            <a:noFill/>
            <a:ln w="9525">
              <a:noFill/>
              <a:miter lim="800000"/>
              <a:headEnd/>
              <a:tailEnd/>
            </a:ln>
          </p:spPr>
          <p:txBody>
            <a:bodyPr>
              <a:spAutoFit/>
            </a:bodyPr>
            <a:lstStyle/>
            <a:p>
              <a:pPr eaLnBrk="1" hangingPunct="1">
                <a:spcBef>
                  <a:spcPct val="15000"/>
                </a:spcBef>
              </a:pPr>
              <a:r>
                <a:rPr lang="en-US" sz="2000" i="1"/>
                <a:t>X = </a:t>
              </a:r>
              <a:r>
                <a:rPr lang="en-US" sz="2000"/>
                <a:t>(</a:t>
              </a:r>
              <a:r>
                <a:rPr lang="en-US" sz="2000" i="1"/>
                <a:t>A + B + C C</a:t>
              </a:r>
              <a:r>
                <a:rPr lang="en-US" sz="2000"/>
                <a:t>)(</a:t>
              </a:r>
              <a:r>
                <a:rPr lang="en-US" sz="2000" i="1"/>
                <a:t>A + B + C</a:t>
              </a:r>
              <a:r>
                <a:rPr lang="en-US" sz="2000"/>
                <a:t>)</a:t>
              </a:r>
            </a:p>
            <a:p>
              <a:pPr eaLnBrk="1" hangingPunct="1">
                <a:spcBef>
                  <a:spcPct val="15000"/>
                </a:spcBef>
              </a:pPr>
              <a:r>
                <a:rPr lang="en-US" sz="2000"/>
                <a:t>    = </a:t>
              </a:r>
              <a:r>
                <a:rPr lang="en-US" sz="2000">
                  <a:solidFill>
                    <a:srgbClr val="FF0000"/>
                  </a:solidFill>
                </a:rPr>
                <a:t>(</a:t>
              </a:r>
              <a:r>
                <a:rPr lang="en-US" sz="2000" i="1">
                  <a:solidFill>
                    <a:srgbClr val="FF0000"/>
                  </a:solidFill>
                </a:rPr>
                <a:t>A +B + C</a:t>
              </a:r>
              <a:r>
                <a:rPr lang="en-US" sz="2000">
                  <a:solidFill>
                    <a:srgbClr val="FF0000"/>
                  </a:solidFill>
                </a:rPr>
                <a:t> )(</a:t>
              </a:r>
              <a:r>
                <a:rPr lang="en-US" sz="2000" i="1">
                  <a:solidFill>
                    <a:srgbClr val="FF0000"/>
                  </a:solidFill>
                </a:rPr>
                <a:t>A + B + C</a:t>
              </a:r>
              <a:r>
                <a:rPr lang="en-US" sz="2000">
                  <a:solidFill>
                    <a:srgbClr val="FF0000"/>
                  </a:solidFill>
                </a:rPr>
                <a:t>)(</a:t>
              </a:r>
              <a:r>
                <a:rPr lang="en-US" sz="2000" i="1">
                  <a:solidFill>
                    <a:srgbClr val="FF0000"/>
                  </a:solidFill>
                </a:rPr>
                <a:t>A + B + C</a:t>
              </a:r>
              <a:r>
                <a:rPr lang="en-US" sz="2000">
                  <a:solidFill>
                    <a:srgbClr val="FF0000"/>
                  </a:solidFill>
                </a:rPr>
                <a:t>)</a:t>
              </a:r>
            </a:p>
          </p:txBody>
        </p:sp>
        <p:grpSp>
          <p:nvGrpSpPr>
            <p:cNvPr id="33803" name="Group 42"/>
            <p:cNvGrpSpPr>
              <a:grpSpLocks/>
            </p:cNvGrpSpPr>
            <p:nvPr/>
          </p:nvGrpSpPr>
          <p:grpSpPr bwMode="auto">
            <a:xfrm>
              <a:off x="1673" y="3360"/>
              <a:ext cx="1447" cy="213"/>
              <a:chOff x="1673" y="3360"/>
              <a:chExt cx="1447" cy="213"/>
            </a:xfrm>
          </p:grpSpPr>
          <p:sp>
            <p:nvSpPr>
              <p:cNvPr id="33804" name="Line 33"/>
              <p:cNvSpPr>
                <a:spLocks noChangeShapeType="1"/>
              </p:cNvSpPr>
              <p:nvPr/>
            </p:nvSpPr>
            <p:spPr bwMode="auto">
              <a:xfrm>
                <a:off x="1680" y="3360"/>
                <a:ext cx="96" cy="0"/>
              </a:xfrm>
              <a:prstGeom prst="line">
                <a:avLst/>
              </a:prstGeom>
              <a:noFill/>
              <a:ln w="9525">
                <a:solidFill>
                  <a:schemeClr val="tx1"/>
                </a:solidFill>
                <a:round/>
                <a:headEnd/>
                <a:tailEnd/>
              </a:ln>
            </p:spPr>
            <p:txBody>
              <a:bodyPr/>
              <a:lstStyle/>
              <a:p>
                <a:endParaRPr lang="en-US"/>
              </a:p>
            </p:txBody>
          </p:sp>
          <p:sp>
            <p:nvSpPr>
              <p:cNvPr id="33805" name="Line 34"/>
              <p:cNvSpPr>
                <a:spLocks noChangeShapeType="1"/>
              </p:cNvSpPr>
              <p:nvPr/>
            </p:nvSpPr>
            <p:spPr bwMode="auto">
              <a:xfrm>
                <a:off x="1968" y="3360"/>
                <a:ext cx="96" cy="0"/>
              </a:xfrm>
              <a:prstGeom prst="line">
                <a:avLst/>
              </a:prstGeom>
              <a:noFill/>
              <a:ln w="9525">
                <a:solidFill>
                  <a:schemeClr val="tx1"/>
                </a:solidFill>
                <a:round/>
                <a:headEnd/>
                <a:tailEnd/>
              </a:ln>
            </p:spPr>
            <p:txBody>
              <a:bodyPr/>
              <a:lstStyle/>
              <a:p>
                <a:endParaRPr lang="en-US"/>
              </a:p>
            </p:txBody>
          </p:sp>
          <p:sp>
            <p:nvSpPr>
              <p:cNvPr id="33806" name="Line 35"/>
              <p:cNvSpPr>
                <a:spLocks noChangeShapeType="1"/>
              </p:cNvSpPr>
              <p:nvPr/>
            </p:nvSpPr>
            <p:spPr bwMode="auto">
              <a:xfrm>
                <a:off x="2400" y="3360"/>
                <a:ext cx="96" cy="0"/>
              </a:xfrm>
              <a:prstGeom prst="line">
                <a:avLst/>
              </a:prstGeom>
              <a:noFill/>
              <a:ln w="9525">
                <a:solidFill>
                  <a:schemeClr val="tx1"/>
                </a:solidFill>
                <a:round/>
                <a:headEnd/>
                <a:tailEnd/>
              </a:ln>
            </p:spPr>
            <p:txBody>
              <a:bodyPr/>
              <a:lstStyle/>
              <a:p>
                <a:endParaRPr lang="en-US"/>
              </a:p>
            </p:txBody>
          </p:sp>
          <p:sp>
            <p:nvSpPr>
              <p:cNvPr id="33807" name="Line 36"/>
              <p:cNvSpPr>
                <a:spLocks noChangeShapeType="1"/>
              </p:cNvSpPr>
              <p:nvPr/>
            </p:nvSpPr>
            <p:spPr bwMode="auto">
              <a:xfrm>
                <a:off x="1673" y="3573"/>
                <a:ext cx="96" cy="0"/>
              </a:xfrm>
              <a:prstGeom prst="line">
                <a:avLst/>
              </a:prstGeom>
              <a:noFill/>
              <a:ln w="9525">
                <a:solidFill>
                  <a:srgbClr val="FF0000"/>
                </a:solidFill>
                <a:round/>
                <a:headEnd/>
                <a:tailEnd/>
              </a:ln>
            </p:spPr>
            <p:txBody>
              <a:bodyPr/>
              <a:lstStyle/>
              <a:p>
                <a:endParaRPr lang="en-US"/>
              </a:p>
            </p:txBody>
          </p:sp>
          <p:sp>
            <p:nvSpPr>
              <p:cNvPr id="33808" name="Line 37"/>
              <p:cNvSpPr>
                <a:spLocks noChangeShapeType="1"/>
              </p:cNvSpPr>
              <p:nvPr/>
            </p:nvSpPr>
            <p:spPr bwMode="auto">
              <a:xfrm>
                <a:off x="1920" y="3573"/>
                <a:ext cx="96" cy="0"/>
              </a:xfrm>
              <a:prstGeom prst="line">
                <a:avLst/>
              </a:prstGeom>
              <a:noFill/>
              <a:ln w="9525">
                <a:solidFill>
                  <a:srgbClr val="FF0000"/>
                </a:solidFill>
                <a:round/>
                <a:headEnd/>
                <a:tailEnd/>
              </a:ln>
            </p:spPr>
            <p:txBody>
              <a:bodyPr/>
              <a:lstStyle/>
              <a:p>
                <a:endParaRPr lang="en-US"/>
              </a:p>
            </p:txBody>
          </p:sp>
          <p:sp>
            <p:nvSpPr>
              <p:cNvPr id="33809" name="Line 38"/>
              <p:cNvSpPr>
                <a:spLocks noChangeShapeType="1"/>
              </p:cNvSpPr>
              <p:nvPr/>
            </p:nvSpPr>
            <p:spPr bwMode="auto">
              <a:xfrm>
                <a:off x="2448" y="3573"/>
                <a:ext cx="96" cy="0"/>
              </a:xfrm>
              <a:prstGeom prst="line">
                <a:avLst/>
              </a:prstGeom>
              <a:noFill/>
              <a:ln w="9525">
                <a:solidFill>
                  <a:srgbClr val="FF0000"/>
                </a:solidFill>
                <a:round/>
                <a:headEnd/>
                <a:tailEnd/>
              </a:ln>
            </p:spPr>
            <p:txBody>
              <a:bodyPr/>
              <a:lstStyle/>
              <a:p>
                <a:endParaRPr lang="en-US"/>
              </a:p>
            </p:txBody>
          </p:sp>
          <p:sp>
            <p:nvSpPr>
              <p:cNvPr id="33810" name="Line 39"/>
              <p:cNvSpPr>
                <a:spLocks noChangeShapeType="1"/>
              </p:cNvSpPr>
              <p:nvPr/>
            </p:nvSpPr>
            <p:spPr bwMode="auto">
              <a:xfrm>
                <a:off x="2736" y="3573"/>
                <a:ext cx="96" cy="0"/>
              </a:xfrm>
              <a:prstGeom prst="line">
                <a:avLst/>
              </a:prstGeom>
              <a:noFill/>
              <a:ln w="9525">
                <a:solidFill>
                  <a:srgbClr val="FF0000"/>
                </a:solidFill>
                <a:round/>
                <a:headEnd/>
                <a:tailEnd/>
              </a:ln>
            </p:spPr>
            <p:txBody>
              <a:bodyPr/>
              <a:lstStyle/>
              <a:p>
                <a:endParaRPr lang="en-US"/>
              </a:p>
            </p:txBody>
          </p:sp>
          <p:sp>
            <p:nvSpPr>
              <p:cNvPr id="33811" name="Line 40"/>
              <p:cNvSpPr>
                <a:spLocks noChangeShapeType="1"/>
              </p:cNvSpPr>
              <p:nvPr/>
            </p:nvSpPr>
            <p:spPr bwMode="auto">
              <a:xfrm>
                <a:off x="3024" y="3573"/>
                <a:ext cx="96" cy="0"/>
              </a:xfrm>
              <a:prstGeom prst="line">
                <a:avLst/>
              </a:prstGeom>
              <a:noFill/>
              <a:ln w="9525">
                <a:solidFill>
                  <a:srgbClr val="FF0000"/>
                </a:solidFill>
                <a:round/>
                <a:headEnd/>
                <a:tailEnd/>
              </a:ln>
            </p:spPr>
            <p:txBody>
              <a:bodyPr/>
              <a:lstStyle/>
              <a:p>
                <a:endParaRPr lang="en-US"/>
              </a:p>
            </p:txBody>
          </p:sp>
        </p:grp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7" name="Text Box 7"/>
          <p:cNvSpPr txBox="1">
            <a:spLocks noChangeArrowheads="1"/>
          </p:cNvSpPr>
          <p:nvPr/>
        </p:nvSpPr>
        <p:spPr bwMode="auto">
          <a:xfrm>
            <a:off x="1143000" y="1600200"/>
            <a:ext cx="7315200" cy="1187450"/>
          </a:xfrm>
          <a:prstGeom prst="rect">
            <a:avLst/>
          </a:prstGeom>
          <a:noFill/>
          <a:ln w="9525">
            <a:noFill/>
            <a:miter lim="800000"/>
            <a:headEnd/>
            <a:tailEnd/>
          </a:ln>
        </p:spPr>
        <p:txBody>
          <a:bodyPr>
            <a:spAutoFit/>
          </a:bodyPr>
          <a:lstStyle/>
          <a:p>
            <a:pPr eaLnBrk="1" hangingPunct="1">
              <a:spcBef>
                <a:spcPct val="50000"/>
              </a:spcBef>
            </a:pPr>
            <a:r>
              <a:rPr lang="en-US"/>
              <a:t>The Karnaugh map (K-map) is a tool for simplifying combinational logic with 3 or 4 variables. For 3 variables, 8 cells are required (2</a:t>
            </a:r>
            <a:r>
              <a:rPr lang="en-US" baseline="30000"/>
              <a:t>3</a:t>
            </a:r>
            <a:r>
              <a:rPr lang="en-US"/>
              <a:t>). </a:t>
            </a:r>
          </a:p>
        </p:txBody>
      </p:sp>
      <p:sp>
        <p:nvSpPr>
          <p:cNvPr id="11268" name="Text Box 8"/>
          <p:cNvSpPr txBox="1">
            <a:spLocks noChangeArrowheads="1"/>
          </p:cNvSpPr>
          <p:nvPr/>
        </p:nvSpPr>
        <p:spPr bwMode="auto">
          <a:xfrm>
            <a:off x="1143000" y="2895600"/>
            <a:ext cx="4724400" cy="2392363"/>
          </a:xfrm>
          <a:prstGeom prst="rect">
            <a:avLst/>
          </a:prstGeom>
          <a:noFill/>
          <a:ln w="9525">
            <a:noFill/>
            <a:miter lim="800000"/>
            <a:headEnd/>
            <a:tailEnd/>
          </a:ln>
        </p:spPr>
        <p:txBody>
          <a:bodyPr>
            <a:spAutoFit/>
          </a:bodyPr>
          <a:lstStyle/>
          <a:p>
            <a:pPr eaLnBrk="1" hangingPunct="1">
              <a:spcBef>
                <a:spcPct val="30000"/>
              </a:spcBef>
            </a:pPr>
            <a:r>
              <a:rPr lang="en-US"/>
              <a:t>The map shown is for three variables labeled </a:t>
            </a:r>
            <a:r>
              <a:rPr lang="en-US" i="1"/>
              <a:t>A, B,</a:t>
            </a:r>
            <a:r>
              <a:rPr lang="en-US"/>
              <a:t> and </a:t>
            </a:r>
            <a:r>
              <a:rPr lang="en-US" i="1"/>
              <a:t>C</a:t>
            </a:r>
            <a:r>
              <a:rPr lang="en-US"/>
              <a:t>. Each cell represents one possible product term.</a:t>
            </a:r>
          </a:p>
          <a:p>
            <a:pPr eaLnBrk="1" hangingPunct="1">
              <a:spcBef>
                <a:spcPct val="30000"/>
              </a:spcBef>
            </a:pPr>
            <a:r>
              <a:rPr lang="en-US"/>
              <a:t>Each cell differs from an adjacent cell by only one variable. </a:t>
            </a:r>
          </a:p>
        </p:txBody>
      </p:sp>
      <p:graphicFrame>
        <p:nvGraphicFramePr>
          <p:cNvPr id="11266" name="Object 9"/>
          <p:cNvGraphicFramePr>
            <a:graphicFrameLocks noChangeAspect="1"/>
          </p:cNvGraphicFramePr>
          <p:nvPr/>
        </p:nvGraphicFramePr>
        <p:xfrm>
          <a:off x="5943600" y="2819400"/>
          <a:ext cx="2362200" cy="3276600"/>
        </p:xfrm>
        <a:graphic>
          <a:graphicData uri="http://schemas.openxmlformats.org/presentationml/2006/ole">
            <p:oleObj spid="_x0000_s11266" name="CorelDRAW" r:id="rId5" imgW="1163117" imgH="1614373" progId="CorelDRAW.Graphic.12">
              <p:embed/>
            </p:oleObj>
          </a:graphicData>
        </a:graphic>
      </p:graphicFrame>
      <p:sp>
        <p:nvSpPr>
          <p:cNvPr id="11269" name="Rectangle 24"/>
          <p:cNvSpPr>
            <a:spLocks noChangeArrowheads="1"/>
          </p:cNvSpPr>
          <p:nvPr/>
        </p:nvSpPr>
        <p:spPr bwMode="auto">
          <a:xfrm>
            <a:off x="914400" y="1143000"/>
            <a:ext cx="2114550" cy="466725"/>
          </a:xfrm>
          <a:prstGeom prst="rect">
            <a:avLst/>
          </a:prstGeom>
          <a:solidFill>
            <a:srgbClr val="996633"/>
          </a:solidFill>
          <a:ln w="9525">
            <a:solidFill>
              <a:srgbClr val="000000"/>
            </a:solidFill>
            <a:miter lim="800000"/>
            <a:headEnd/>
            <a:tailEnd/>
          </a:ln>
        </p:spPr>
        <p:txBody>
          <a:bodyPr wrap="none">
            <a:spAutoFit/>
          </a:bodyPr>
          <a:lstStyle/>
          <a:p>
            <a:pPr eaLnBrk="1" hangingPunct="1"/>
            <a:r>
              <a:rPr lang="en-US">
                <a:solidFill>
                  <a:srgbClr val="FFFF99"/>
                </a:solidFill>
              </a:rPr>
              <a:t>Karnaugh maps</a:t>
            </a:r>
          </a:p>
        </p:txBody>
      </p:sp>
    </p:spTree>
    <p:custDataLst>
      <p:tags r:id="rId2"/>
    </p:custData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2290" name="Object 23"/>
          <p:cNvGraphicFramePr>
            <a:graphicFrameLocks noChangeAspect="1"/>
          </p:cNvGraphicFramePr>
          <p:nvPr/>
        </p:nvGraphicFramePr>
        <p:xfrm>
          <a:off x="1219200" y="2667000"/>
          <a:ext cx="2386013" cy="3352800"/>
        </p:xfrm>
        <a:graphic>
          <a:graphicData uri="http://schemas.openxmlformats.org/presentationml/2006/ole">
            <p:oleObj spid="_x0000_s12290" name="CorelDRAW" r:id="rId5" imgW="1088296" imgH="1530665" progId="CorelDRAW.Graphic.13">
              <p:embed/>
            </p:oleObj>
          </a:graphicData>
        </a:graphic>
      </p:graphicFrame>
      <p:sp>
        <p:nvSpPr>
          <p:cNvPr id="12291" name="Text Box 7"/>
          <p:cNvSpPr txBox="1">
            <a:spLocks noChangeArrowheads="1"/>
          </p:cNvSpPr>
          <p:nvPr/>
        </p:nvSpPr>
        <p:spPr bwMode="auto">
          <a:xfrm>
            <a:off x="1143000" y="1752600"/>
            <a:ext cx="7315200" cy="822325"/>
          </a:xfrm>
          <a:prstGeom prst="rect">
            <a:avLst/>
          </a:prstGeom>
          <a:noFill/>
          <a:ln w="9525">
            <a:noFill/>
            <a:miter lim="800000"/>
            <a:headEnd/>
            <a:tailEnd/>
          </a:ln>
        </p:spPr>
        <p:txBody>
          <a:bodyPr>
            <a:spAutoFit/>
          </a:bodyPr>
          <a:lstStyle/>
          <a:p>
            <a:pPr eaLnBrk="1" hangingPunct="1">
              <a:spcBef>
                <a:spcPct val="50000"/>
              </a:spcBef>
            </a:pPr>
            <a:r>
              <a:rPr lang="en-US"/>
              <a:t>Cells are usually labeled using 0’s and 1’s to represent the variable and its complement.  </a:t>
            </a:r>
          </a:p>
        </p:txBody>
      </p:sp>
      <p:grpSp>
        <p:nvGrpSpPr>
          <p:cNvPr id="12292" name="Group 10"/>
          <p:cNvGrpSpPr>
            <a:grpSpLocks/>
          </p:cNvGrpSpPr>
          <p:nvPr/>
        </p:nvGrpSpPr>
        <p:grpSpPr bwMode="auto">
          <a:xfrm>
            <a:off x="533400" y="3200400"/>
            <a:ext cx="1447800" cy="2590800"/>
            <a:chOff x="336" y="2016"/>
            <a:chExt cx="912" cy="1632"/>
          </a:xfrm>
        </p:grpSpPr>
        <p:sp>
          <p:nvSpPr>
            <p:cNvPr id="12296" name="Oval 11"/>
            <p:cNvSpPr>
              <a:spLocks noChangeArrowheads="1"/>
            </p:cNvSpPr>
            <p:nvPr/>
          </p:nvSpPr>
          <p:spPr bwMode="auto">
            <a:xfrm>
              <a:off x="912" y="2016"/>
              <a:ext cx="336" cy="1632"/>
            </a:xfrm>
            <a:prstGeom prst="ellipse">
              <a:avLst/>
            </a:prstGeom>
            <a:noFill/>
            <a:ln w="9525">
              <a:solidFill>
                <a:schemeClr val="tx2"/>
              </a:solidFill>
              <a:round/>
              <a:headEnd/>
              <a:tailEnd/>
            </a:ln>
          </p:spPr>
          <p:txBody>
            <a:bodyPr wrap="none" anchor="ctr"/>
            <a:lstStyle/>
            <a:p>
              <a:endParaRPr lang="en-US"/>
            </a:p>
          </p:txBody>
        </p:sp>
        <p:sp>
          <p:nvSpPr>
            <p:cNvPr id="12297" name="Text Box 12"/>
            <p:cNvSpPr txBox="1">
              <a:spLocks noChangeArrowheads="1"/>
            </p:cNvSpPr>
            <p:nvPr/>
          </p:nvSpPr>
          <p:spPr bwMode="auto">
            <a:xfrm>
              <a:off x="336" y="2496"/>
              <a:ext cx="576" cy="518"/>
            </a:xfrm>
            <a:prstGeom prst="rect">
              <a:avLst/>
            </a:prstGeom>
            <a:gradFill rotWithShape="1">
              <a:gsLst>
                <a:gs pos="0">
                  <a:srgbClr val="777777"/>
                </a:gs>
                <a:gs pos="100000">
                  <a:srgbClr val="DDDDDD"/>
                </a:gs>
              </a:gsLst>
              <a:lin ang="2700000" scaled="1"/>
            </a:gradFill>
            <a:ln w="9525">
              <a:noFill/>
              <a:miter lim="800000"/>
              <a:headEnd/>
              <a:tailEnd/>
            </a:ln>
          </p:spPr>
          <p:txBody>
            <a:bodyPr>
              <a:spAutoFit/>
            </a:bodyPr>
            <a:lstStyle/>
            <a:p>
              <a:pPr eaLnBrk="1" hangingPunct="1">
                <a:spcBef>
                  <a:spcPct val="50000"/>
                </a:spcBef>
              </a:pPr>
              <a:r>
                <a:rPr lang="en-US">
                  <a:solidFill>
                    <a:schemeClr val="tx2"/>
                  </a:solidFill>
                </a:rPr>
                <a:t>Gray code</a:t>
              </a:r>
            </a:p>
          </p:txBody>
        </p:sp>
      </p:grpSp>
      <p:sp>
        <p:nvSpPr>
          <p:cNvPr id="12293" name="Rectangle 15"/>
          <p:cNvSpPr>
            <a:spLocks noChangeArrowheads="1"/>
          </p:cNvSpPr>
          <p:nvPr/>
        </p:nvSpPr>
        <p:spPr bwMode="auto">
          <a:xfrm>
            <a:off x="914400" y="1143000"/>
            <a:ext cx="2114550" cy="466725"/>
          </a:xfrm>
          <a:prstGeom prst="rect">
            <a:avLst/>
          </a:prstGeom>
          <a:solidFill>
            <a:srgbClr val="996633"/>
          </a:solidFill>
          <a:ln w="9525">
            <a:solidFill>
              <a:srgbClr val="000000"/>
            </a:solidFill>
            <a:miter lim="800000"/>
            <a:headEnd/>
            <a:tailEnd/>
          </a:ln>
        </p:spPr>
        <p:txBody>
          <a:bodyPr wrap="none">
            <a:spAutoFit/>
          </a:bodyPr>
          <a:lstStyle/>
          <a:p>
            <a:pPr eaLnBrk="1" hangingPunct="1"/>
            <a:r>
              <a:rPr lang="en-US">
                <a:solidFill>
                  <a:srgbClr val="FFFF99"/>
                </a:solidFill>
              </a:rPr>
              <a:t>Karnaugh maps</a:t>
            </a:r>
          </a:p>
        </p:txBody>
      </p:sp>
      <p:sp>
        <p:nvSpPr>
          <p:cNvPr id="12294" name="Text Box 8"/>
          <p:cNvSpPr txBox="1">
            <a:spLocks noChangeArrowheads="1"/>
          </p:cNvSpPr>
          <p:nvPr/>
        </p:nvSpPr>
        <p:spPr bwMode="auto">
          <a:xfrm>
            <a:off x="3962400" y="3841750"/>
            <a:ext cx="4343400" cy="1187450"/>
          </a:xfrm>
          <a:prstGeom prst="rect">
            <a:avLst/>
          </a:prstGeom>
          <a:noFill/>
          <a:ln w="9525">
            <a:noFill/>
            <a:miter lim="800000"/>
            <a:headEnd/>
            <a:tailEnd/>
          </a:ln>
        </p:spPr>
        <p:txBody>
          <a:bodyPr>
            <a:spAutoFit/>
          </a:bodyPr>
          <a:lstStyle/>
          <a:p>
            <a:pPr eaLnBrk="1" hangingPunct="1">
              <a:spcBef>
                <a:spcPct val="20000"/>
              </a:spcBef>
            </a:pPr>
            <a:r>
              <a:rPr lang="en-US"/>
              <a:t>Ones are read as the true variable and zeros are read as the complemented variable. </a:t>
            </a:r>
          </a:p>
        </p:txBody>
      </p:sp>
      <p:sp>
        <p:nvSpPr>
          <p:cNvPr id="12295" name="Text Box 22"/>
          <p:cNvSpPr txBox="1">
            <a:spLocks noChangeArrowheads="1"/>
          </p:cNvSpPr>
          <p:nvPr/>
        </p:nvSpPr>
        <p:spPr bwMode="auto">
          <a:xfrm>
            <a:off x="3962400" y="2590800"/>
            <a:ext cx="4343400" cy="1187450"/>
          </a:xfrm>
          <a:prstGeom prst="rect">
            <a:avLst/>
          </a:prstGeom>
          <a:noFill/>
          <a:ln w="9525">
            <a:noFill/>
            <a:miter lim="800000"/>
            <a:headEnd/>
            <a:tailEnd/>
          </a:ln>
        </p:spPr>
        <p:txBody>
          <a:bodyPr>
            <a:spAutoFit/>
          </a:bodyPr>
          <a:lstStyle/>
          <a:p>
            <a:pPr>
              <a:spcBef>
                <a:spcPct val="50000"/>
              </a:spcBef>
            </a:pPr>
            <a:r>
              <a:rPr lang="en-US"/>
              <a:t>The numbers are entered in gray code, to force adjacent cells to be different by only one variable.</a:t>
            </a:r>
          </a:p>
        </p:txBody>
      </p:sp>
    </p:spTree>
    <p:custDataLst>
      <p:tags r:id="rId2"/>
    </p:custData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WER3D TITLE" val="C:\Program Files\PowerPlugs\3D Titles\Volume I\\Diamonds 02.p3d"/>
  <p:tag name="POWER3D TITLE SOUND" val="Synthesizer"/>
  <p:tag name="POWER3D TITLE OPTIONS" val="0 -1 158644 Reverse"/>
  <p:tag name="POWER3D TEXT0" val="The Science of Electronics"/>
  <p:tag name="POWER3D FONT0" val="Arial"/>
  <p:tag name="POWER3D TITLE OPTIONS0" val="1 1 0 100"/>
  <p:tag name="POWER3D TEXT1" val="Digital"/>
  <p:tag name="POWER3D FONT1" val="Arial"/>
  <p:tag name="POWER3D TITLE OPTIONS1" val="1 1 0 100"/>
</p:tagLst>
</file>

<file path=ppt/tags/tag2.xml><?xml version="1.0" encoding="utf-8"?>
<p:tagLst xmlns:a="http://schemas.openxmlformats.org/drawingml/2006/main" xmlns:r="http://schemas.openxmlformats.org/officeDocument/2006/relationships" xmlns:p="http://schemas.openxmlformats.org/presentationml/2006/main">
  <p:tag name="POWER3D TITLE" val="C:\Program Files\PowerPlugs\3D Titles\Volume I\\Diamonds 02.p3d"/>
  <p:tag name="POWER3D TITLE SOUND" val="Synthesizer"/>
  <p:tag name="POWER3D TITLE OPTIONS" val="0 -1 158644 Reverse"/>
  <p:tag name="POWER3D TEXT0" val="The Science of Electronics"/>
  <p:tag name="POWER3D FONT0" val="Arial"/>
  <p:tag name="POWER3D TITLE OPTIONS0" val="1 1 0 100"/>
  <p:tag name="POWER3D TEXT1" val="Digital"/>
  <p:tag name="POWER3D FONT1" val="Arial"/>
  <p:tag name="POWER3D TITLE OPTIONS1" val="1 1 0 100"/>
</p:tagLst>
</file>

<file path=ppt/tags/tag3.xml><?xml version="1.0" encoding="utf-8"?>
<p:tagLst xmlns:a="http://schemas.openxmlformats.org/drawingml/2006/main" xmlns:r="http://schemas.openxmlformats.org/officeDocument/2006/relationships" xmlns:p="http://schemas.openxmlformats.org/presentationml/2006/main">
  <p:tag name="POWER3D TITLE" val="C:\Program Files\PowerPlugs\3D Titles\Volume I\\Diamonds 02.p3d"/>
  <p:tag name="POWER3D TITLE SOUND" val="Synthesizer"/>
  <p:tag name="POWER3D TITLE OPTIONS" val="0 -1 158644 Reverse"/>
  <p:tag name="POWER3D TEXT0" val="The Science of Electronics"/>
  <p:tag name="POWER3D FONT0" val="Arial"/>
  <p:tag name="POWER3D TITLE OPTIONS0" val="1 1 0 100"/>
  <p:tag name="POWER3D TEXT1" val="Digital"/>
  <p:tag name="POWER3D FONT1" val="Arial"/>
  <p:tag name="POWER3D TITLE OPTIONS1" val="1 1 0 100"/>
</p:tagLst>
</file>

<file path=ppt/tags/tag4.xml><?xml version="1.0" encoding="utf-8"?>
<p:tagLst xmlns:a="http://schemas.openxmlformats.org/drawingml/2006/main" xmlns:r="http://schemas.openxmlformats.org/officeDocument/2006/relationships" xmlns:p="http://schemas.openxmlformats.org/presentationml/2006/main">
  <p:tag name="POWER3D TITLE" val="C:\Program Files\PowerPlugs\3D Titles\Volume I\\Diamonds 02.p3d"/>
  <p:tag name="POWER3D TITLE SOUND" val="Synthesizer"/>
  <p:tag name="POWER3D TITLE OPTIONS" val="0 -1 158644 Reverse"/>
  <p:tag name="POWER3D TEXT0" val="The Science of Electronics"/>
  <p:tag name="POWER3D FONT0" val="Arial"/>
  <p:tag name="POWER3D TITLE OPTIONS0" val="1 1 0 100"/>
  <p:tag name="POWER3D TEXT1" val="Digital"/>
  <p:tag name="POWER3D FONT1" val="Arial"/>
  <p:tag name="POWER3D TITLE OPTIONS1" val="1 1 0 100"/>
</p:tagLst>
</file>

<file path=ppt/tags/tag5.xml><?xml version="1.0" encoding="utf-8"?>
<p:tagLst xmlns:a="http://schemas.openxmlformats.org/drawingml/2006/main" xmlns:r="http://schemas.openxmlformats.org/officeDocument/2006/relationships" xmlns:p="http://schemas.openxmlformats.org/presentationml/2006/main">
  <p:tag name="POWER3D TITLE" val="C:\Program Files\PowerPlugs\3D Titles\Volume I\\Diamonds 02.p3d"/>
  <p:tag name="POWER3D TITLE SOUND" val="Synthesizer"/>
  <p:tag name="POWER3D TITLE OPTIONS" val="0 -1 158644 Reverse"/>
  <p:tag name="POWER3D TEXT0" val="The Science of Electronics"/>
  <p:tag name="POWER3D FONT0" val="Arial"/>
  <p:tag name="POWER3D TITLE OPTIONS0" val="1 1 0 100"/>
  <p:tag name="POWER3D TEXT1" val="Digital"/>
  <p:tag name="POWER3D FONT1" val="Arial"/>
  <p:tag name="POWER3D TITLE OPTIONS1" val="1 1 0 100"/>
</p:tagLst>
</file>

<file path=ppt/tags/tag6.xml><?xml version="1.0" encoding="utf-8"?>
<p:tagLst xmlns:a="http://schemas.openxmlformats.org/drawingml/2006/main" xmlns:r="http://schemas.openxmlformats.org/officeDocument/2006/relationships" xmlns:p="http://schemas.openxmlformats.org/presentationml/2006/main">
  <p:tag name="POWER3D TITLE" val="C:\Program Files\PowerPlugs\3D Titles\Volume I\\Diamonds 02.p3d"/>
  <p:tag name="POWER3D TITLE SOUND" val="Synthesizer"/>
  <p:tag name="POWER3D TITLE OPTIONS" val="0 -1 158644 Reverse"/>
  <p:tag name="POWER3D TEXT0" val="The Science of Electronics"/>
  <p:tag name="POWER3D FONT0" val="Arial"/>
  <p:tag name="POWER3D TITLE OPTIONS0" val="1 1 0 100"/>
  <p:tag name="POWER3D TEXT1" val="Digital"/>
  <p:tag name="POWER3D FONT1" val="Arial"/>
  <p:tag name="POWER3D TITLE OPTIONS1" val="1 1 0 100"/>
</p:tagLst>
</file>

<file path=ppt/theme/theme1.xml><?xml version="1.0" encoding="utf-8"?>
<a:theme xmlns:a="http://schemas.openxmlformats.org/drawingml/2006/main" name="Hightech027 Print PowerPlugs Favorites 2">
  <a:themeElements>
    <a:clrScheme name="">
      <a:dk1>
        <a:srgbClr val="000000"/>
      </a:dk1>
      <a:lt1>
        <a:srgbClr val="B2B2B2"/>
      </a:lt1>
      <a:dk2>
        <a:srgbClr val="663300"/>
      </a:dk2>
      <a:lt2>
        <a:srgbClr val="B2B2B2"/>
      </a:lt2>
      <a:accent1>
        <a:srgbClr val="FFCC00"/>
      </a:accent1>
      <a:accent2>
        <a:srgbClr val="CC6600"/>
      </a:accent2>
      <a:accent3>
        <a:srgbClr val="D5D5D5"/>
      </a:accent3>
      <a:accent4>
        <a:srgbClr val="000000"/>
      </a:accent4>
      <a:accent5>
        <a:srgbClr val="FFE2AA"/>
      </a:accent5>
      <a:accent6>
        <a:srgbClr val="B95C00"/>
      </a:accent6>
      <a:hlink>
        <a:srgbClr val="FF9900"/>
      </a:hlink>
      <a:folHlink>
        <a:srgbClr val="B2B2B2"/>
      </a:folHlink>
    </a:clrScheme>
    <a:fontScheme name="Hightech027 Print PowerPlugs Favorites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Hightech027 Print PowerPlugs Favorites 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Hightech027 Print PowerPlugs Favorites 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Hightech027 Print PowerPlugs Favorites 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Hightech027 Print PowerPlugs Favorites 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Hightech027 Print PowerPlugs Favorites 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Hightech027 Print PowerPlugs Favorites 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Hightech027 Print PowerPlugs Favorites 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Hightech027 Print PowerPlugs Favorites 2</Template>
  <TotalTime>15816</TotalTime>
  <Words>1512</Words>
  <Application>Microsoft Office PowerPoint</Application>
  <PresentationFormat>On-screen Show (4:3)</PresentationFormat>
  <Paragraphs>395</Paragraphs>
  <Slides>26</Slides>
  <Notes>22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26</vt:i4>
      </vt:variant>
    </vt:vector>
  </HeadingPairs>
  <TitlesOfParts>
    <vt:vector size="33" baseType="lpstr">
      <vt:lpstr>Times New Roman</vt:lpstr>
      <vt:lpstr>Arial</vt:lpstr>
      <vt:lpstr>Calibri</vt:lpstr>
      <vt:lpstr>Hightech027 Print PowerPlugs Favorites 2</vt:lpstr>
      <vt:lpstr>CorelDRAW X3 Graphic</vt:lpstr>
      <vt:lpstr>MathType 6.0 Equation</vt:lpstr>
      <vt:lpstr>CorelDRAW 12.0 Graphic</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Company>self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Buchla</dc:creator>
  <cp:lastModifiedBy>user</cp:lastModifiedBy>
  <cp:revision>114</cp:revision>
  <dcterms:created xsi:type="dcterms:W3CDTF">2006-09-20T21:54:22Z</dcterms:created>
  <dcterms:modified xsi:type="dcterms:W3CDTF">2017-03-06T08:48:30Z</dcterms:modified>
</cp:coreProperties>
</file>