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607" r:id="rId2"/>
    <p:sldId id="257" r:id="rId3"/>
    <p:sldId id="258" r:id="rId4"/>
    <p:sldId id="417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71" r:id="rId14"/>
    <p:sldId id="273" r:id="rId15"/>
    <p:sldId id="274" r:id="rId16"/>
    <p:sldId id="276" r:id="rId17"/>
    <p:sldId id="278" r:id="rId18"/>
    <p:sldId id="280" r:id="rId19"/>
    <p:sldId id="282" r:id="rId20"/>
    <p:sldId id="281" r:id="rId21"/>
    <p:sldId id="284" r:id="rId22"/>
    <p:sldId id="418" r:id="rId23"/>
    <p:sldId id="41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41" autoAdjust="0"/>
    <p:restoredTop sz="94660"/>
  </p:normalViewPr>
  <p:slideViewPr>
    <p:cSldViewPr>
      <p:cViewPr varScale="1">
        <p:scale>
          <a:sx n="61" d="100"/>
          <a:sy n="61" d="100"/>
        </p:scale>
        <p:origin x="132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44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0C02E6-E5F8-41D4-B8DC-77DFFB9FAD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DCAAD-F6A9-4DF8-92DB-62CF0BB5F7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4CEEC67-E988-404C-BC31-553BFEE47A8E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95554-BE8F-40D7-9635-60D85656B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94964-1139-4E8E-BC94-40955DC2CA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4C96C1E-D4A3-46B2-B0EF-D9045FDD8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13D480A-EC5D-4005-ABC5-46EE6F36DA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00258FA-71F2-4F2F-AC90-AF5349A2F2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7CD2F76-35B5-43AE-9DEC-8641A3E6A7D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6003B25-1CD1-416F-973A-653D94E0BA9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FB95933-1819-420E-9FC5-DF7ED51829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74BAB5B-B75A-44AC-AB46-153C830AB7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19104BA-FC81-4106-B832-24C30E6206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AD52944-2274-4967-ABB3-07CC900CB5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9F822D-3AAB-4EE4-8948-B14915BDC05A}" type="slidenum">
              <a:rPr kumimoji="0" lang="en-US" altLang="en-US" smtClean="0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826254C-27D7-44DB-9FD1-3B6D27D64D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FEE795D-4955-4C3C-AAF5-58D45521A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2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3A2E-8337-48D8-8A7E-FF5CD21EF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F328E-19A0-49A6-95A7-1686F8849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8E3D14-6250-45F9-811D-8E44061B5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0F3A93-A471-40F6-AFFF-441F289073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Programming Methodology CS 605108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6019FC-90A5-4F34-B809-1230036B41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218BE-45DD-4E5E-89DE-4FB7A3017B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2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BAC2-766B-4300-9E2F-E44A58164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E5B1D-CA65-4E35-9334-616932B2C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CD0FAD-9B41-4BE0-85F0-C5065587A9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60FB1C-B477-48FC-A7EF-604007994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Programming Methodology CS 605108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FD52ED-F4E2-458C-A98B-44FC1FAC9A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ACC83-29C5-415F-8CAD-4C1E9E81D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18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0C87F9-0F89-4D93-9CE5-A65C6A5CA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30B41-620A-4AB3-B96E-8DA6ACFF6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ABA780-BB1D-4C94-955F-9C7C32B67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08FA37-E764-4D7D-A459-03EC04599D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Programming Methodology CS 605108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E1A808-D7C4-442A-A547-FAE2C5DB65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E1736-A6F3-4414-88DD-E5DF01ADFA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007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solidFill>
          <a:srgbClr val="004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>
            <a:extLst>
              <a:ext uri="{FF2B5EF4-FFF2-40B4-BE49-F238E27FC236}">
                <a16:creationId xmlns:a16="http://schemas.microsoft.com/office/drawing/2014/main" id="{B2BF262F-DA89-4A9F-84D1-17BC87D979AC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1524000"/>
            <a:ext cx="9144000" cy="152400"/>
          </a:xfrm>
          <a:prstGeom prst="homePlate">
            <a:avLst>
              <a:gd name="adj" fmla="val 0"/>
            </a:avLst>
          </a:prstGeom>
          <a:solidFill>
            <a:srgbClr val="90AF38"/>
          </a:solidFill>
          <a:ln>
            <a:noFill/>
          </a:ln>
        </p:spPr>
        <p:txBody>
          <a:bodyPr wrap="none" anchor="ctr"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9pPr>
          </a:lstStyle>
          <a:p>
            <a:pPr eaLnBrk="1" hangingPunct="1">
              <a:defRPr/>
            </a:pPr>
            <a:endParaRPr lang="en-US" altLang="en-US" sz="2400" u="none" baseline="-2500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7A54776-1A30-496D-A986-DADDED1B19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457200"/>
            <a:ext cx="8534400" cy="914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endParaRPr lang="en-US" altLang="en-US" sz="2400" u="none"/>
          </a:p>
        </p:txBody>
      </p:sp>
    </p:spTree>
    <p:extLst>
      <p:ext uri="{BB962C8B-B14F-4D97-AF65-F5344CB8AC3E}">
        <p14:creationId xmlns:p14="http://schemas.microsoft.com/office/powerpoint/2010/main" val="179053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2E18C-C4A6-427B-9312-F6789DAC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4085B-FE3F-47F4-B26E-87E4291A5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800F22-E559-4305-ACAE-667F438C89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5E667B-E498-48D3-8769-2AEE1FB26B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Programming Methodology CS 605108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E9E899-29AB-4FF8-935F-C1D83C1C47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AFD5F-EB9E-4F2E-88F8-D664F3F6C0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45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205D4-DD4D-4976-8BD3-1556EFB99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E0D64-C730-45E9-A6A9-68F6DEC1B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891724-B1D3-4431-878D-8F0A605B93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E793EE-57D9-4BD9-9D3A-39CC99D17B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Programming Methodology CS 605108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0F7A02-027A-441A-8954-3CE65F271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EA7F-60D9-45E5-A664-ED945E0970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09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027E-CBDD-4C39-A07F-66222228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F5CE-6381-4674-BC9D-8049CC17F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6B73E-A3E7-4AA6-A8BC-9E406FAB4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E58B62-5912-430B-ABFB-012CAC947B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22FC77-A658-40E5-8F50-C96CB03735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Programming Methodology CS 605108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1D7A72-372C-40A6-982E-FC41ECA014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2C896-7193-467B-BD95-72A7B61B48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73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F4F73-44CA-4000-AE25-CCBAE37CE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95DAC-1040-4D6A-BB02-17FCC0CD7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788BA-D005-42AF-8047-6AB4509ED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AA94C7-D158-4954-AFE5-2CF1EEFF0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7BD530-5DCC-4869-9615-4BE4F3918F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EBF124-F0CA-4B72-8944-82466D3C72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1B6734-5C6B-421C-8018-21A0831B4E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Programming Methodology CS 605108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A54083-E062-4676-B1B8-EE575E2273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DFF0E-30A9-476E-B382-53E179E3D9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62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2A44A-6623-40EA-8F2C-11C56D26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1CD3DF1-56EE-49ED-A523-7E92835C8D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C0BFDF-E9D7-4B24-BF64-5452CBCC77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Programming Methodology CS 605108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4D3440-E102-4269-BB7C-88C210FD90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83C3-536C-4B8E-A292-68AC1055F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93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E04FADD-2C2F-479E-81BC-1A63E3242D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6753E6F-D78E-4BBC-9DEE-142738299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Programming Methodology CS 605108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36FA9E5-1AB4-4B20-9C83-D2873B2FF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95F54-FBC4-47AE-9BB3-30A987EF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96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157B-51D5-4603-9C65-5C641494D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8E7EF-4F5E-4560-BD6F-078EDBFED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A0FDD-1CE2-42A1-85BB-05122BA9C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6B476E-EB45-47C5-815C-63CCCD1B34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6543D8-397B-446B-BD23-C6FFEAA6F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Programming Methodology CS 605108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FD8EB2-1ABA-4A58-9DF6-D72CD0C3DA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751DD-CD94-4127-BE88-A482772150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1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78276-E204-4DC1-A09B-F0F7B722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54E157-0C4B-48F3-979A-578A2F789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F3993-C784-4F2D-95A9-50490CD39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1D0EC2B9-335D-45C2-B6C9-8465DA5879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D7820B3C-F608-458E-98E6-63811BB942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Programming Methodology CS 605108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36500981-24BF-41E0-8C8B-162AD280D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F9B11-E4D5-4739-A1C3-AFE979186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47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81FBB08-6174-4A27-969D-E01C24F14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E35572-33B6-4BD6-9105-73216418D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E1100C0-2C6F-42E9-B178-FA9F1A51C8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BE8DB2E-9301-4B2E-B37E-CCCD6E8908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3200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/>
            </a:lvl1pPr>
          </a:lstStyle>
          <a:p>
            <a:pPr>
              <a:defRPr/>
            </a:pPr>
            <a:r>
              <a:rPr lang="en-US" altLang="en-US"/>
              <a:t>Programming Methodology CS 605108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744F97-4E31-4E27-9954-0CD23B18B3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498F6B-76FE-4E1F-9419-1A4F9B24F5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  <p:sldLayoutId id="214748367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AAF8F042-4D62-40F1-9611-DC1DF0206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88" y="3019425"/>
            <a:ext cx="85344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altLang="en-US" b="1" dirty="0">
                <a:solidFill>
                  <a:schemeClr val="bg1"/>
                </a:solidFill>
                <a:latin typeface="Times" panose="02020603050405020304" pitchFamily="18" charset="0"/>
                <a:ea typeface="ヒラギノ角ゴ Pro W3"/>
                <a:cs typeface="ヒラギノ角ゴ Pro W3"/>
              </a:rPr>
            </a:br>
            <a:r>
              <a:rPr lang="en-US" altLang="en-US" b="1" dirty="0">
                <a:solidFill>
                  <a:schemeClr val="bg1"/>
                </a:solidFill>
                <a:latin typeface="Times" panose="02020603050405020304" pitchFamily="18" charset="0"/>
                <a:ea typeface="ヒラギノ角ゴ Pro W3"/>
                <a:cs typeface="ヒラギノ角ゴ Pro W3"/>
              </a:rPr>
              <a:t>Beginning Problem-Solving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  <a:latin typeface="Times" panose="02020603050405020304" pitchFamily="18" charset="0"/>
                <a:ea typeface="ヒラギノ角ゴ Pro W3"/>
                <a:cs typeface="ヒラギノ角ゴ Pro W3"/>
              </a:rPr>
              <a:t>Pre-Programming Solution Design Phase</a:t>
            </a:r>
            <a:endParaRPr lang="ar-IQ" altLang="en-US" b="1" dirty="0">
              <a:solidFill>
                <a:schemeClr val="bg1"/>
              </a:solidFill>
              <a:latin typeface="Times" panose="02020603050405020304" pitchFamily="18" charset="0"/>
              <a:ea typeface="ヒラギノ角ゴ Pro W3"/>
              <a:cs typeface="ヒラギノ角ゴ Pro W3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rPr>
              <a:t>Control Structures </a:t>
            </a:r>
            <a:endParaRPr lang="ar-IQ" altLang="en-US" sz="4800" dirty="0">
              <a:solidFill>
                <a:schemeClr val="bg1"/>
              </a:solidFill>
              <a:latin typeface="Times New Roman" panose="02020603050405020304" pitchFamily="18" charset="0"/>
              <a:ea typeface="ヒラギノ角ゴ Pro W3"/>
              <a:cs typeface="ヒラギノ角ゴ Pro W3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200" b="1" dirty="0">
                <a:solidFill>
                  <a:schemeClr val="bg1"/>
                </a:solidFill>
              </a:rPr>
              <a:t>More on the Selection</a:t>
            </a:r>
            <a:br>
              <a:rPr lang="en-US" altLang="en-US" sz="3200" b="1" dirty="0">
                <a:solidFill>
                  <a:schemeClr val="bg1"/>
                </a:solidFill>
              </a:rPr>
            </a:br>
            <a:r>
              <a:rPr lang="en-US" altLang="en-US" sz="3200" b="1" dirty="0">
                <a:solidFill>
                  <a:schemeClr val="bg1"/>
                </a:solidFill>
              </a:rPr>
              <a:t> Structure</a:t>
            </a:r>
            <a:r>
              <a:rPr lang="en-US" altLang="en-US" b="1" dirty="0">
                <a:solidFill>
                  <a:schemeClr val="bg1"/>
                </a:solidFill>
                <a:latin typeface="Times" panose="02020603050405020304" pitchFamily="18" charset="0"/>
                <a:ea typeface="ヒラギノ角ゴ Pro W3"/>
                <a:cs typeface="ヒラギノ角ゴ Pro W3"/>
              </a:rPr>
              <a:t> </a:t>
            </a:r>
          </a:p>
        </p:txBody>
      </p:sp>
      <p:sp>
        <p:nvSpPr>
          <p:cNvPr id="7171" name="TextBox 4">
            <a:extLst>
              <a:ext uri="{FF2B5EF4-FFF2-40B4-BE49-F238E27FC236}">
                <a16:creationId xmlns:a16="http://schemas.microsoft.com/office/drawing/2014/main" id="{CB4FEBDA-1189-437B-BDA5-FA0E42433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1738" y="506413"/>
            <a:ext cx="1860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" panose="02020603050405020304" pitchFamily="18" charset="0"/>
              </a:rPr>
              <a:t>Chapter 3</a:t>
            </a:r>
            <a:endParaRPr lang="en-GB" altLang="en-US"/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09D9E3A6-B7DC-4D19-B240-D1EFA349A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2082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72E5294C-4659-4FC1-BE0A-46398B794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37EE00-9121-4D0A-893B-C2F2935574E5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5922DEDE-C7F5-4712-A1DC-E17202F48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Using a Logical Operator Rather Than a Nested Selection Structure</a:t>
            </a:r>
            <a:endParaRPr lang="en-US" altLang="en-US" sz="3600" dirty="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5C9763C5-53CD-4CA9-8D02-4F5C247AD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common error made when writing selection structures is </a:t>
            </a:r>
            <a:endParaRPr lang="ar-IQ" altLang="en-US" sz="28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use a logical operator in the outer selection structure’s condition when a nested selection structure is needed</a:t>
            </a:r>
          </a:p>
          <a:p>
            <a:pPr eaLnBrk="1" hangingPunct="1"/>
            <a:endParaRPr lang="en-US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5C9C7164-F80F-40F0-ABF1-EFED380F0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6F7B1B-670B-4991-8D76-50D2C334A6B8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4E02077C-EF01-4FE6-B154-FEAE8C119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462" y="-158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Correct Algorithm and an Incorrect Algorithm Containing the First Logic Error</a:t>
            </a:r>
            <a:endParaRPr lang="en-US" altLang="en-US" sz="2800" dirty="0"/>
          </a:p>
        </p:txBody>
      </p:sp>
      <p:pic>
        <p:nvPicPr>
          <p:cNvPr id="16389" name="Picture 4" descr="Fig07-08">
            <a:extLst>
              <a:ext uri="{FF2B5EF4-FFF2-40B4-BE49-F238E27FC236}">
                <a16:creationId xmlns:a16="http://schemas.microsoft.com/office/drawing/2014/main" id="{015F01B9-2053-4506-B2F1-70868015EA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8906" y="1141413"/>
            <a:ext cx="8866188" cy="3033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4" descr="Fig07-09">
            <a:extLst>
              <a:ext uri="{FF2B5EF4-FFF2-40B4-BE49-F238E27FC236}">
                <a16:creationId xmlns:a16="http://schemas.microsoft.com/office/drawing/2014/main" id="{3F03F3AF-AA91-42DA-9F5B-38C17C990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25" y="4405312"/>
            <a:ext cx="8785225" cy="188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EC5AA3-B14A-4357-BB5C-15F4CB4A5A0C}"/>
              </a:ext>
            </a:extLst>
          </p:cNvPr>
          <p:cNvSpPr txBox="1"/>
          <p:nvPr/>
        </p:nvSpPr>
        <p:spPr>
          <a:xfrm>
            <a:off x="296424" y="4092415"/>
            <a:ext cx="1227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OUTPUT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551887A2-9885-430A-AADA-FC8C7CB5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7D7E6B-B810-4D21-A9A2-41D704A7DD37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88545F0C-E4A9-49F4-A27D-744D656A3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Reversing the Primary and Secondary Decisions</a:t>
            </a:r>
            <a:endParaRPr lang="en-US" altLang="en-US" sz="4000"/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2C069D8C-AC53-42AD-9DA3-88CE6472B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1"/>
            <a:ext cx="8229600" cy="2209800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Error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ar-IQ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putting the secondary decision in the outer selection structure, and putting the primary decision in the nested selection structure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93697E84-5795-44E1-BE80-BFED3F5D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6C37C9-42F8-4E45-91C6-C64ED94D5168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A4F6AF42-9CCE-4F92-B193-DD96EA750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2759" y="73463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Correct Algorithm and an Incorrect Algorithm Containing the Second Logic Error</a:t>
            </a:r>
            <a:endParaRPr lang="en-US" altLang="en-US" sz="2800" dirty="0"/>
          </a:p>
        </p:txBody>
      </p:sp>
      <p:pic>
        <p:nvPicPr>
          <p:cNvPr id="19461" name="Picture 4" descr="Fig07-10">
            <a:extLst>
              <a:ext uri="{FF2B5EF4-FFF2-40B4-BE49-F238E27FC236}">
                <a16:creationId xmlns:a16="http://schemas.microsoft.com/office/drawing/2014/main" id="{326974E5-ED45-437C-AC7E-3D386361C5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07" y="1094225"/>
            <a:ext cx="8745703" cy="3201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4" descr="Fig07-11">
            <a:extLst>
              <a:ext uri="{FF2B5EF4-FFF2-40B4-BE49-F238E27FC236}">
                <a16:creationId xmlns:a16="http://schemas.microsoft.com/office/drawing/2014/main" id="{C555A7DD-76BF-4826-B085-902F47FCA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0" y="4316055"/>
            <a:ext cx="8693150" cy="200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B24F3BFA-04D0-4F35-8AD5-8D259167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5F1975-E640-4E36-A7E2-D9D1CFB71DF0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AC392255-7055-4CA1-B6DB-772582ECB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Using an Unnecessary Nested Selection Structure</a:t>
            </a:r>
            <a:endParaRPr lang="en-US" altLang="en-US" sz="4000"/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3282E3A2-D814-44A5-AC21-5DC2EF12A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most cases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 eaLnBrk="1" hangingPunct="1"/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selection structure containing this error still produces the correct results</a:t>
            </a:r>
          </a:p>
          <a:p>
            <a:pPr eaLnBrk="1" hangingPunct="1"/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it is less efficient than selection structures that are properly structured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3AD19BDD-D4F2-43E4-B158-ACED6F42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BB2CA1-C279-4FF0-9981-90BEDA46EA9B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A956F7A4-2C99-4EE6-83DF-6EED4ADBF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1813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Correct Algorithm and an Inefficient Algorithm Containing the Third Logic Error</a:t>
            </a:r>
            <a:endParaRPr lang="en-US" altLang="en-US" sz="2800" dirty="0"/>
          </a:p>
        </p:txBody>
      </p:sp>
      <p:pic>
        <p:nvPicPr>
          <p:cNvPr id="22533" name="Picture 4" descr="Fig07-12">
            <a:extLst>
              <a:ext uri="{FF2B5EF4-FFF2-40B4-BE49-F238E27FC236}">
                <a16:creationId xmlns:a16="http://schemas.microsoft.com/office/drawing/2014/main" id="{033E88B2-6AEA-4F8D-9167-E4AAA980F04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12" y="1261132"/>
            <a:ext cx="8675688" cy="3575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4" descr="Fig07-13">
            <a:extLst>
              <a:ext uri="{FF2B5EF4-FFF2-40B4-BE49-F238E27FC236}">
                <a16:creationId xmlns:a16="http://schemas.microsoft.com/office/drawing/2014/main" id="{A1C223F8-1418-43A5-9375-C2F4A5EF7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70298"/>
            <a:ext cx="8564563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D56ABACD-1C1A-41AF-9649-31E20D0F1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altLang="en-US" sz="1200" dirty="0"/>
              <a:t>Programming Methodology CS 605108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ADB09CFC-BE59-4370-876B-9982E26C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73B39D-3D91-44BF-9D17-37E2CBF8C7FA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/>
          </a:p>
        </p:txBody>
      </p:sp>
      <p:pic>
        <p:nvPicPr>
          <p:cNvPr id="24580" name="Picture 4" descr="Fig07-14">
            <a:extLst>
              <a:ext uri="{FF2B5EF4-FFF2-40B4-BE49-F238E27FC236}">
                <a16:creationId xmlns:a16="http://schemas.microsoft.com/office/drawing/2014/main" id="{7E8037EC-A0BD-49EF-91EF-8633AB6F5E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2057400"/>
            <a:ext cx="5568185" cy="26043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1" name="Rectangle 6">
            <a:extLst>
              <a:ext uri="{FF2B5EF4-FFF2-40B4-BE49-F238E27FC236}">
                <a16:creationId xmlns:a16="http://schemas.microsoft.com/office/drawing/2014/main" id="{1A38ABDA-C3AD-499C-9B53-730A93B2B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491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Using the if/else</a:t>
            </a:r>
            <a:r>
              <a:rPr lang="en-US" altLang="en-US" sz="3200" dirty="0"/>
              <a:t> </a:t>
            </a:r>
            <a:r>
              <a:rPr lang="en-US" altLang="en-US" sz="3200" b="1" dirty="0"/>
              <a:t>Form to Create Multiple-Path Selection Structures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42BE007D-C2BA-4B13-A669-0D142348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Programming Methodology CS 605108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B17791A3-B1B7-4CAE-A337-0261CF92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6E4173-B8C2-41F0-9753-32AD5E806A7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42697880-41A5-4137-82A3-E0D659656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Two Versions of the solution to the Grade Problem</a:t>
            </a:r>
            <a:endParaRPr lang="en-US" altLang="en-US" sz="4000" dirty="0"/>
          </a:p>
        </p:txBody>
      </p:sp>
      <p:pic>
        <p:nvPicPr>
          <p:cNvPr id="5" name="Content Placeholder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21773BF-9A54-4A92-A454-CC7047E8D4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20459"/>
            <a:ext cx="7487002" cy="530101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1165272F-2A16-42AC-85E2-C9D00188F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Programming Methodology CS 605108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FC9FFE7F-F6C1-4CF9-A2A9-899DA853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9E0C8B-85A0-41A5-9E95-0592E0F33456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/>
          </a:p>
        </p:txBody>
      </p:sp>
      <p:pic>
        <p:nvPicPr>
          <p:cNvPr id="26628" name="Picture 4" descr="Fig07-16">
            <a:extLst>
              <a:ext uri="{FF2B5EF4-FFF2-40B4-BE49-F238E27FC236}">
                <a16:creationId xmlns:a16="http://schemas.microsoft.com/office/drawing/2014/main" id="{5C5D4633-3A90-440B-8E59-10572F8F0D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0306" y="1696361"/>
            <a:ext cx="6783388" cy="50251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9" name="Rectangle 6">
            <a:extLst>
              <a:ext uri="{FF2B5EF4-FFF2-40B4-BE49-F238E27FC236}">
                <a16:creationId xmlns:a16="http://schemas.microsoft.com/office/drawing/2014/main" id="{194E2DA9-3034-4615-ACD5-EDE866277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Using the switch</a:t>
            </a:r>
            <a:r>
              <a:rPr lang="en-US" altLang="en-US" sz="3200" dirty="0"/>
              <a:t> </a:t>
            </a:r>
            <a:r>
              <a:rPr lang="en-US" altLang="en-US" sz="3200" b="1" dirty="0"/>
              <a:t>Form to Create Multiple-Path Selection Structures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04BB10EB-CC66-43C2-A744-51C35297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Programming Methodology CS 605108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AC975C8E-A9CD-4161-9E12-E98C33CC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2D27B8-64D5-44AC-822D-8588F8462770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9759B099-176F-437D-97E8-95608AC58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Results of Desk-checking the Grade Program Example</a:t>
            </a:r>
            <a:endParaRPr lang="en-US" altLang="en-US" sz="4000"/>
          </a:p>
        </p:txBody>
      </p:sp>
      <p:pic>
        <p:nvPicPr>
          <p:cNvPr id="29701" name="Picture 4" descr="Fig07-18">
            <a:extLst>
              <a:ext uri="{FF2B5EF4-FFF2-40B4-BE49-F238E27FC236}">
                <a16:creationId xmlns:a16="http://schemas.microsoft.com/office/drawing/2014/main" id="{B06545A4-C6D4-432D-830F-CF65728E9A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362200"/>
            <a:ext cx="8026400" cy="231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AD3F621D-C9A6-43A3-AF89-B56669C2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479FB2-95EF-44D6-BB9C-625368C46F54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DBD75E23-4510-4CEC-A46D-C733BA3D4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Objectives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555159E8-0799-4D41-9FDF-6830C4FD5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a nested selection structure in pseudocode and in a flowchart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common logic errors in selection structures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switch form of the selection structure in pseudocode and in a flowchart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7F0AB71F-9CFE-4BFA-8774-9292B6E2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1800" y="6464409"/>
            <a:ext cx="32004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Programming Methodology CS 605108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D5AC3E6C-1D4D-417A-90E1-3146D314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3C6240-7A36-404B-94A6-5A21E1B707F9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/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0E391F68-F6B1-4D71-A9BD-BF5DC8F20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-21021"/>
            <a:ext cx="8229600" cy="715963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 Using the switch</a:t>
            </a:r>
            <a:r>
              <a:rPr lang="en-US" altLang="en-US" sz="4000" dirty="0"/>
              <a:t> </a:t>
            </a:r>
            <a:r>
              <a:rPr lang="en-US" altLang="en-US" sz="4000" b="1" dirty="0"/>
              <a:t>Form</a:t>
            </a:r>
            <a:endParaRPr lang="en-US" altLang="en-US" sz="4000" dirty="0"/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BD0CDA70-DB1E-47C7-87CE-B5158B51D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71193"/>
            <a:ext cx="7467600" cy="431520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statement: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Begins with the switch clause, followed by an opening brace;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Ends with a closing brace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clause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composed of the keyword switch followed by a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selectorExpression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enclosed in parentheses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selectorExpression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contain any combination of variables, constants, functions, methods, and operators, as long as the combination results in a value whose data type is either bool, char, short, int, or long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6C175C6D-2E82-4D5F-AA88-2D174C624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Programming Methodology CS 605108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69DEDBF1-553E-4458-A974-E29D24E1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CF1C1E-FFA6-4BAD-82BD-A7CA100BCD8C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9D26BD57-7B3B-4D34-9F19-C59365E96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Switch</a:t>
            </a:r>
            <a:r>
              <a:rPr lang="en-US" altLang="en-US" dirty="0"/>
              <a:t> </a:t>
            </a:r>
            <a:r>
              <a:rPr lang="en-US" altLang="en-US" b="1" dirty="0"/>
              <a:t>Form (Cont.)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E988F8F-4EC2-49AF-A41F-2F93892B4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88639"/>
            <a:ext cx="4343400" cy="4198484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// code block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// code block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default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// code block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42E351-809D-4245-B790-84921C493A7B}"/>
              </a:ext>
            </a:extLst>
          </p:cNvPr>
          <p:cNvSpPr txBox="1"/>
          <p:nvPr/>
        </p:nvSpPr>
        <p:spPr>
          <a:xfrm>
            <a:off x="4724400" y="1387465"/>
            <a:ext cx="4191000" cy="45243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individual clause within the switch statement contains a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followed by a colon</a:t>
            </a:r>
          </a:p>
          <a:p>
            <a:pPr algn="just" eaLnBrk="1" hangingPunct="1"/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type of the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compatible with the data type of the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selectorExpression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statement -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tells the computer to leave (“break out of”) the switch statement at that point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3BA2E-5315-40A2-8651-36968FBF2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D8DDC8-38B1-4DB2-9D1E-BA8609DB1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Programming Methodology CS 605108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62AA2-A419-4C63-9DA8-42002347B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AFD5F-EB9E-4F2E-88F8-D664F3F6C00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49D5DEB-7E03-4C31-B6EE-6F5FDC07D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214" y="1077244"/>
            <a:ext cx="4724400" cy="5029481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day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switch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WriteLine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"Monday"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WriteLine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"Tuesday"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WriteLine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"Wednesday"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WriteLine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"Thursday"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WriteLine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"Friday"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6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WriteLine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"Saturday"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WriteLine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"Sunday"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AC3890-8678-4E53-81F9-A2F4B713F257}"/>
              </a:ext>
            </a:extLst>
          </p:cNvPr>
          <p:cNvSpPr txBox="1"/>
          <p:nvPr/>
        </p:nvSpPr>
        <p:spPr>
          <a:xfrm>
            <a:off x="5181600" y="2057400"/>
            <a:ext cx="3962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// Outputs "Thursday" (day 4)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632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D7887-B650-4AE1-BE02-EE3CAB4DB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2D0C-A9FC-4A50-ABCC-A27BAB10B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Switch Form (Pseudocode) to Create Multiple-Path Selection Structures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3689A7-8839-4519-92CA-8C98A7A2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Programming Methodology CS 605108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E8DC9-BF4B-460D-99FE-2F1CB344F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AFD5F-EB9E-4F2E-88F8-D664F3F6C00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pic>
        <p:nvPicPr>
          <p:cNvPr id="6" name="Picture 4" descr="Fig07-14">
            <a:extLst>
              <a:ext uri="{FF2B5EF4-FFF2-40B4-BE49-F238E27FC236}">
                <a16:creationId xmlns:a16="http://schemas.microsoft.com/office/drawing/2014/main" id="{9F5588CC-F123-49F3-9B07-1F90B0744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69394"/>
            <a:ext cx="7304088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933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C11D035E-8818-4225-87AA-272C3F25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E38D95-58E1-4DEC-B4C4-AF68CB30F3BD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BD4367CA-DB83-402C-A700-757FB93B2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Nested Selection Structures</a:t>
            </a:r>
            <a:endParaRPr lang="en-US" altLang="en-US" sz="4000"/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1E4430E2-F890-4544-BCD8-B9B6C8647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Nested selection structure: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structure within another selection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when more than one decision must be made before the appropriate action can be taken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decision -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made by the outer selection structure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decision -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always made by the inner (nested) selection structure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24EA28A-7D32-43E4-B968-564A51255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31188" cy="908050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200"/>
              <a:t>NESTED IF/THEN/ELSE INSTRUCTIONS</a:t>
            </a:r>
          </a:p>
        </p:txBody>
      </p:sp>
      <p:pic>
        <p:nvPicPr>
          <p:cNvPr id="41987" name="Picture 3">
            <a:extLst>
              <a:ext uri="{FF2B5EF4-FFF2-40B4-BE49-F238E27FC236}">
                <a16:creationId xmlns:a16="http://schemas.microsoft.com/office/drawing/2014/main" id="{1CF86B26-531E-485D-AEE3-3893B3DDE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305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85479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35E03596-E5D4-41C2-9658-27FE4B33C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altLang="en-US" sz="1200" dirty="0"/>
              <a:t>Programming Methodology CS 605108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06E850FC-58E0-457E-9B79-14BD01095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39172E-2ED0-4E18-96B8-91FEFFD6A8D6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/>
          </a:p>
        </p:txBody>
      </p:sp>
      <p:pic>
        <p:nvPicPr>
          <p:cNvPr id="9220" name="Picture 7" descr="Fig07-02">
            <a:extLst>
              <a:ext uri="{FF2B5EF4-FFF2-40B4-BE49-F238E27FC236}">
                <a16:creationId xmlns:a16="http://schemas.microsoft.com/office/drawing/2014/main" id="{6CAB1843-3A40-4D5C-A36F-36D1C7DAB8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914400"/>
            <a:ext cx="5183188" cy="5375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Rectangle 9">
            <a:extLst>
              <a:ext uri="{FF2B5EF4-FFF2-40B4-BE49-F238E27FC236}">
                <a16:creationId xmlns:a16="http://schemas.microsoft.com/office/drawing/2014/main" id="{DD3108C5-86D7-4E12-B645-D5F067B98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/>
              <a:t>Nested Selection Structures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6D492444-8C9A-4147-B0E5-395F4A77F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altLang="en-US" sz="1200" dirty="0"/>
              <a:t>Programming Methodology CS 605108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C7A254D5-2C02-4640-94B2-D96D4996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293059-0659-4D84-8B02-56F7F750B4AD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/>
          </a:p>
        </p:txBody>
      </p:sp>
      <p:pic>
        <p:nvPicPr>
          <p:cNvPr id="10244" name="Picture 7" descr="Fig07-04">
            <a:extLst>
              <a:ext uri="{FF2B5EF4-FFF2-40B4-BE49-F238E27FC236}">
                <a16:creationId xmlns:a16="http://schemas.microsoft.com/office/drawing/2014/main" id="{BD33441D-DD4A-44FE-A4B7-EE889C25AA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66913" y="838200"/>
            <a:ext cx="5210175" cy="543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Rectangle 9">
            <a:extLst>
              <a:ext uri="{FF2B5EF4-FFF2-40B4-BE49-F238E27FC236}">
                <a16:creationId xmlns:a16="http://schemas.microsoft.com/office/drawing/2014/main" id="{21F04612-52D4-4726-B107-BF4FC2BCC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/>
              <a:t>Nested Selection Structures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CCA1CC82-EBAC-4601-8076-FF731570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E4C45E-452D-4B4A-B522-625EAA88120B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03B8F1CA-B513-4A96-9344-A24E7A0F21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Logic Errors in Selection Structures</a:t>
            </a:r>
            <a:endParaRPr lang="en-US" altLang="en-US" sz="4000" dirty="0"/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E8B4E6E9-D904-4E6F-9323-E7B31FC38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93838"/>
            <a:ext cx="8077200" cy="3306762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 errors are commonly made as a result of the following mistakes:</a:t>
            </a:r>
          </a:p>
          <a:p>
            <a:pPr eaLnBrk="1" hangingPunct="1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logical operator rather than a nested selection structure</a:t>
            </a:r>
          </a:p>
          <a:p>
            <a:pPr lvl="1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Reversing the primary and secondary decisions</a:t>
            </a:r>
          </a:p>
          <a:p>
            <a:pPr lvl="1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an unnecessary nested selection structure</a:t>
            </a:r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17A6A36D-9A0E-483E-B2CD-05B7AB753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altLang="en-US" sz="1200" dirty="0"/>
              <a:t>Programming Methodology CS 605108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00EDC351-E924-45F3-82B0-B3446D1F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90F04B-BBB3-4F7C-A542-2E8ED0CF5F4D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/>
          </a:p>
        </p:txBody>
      </p:sp>
      <p:pic>
        <p:nvPicPr>
          <p:cNvPr id="12292" name="Picture 4" descr="fig07-06">
            <a:extLst>
              <a:ext uri="{FF2B5EF4-FFF2-40B4-BE49-F238E27FC236}">
                <a16:creationId xmlns:a16="http://schemas.microsoft.com/office/drawing/2014/main" id="{CC8DABF6-BB7F-4E6B-9661-33E3A2D850B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752600"/>
            <a:ext cx="8418513" cy="3536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Rectangle 7">
            <a:extLst>
              <a:ext uri="{FF2B5EF4-FFF2-40B4-BE49-F238E27FC236}">
                <a16:creationId xmlns:a16="http://schemas.microsoft.com/office/drawing/2014/main" id="{1B57A9C9-1DD1-4691-A709-BAE2AB5FD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/>
              <a:t>Logic Errors in Selection Structures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32506324-970E-4641-9EA5-CAC7DA813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altLang="en-US" sz="1200" dirty="0"/>
              <a:t>Programming Methodology CS 605108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CF1123FF-A1A7-4EB6-A0FD-02D4B9DF0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77FDB5-9E74-4C85-B89C-CBD26A8CF30E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453D729-3BA5-428C-9B28-33EA5A8BA1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5562600" cy="3078162"/>
          </a:xfrm>
        </p:spPr>
        <p:txBody>
          <a:bodyPr/>
          <a:lstStyle/>
          <a:p>
            <a:pPr eaLnBrk="1" hangingPunct="1"/>
            <a:r>
              <a:rPr lang="en-US" altLang="en-US" sz="2000" b="1" dirty="0"/>
              <a:t>Test Data for the Correct Algorithm</a:t>
            </a:r>
          </a:p>
          <a:p>
            <a:pPr lvl="1" eaLnBrk="1" hangingPunct="1"/>
            <a:r>
              <a:rPr lang="en-US" altLang="en-US" sz="1800" b="1" dirty="0"/>
              <a:t>Test Data for first check</a:t>
            </a:r>
          </a:p>
          <a:p>
            <a:pPr lvl="2" eaLnBrk="1" hangingPunct="1"/>
            <a:r>
              <a:rPr lang="en-US" altLang="en-US" sz="1600" dirty="0"/>
              <a:t>Status: F</a:t>
            </a:r>
          </a:p>
          <a:p>
            <a:pPr lvl="2" eaLnBrk="1" hangingPunct="1"/>
            <a:r>
              <a:rPr lang="en-US" altLang="en-US" sz="1600" dirty="0"/>
              <a:t>Years: 4</a:t>
            </a:r>
          </a:p>
          <a:p>
            <a:pPr lvl="1" eaLnBrk="1" hangingPunct="1"/>
            <a:r>
              <a:rPr lang="en-US" altLang="en-US" sz="1800" b="1" dirty="0"/>
              <a:t>Test Data for second check</a:t>
            </a:r>
          </a:p>
          <a:p>
            <a:pPr lvl="2" eaLnBrk="1" hangingPunct="1"/>
            <a:r>
              <a:rPr lang="en-US" altLang="en-US" sz="1600" dirty="0"/>
              <a:t>Status: F</a:t>
            </a:r>
          </a:p>
          <a:p>
            <a:pPr lvl="2" eaLnBrk="1" hangingPunct="1"/>
            <a:r>
              <a:rPr lang="en-US" altLang="en-US" sz="1600" dirty="0"/>
              <a:t>Years: 15</a:t>
            </a:r>
          </a:p>
          <a:p>
            <a:pPr marL="457200" lvl="1" indent="0" eaLnBrk="1" hangingPunct="1">
              <a:buNone/>
            </a:pPr>
            <a:endParaRPr lang="en-US" altLang="en-US" b="1" dirty="0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6A931A46-1854-46AF-81D2-C72E5F7DE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</p:spPr>
        <p:txBody>
          <a:bodyPr/>
          <a:lstStyle/>
          <a:p>
            <a:pPr eaLnBrk="1" hangingPunct="1"/>
            <a:r>
              <a:rPr lang="en-US" altLang="en-US" b="1"/>
              <a:t>Logic Errors in Selection Structures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8467C7-BA68-4934-A759-BDF42AE85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87" y="3947486"/>
            <a:ext cx="8480271" cy="21947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7DFF19-685D-447E-B2C2-59E83F80258D}"/>
              </a:ext>
            </a:extLst>
          </p:cNvPr>
          <p:cNvSpPr/>
          <p:nvPr/>
        </p:nvSpPr>
        <p:spPr>
          <a:xfrm>
            <a:off x="4267200" y="2890391"/>
            <a:ext cx="43031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altLang="en-US" sz="2000" b="1" dirty="0"/>
              <a:t>Test Data for third check</a:t>
            </a:r>
          </a:p>
          <a:p>
            <a:pPr lvl="2" eaLnBrk="1" hangingPunct="1"/>
            <a:r>
              <a:rPr lang="en-US" altLang="en-US" dirty="0"/>
              <a:t>Status: P</a:t>
            </a:r>
          </a:p>
          <a:p>
            <a:pPr lvl="2" eaLnBrk="1" hangingPunct="1"/>
            <a:r>
              <a:rPr lang="en-US" altLang="en-US" dirty="0"/>
              <a:t>Years: 11</a:t>
            </a:r>
            <a:r>
              <a:rPr lang="en-US" altLang="en-US" b="1" dirty="0"/>
              <a:t> 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721</Words>
  <Application>Microsoft Office PowerPoint</Application>
  <PresentationFormat>On-screen Show (4:3)</PresentationFormat>
  <Paragraphs>120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Consolas</vt:lpstr>
      <vt:lpstr>Times</vt:lpstr>
      <vt:lpstr>Times New Roman</vt:lpstr>
      <vt:lpstr>Default Design</vt:lpstr>
      <vt:lpstr>PowerPoint Presentation</vt:lpstr>
      <vt:lpstr>Objectives</vt:lpstr>
      <vt:lpstr>Nested Selection Structures</vt:lpstr>
      <vt:lpstr>NESTED IF/THEN/ELSE INSTRUCTIONS</vt:lpstr>
      <vt:lpstr>Nested Selection Structures</vt:lpstr>
      <vt:lpstr>Nested Selection Structures</vt:lpstr>
      <vt:lpstr>Logic Errors in Selection Structures</vt:lpstr>
      <vt:lpstr>Logic Errors in Selection Structures</vt:lpstr>
      <vt:lpstr>Logic Errors in Selection Structures</vt:lpstr>
      <vt:lpstr>Using a Logical Operator Rather Than a Nested Selection Structure</vt:lpstr>
      <vt:lpstr>Correct Algorithm and an Incorrect Algorithm Containing the First Logic Error</vt:lpstr>
      <vt:lpstr>Reversing the Primary and Secondary Decisions</vt:lpstr>
      <vt:lpstr>Correct Algorithm and an Incorrect Algorithm Containing the Second Logic Error</vt:lpstr>
      <vt:lpstr>Using an Unnecessary Nested Selection Structure</vt:lpstr>
      <vt:lpstr>Correct Algorithm and an Inefficient Algorithm Containing the Third Logic Error</vt:lpstr>
      <vt:lpstr>Using the if/else Form to Create Multiple-Path Selection Structures</vt:lpstr>
      <vt:lpstr>Two Versions of the solution to the Grade Problem</vt:lpstr>
      <vt:lpstr>Using the switch Form to Create Multiple-Path Selection Structures</vt:lpstr>
      <vt:lpstr>Results of Desk-checking the Grade Program Example</vt:lpstr>
      <vt:lpstr> Using the switch Form</vt:lpstr>
      <vt:lpstr>Switch Form (Cont.)</vt:lpstr>
      <vt:lpstr>Example</vt:lpstr>
      <vt:lpstr>Homework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the Selection Structure</dc:title>
  <dc:creator>kbarhoum</dc:creator>
  <cp:lastModifiedBy>فينوس سماوي</cp:lastModifiedBy>
  <cp:revision>150</cp:revision>
  <dcterms:created xsi:type="dcterms:W3CDTF">2003-03-26T22:28:34Z</dcterms:created>
  <dcterms:modified xsi:type="dcterms:W3CDTF">2021-12-25T20:11:38Z</dcterms:modified>
</cp:coreProperties>
</file>